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91"/>
  </p:notesMasterIdLst>
  <p:handoutMasterIdLst>
    <p:handoutMasterId r:id="rId92"/>
  </p:handoutMasterIdLst>
  <p:sldIdLst>
    <p:sldId id="256" r:id="rId2"/>
    <p:sldId id="277" r:id="rId3"/>
    <p:sldId id="389" r:id="rId4"/>
    <p:sldId id="278" r:id="rId5"/>
    <p:sldId id="435" r:id="rId6"/>
    <p:sldId id="421" r:id="rId7"/>
    <p:sldId id="380" r:id="rId8"/>
    <p:sldId id="381" r:id="rId9"/>
    <p:sldId id="422" r:id="rId10"/>
    <p:sldId id="423" r:id="rId11"/>
    <p:sldId id="297" r:id="rId12"/>
    <p:sldId id="436" r:id="rId13"/>
    <p:sldId id="384" r:id="rId14"/>
    <p:sldId id="390" r:id="rId15"/>
    <p:sldId id="391" r:id="rId16"/>
    <p:sldId id="392" r:id="rId17"/>
    <p:sldId id="382" r:id="rId18"/>
    <p:sldId id="385" r:id="rId19"/>
    <p:sldId id="386" r:id="rId20"/>
    <p:sldId id="383" r:id="rId21"/>
    <p:sldId id="437" r:id="rId22"/>
    <p:sldId id="387" r:id="rId23"/>
    <p:sldId id="353" r:id="rId24"/>
    <p:sldId id="357" r:id="rId25"/>
    <p:sldId id="388" r:id="rId26"/>
    <p:sldId id="359" r:id="rId27"/>
    <p:sldId id="355" r:id="rId28"/>
    <p:sldId id="393" r:id="rId29"/>
    <p:sldId id="362" r:id="rId30"/>
    <p:sldId id="356" r:id="rId31"/>
    <p:sldId id="394" r:id="rId32"/>
    <p:sldId id="361" r:id="rId33"/>
    <p:sldId id="358" r:id="rId34"/>
    <p:sldId id="360" r:id="rId35"/>
    <p:sldId id="363" r:id="rId36"/>
    <p:sldId id="424" r:id="rId37"/>
    <p:sldId id="425" r:id="rId38"/>
    <p:sldId id="426" r:id="rId39"/>
    <p:sldId id="427" r:id="rId40"/>
    <p:sldId id="428" r:id="rId41"/>
    <p:sldId id="429" r:id="rId42"/>
    <p:sldId id="430" r:id="rId43"/>
    <p:sldId id="431" r:id="rId44"/>
    <p:sldId id="432" r:id="rId45"/>
    <p:sldId id="433" r:id="rId46"/>
    <p:sldId id="434" r:id="rId47"/>
    <p:sldId id="438" r:id="rId48"/>
    <p:sldId id="300" r:id="rId49"/>
    <p:sldId id="301" r:id="rId50"/>
    <p:sldId id="364" r:id="rId51"/>
    <p:sldId id="275" r:id="rId52"/>
    <p:sldId id="395" r:id="rId53"/>
    <p:sldId id="303" r:id="rId54"/>
    <p:sldId id="302" r:id="rId55"/>
    <p:sldId id="304" r:id="rId56"/>
    <p:sldId id="439" r:id="rId57"/>
    <p:sldId id="305" r:id="rId58"/>
    <p:sldId id="306" r:id="rId59"/>
    <p:sldId id="396" r:id="rId60"/>
    <p:sldId id="307" r:id="rId61"/>
    <p:sldId id="276" r:id="rId62"/>
    <p:sldId id="314" r:id="rId63"/>
    <p:sldId id="310" r:id="rId64"/>
    <p:sldId id="313" r:id="rId65"/>
    <p:sldId id="315" r:id="rId66"/>
    <p:sldId id="308" r:id="rId67"/>
    <p:sldId id="440" r:id="rId68"/>
    <p:sldId id="335" r:id="rId69"/>
    <p:sldId id="336" r:id="rId70"/>
    <p:sldId id="337" r:id="rId71"/>
    <p:sldId id="338" r:id="rId72"/>
    <p:sldId id="339" r:id="rId73"/>
    <p:sldId id="340" r:id="rId74"/>
    <p:sldId id="341" r:id="rId75"/>
    <p:sldId id="343" r:id="rId76"/>
    <p:sldId id="417" r:id="rId77"/>
    <p:sldId id="418" r:id="rId78"/>
    <p:sldId id="419" r:id="rId79"/>
    <p:sldId id="342" r:id="rId80"/>
    <p:sldId id="441" r:id="rId81"/>
    <p:sldId id="414" r:id="rId82"/>
    <p:sldId id="415" r:id="rId83"/>
    <p:sldId id="345" r:id="rId84"/>
    <p:sldId id="346" r:id="rId85"/>
    <p:sldId id="344" r:id="rId86"/>
    <p:sldId id="352" r:id="rId87"/>
    <p:sldId id="420" r:id="rId88"/>
    <p:sldId id="442" r:id="rId89"/>
    <p:sldId id="443" r:id="rId90"/>
  </p:sldIdLst>
  <p:sldSz cx="9144000" cy="6858000" type="screen4x3"/>
  <p:notesSz cx="6858000" cy="9144000"/>
  <p:defaultTextStyle>
    <a:defPPr>
      <a:defRPr lang="en-US"/>
    </a:defPPr>
    <a:lvl1pPr algn="ctr" rtl="0" eaLnBrk="0" fontAlgn="base" hangingPunct="0">
      <a:spcBef>
        <a:spcPct val="0"/>
      </a:spcBef>
      <a:spcAft>
        <a:spcPct val="0"/>
      </a:spcAft>
      <a:defRPr sz="1200" kern="1200">
        <a:solidFill>
          <a:schemeClr val="tx1"/>
        </a:solidFill>
        <a:latin typeface="Lucida Sans" pitchFamily="34" charset="0"/>
        <a:ea typeface="+mn-ea"/>
        <a:cs typeface="+mn-cs"/>
      </a:defRPr>
    </a:lvl1pPr>
    <a:lvl2pPr marL="457200" algn="ctr" rtl="0" eaLnBrk="0" fontAlgn="base" hangingPunct="0">
      <a:spcBef>
        <a:spcPct val="0"/>
      </a:spcBef>
      <a:spcAft>
        <a:spcPct val="0"/>
      </a:spcAft>
      <a:defRPr sz="1200" kern="1200">
        <a:solidFill>
          <a:schemeClr val="tx1"/>
        </a:solidFill>
        <a:latin typeface="Lucida Sans" pitchFamily="34" charset="0"/>
        <a:ea typeface="+mn-ea"/>
        <a:cs typeface="+mn-cs"/>
      </a:defRPr>
    </a:lvl2pPr>
    <a:lvl3pPr marL="914400" algn="ctr" rtl="0" eaLnBrk="0" fontAlgn="base" hangingPunct="0">
      <a:spcBef>
        <a:spcPct val="0"/>
      </a:spcBef>
      <a:spcAft>
        <a:spcPct val="0"/>
      </a:spcAft>
      <a:defRPr sz="1200" kern="1200">
        <a:solidFill>
          <a:schemeClr val="tx1"/>
        </a:solidFill>
        <a:latin typeface="Lucida Sans" pitchFamily="34" charset="0"/>
        <a:ea typeface="+mn-ea"/>
        <a:cs typeface="+mn-cs"/>
      </a:defRPr>
    </a:lvl3pPr>
    <a:lvl4pPr marL="1371600" algn="ctr" rtl="0" eaLnBrk="0" fontAlgn="base" hangingPunct="0">
      <a:spcBef>
        <a:spcPct val="0"/>
      </a:spcBef>
      <a:spcAft>
        <a:spcPct val="0"/>
      </a:spcAft>
      <a:defRPr sz="1200" kern="1200">
        <a:solidFill>
          <a:schemeClr val="tx1"/>
        </a:solidFill>
        <a:latin typeface="Lucida Sans" pitchFamily="34" charset="0"/>
        <a:ea typeface="+mn-ea"/>
        <a:cs typeface="+mn-cs"/>
      </a:defRPr>
    </a:lvl4pPr>
    <a:lvl5pPr marL="1828800" algn="ctr" rtl="0" eaLnBrk="0" fontAlgn="base" hangingPunct="0">
      <a:spcBef>
        <a:spcPct val="0"/>
      </a:spcBef>
      <a:spcAft>
        <a:spcPct val="0"/>
      </a:spcAft>
      <a:defRPr sz="1200" kern="1200">
        <a:solidFill>
          <a:schemeClr val="tx1"/>
        </a:solidFill>
        <a:latin typeface="Lucida Sans" pitchFamily="34" charset="0"/>
        <a:ea typeface="+mn-ea"/>
        <a:cs typeface="+mn-cs"/>
      </a:defRPr>
    </a:lvl5pPr>
    <a:lvl6pPr marL="2286000" algn="l" defTabSz="914400" rtl="0" eaLnBrk="1" latinLnBrk="0" hangingPunct="1">
      <a:defRPr sz="1200" kern="1200">
        <a:solidFill>
          <a:schemeClr val="tx1"/>
        </a:solidFill>
        <a:latin typeface="Lucida Sans" pitchFamily="34" charset="0"/>
        <a:ea typeface="+mn-ea"/>
        <a:cs typeface="+mn-cs"/>
      </a:defRPr>
    </a:lvl6pPr>
    <a:lvl7pPr marL="2743200" algn="l" defTabSz="914400" rtl="0" eaLnBrk="1" latinLnBrk="0" hangingPunct="1">
      <a:defRPr sz="1200" kern="1200">
        <a:solidFill>
          <a:schemeClr val="tx1"/>
        </a:solidFill>
        <a:latin typeface="Lucida Sans" pitchFamily="34" charset="0"/>
        <a:ea typeface="+mn-ea"/>
        <a:cs typeface="+mn-cs"/>
      </a:defRPr>
    </a:lvl7pPr>
    <a:lvl8pPr marL="3200400" algn="l" defTabSz="914400" rtl="0" eaLnBrk="1" latinLnBrk="0" hangingPunct="1">
      <a:defRPr sz="1200" kern="1200">
        <a:solidFill>
          <a:schemeClr val="tx1"/>
        </a:solidFill>
        <a:latin typeface="Lucida Sans" pitchFamily="34" charset="0"/>
        <a:ea typeface="+mn-ea"/>
        <a:cs typeface="+mn-cs"/>
      </a:defRPr>
    </a:lvl8pPr>
    <a:lvl9pPr marL="3657600" algn="l" defTabSz="914400" rtl="0" eaLnBrk="1" latinLnBrk="0" hangingPunct="1">
      <a:defRPr sz="1200" kern="1200">
        <a:solidFill>
          <a:schemeClr val="tx1"/>
        </a:solidFill>
        <a:latin typeface="Lucida Sans"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99FF"/>
    <a:srgbClr val="800080"/>
    <a:srgbClr val="A6D85F"/>
    <a:srgbClr val="615A20"/>
    <a:srgbClr val="FFB300"/>
    <a:srgbClr val="FE3E14"/>
    <a:srgbClr val="F00F2C"/>
    <a:srgbClr val="993300"/>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3" autoAdjust="0"/>
    <p:restoredTop sz="81847" autoAdjust="0"/>
  </p:normalViewPr>
  <p:slideViewPr>
    <p:cSldViewPr>
      <p:cViewPr varScale="1">
        <p:scale>
          <a:sx n="61" d="100"/>
          <a:sy n="61" d="100"/>
        </p:scale>
        <p:origin x="170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marker>
            <c:symbol val="none"/>
          </c:marker>
          <c:xVal>
            <c:numRef>
              <c:f>Sheet1!$B$4:$B$14</c:f>
              <c:numCache>
                <c:formatCode>General</c:formatCode>
                <c:ptCount val="11"/>
                <c:pt idx="0">
                  <c:v>0</c:v>
                </c:pt>
                <c:pt idx="1">
                  <c:v>0.125</c:v>
                </c:pt>
                <c:pt idx="2">
                  <c:v>0.25</c:v>
                </c:pt>
                <c:pt idx="3">
                  <c:v>0.375</c:v>
                </c:pt>
                <c:pt idx="4">
                  <c:v>0.5</c:v>
                </c:pt>
                <c:pt idx="5">
                  <c:v>0.625</c:v>
                </c:pt>
                <c:pt idx="6">
                  <c:v>0.75</c:v>
                </c:pt>
                <c:pt idx="7">
                  <c:v>0.875</c:v>
                </c:pt>
                <c:pt idx="8">
                  <c:v>1</c:v>
                </c:pt>
                <c:pt idx="9">
                  <c:v>1.125</c:v>
                </c:pt>
                <c:pt idx="10">
                  <c:v>1.25</c:v>
                </c:pt>
              </c:numCache>
            </c:numRef>
          </c:xVal>
          <c:yVal>
            <c:numRef>
              <c:f>Sheet1!$C$4:$C$14</c:f>
              <c:numCache>
                <c:formatCode>General</c:formatCode>
                <c:ptCount val="11"/>
                <c:pt idx="0">
                  <c:v>3</c:v>
                </c:pt>
                <c:pt idx="1">
                  <c:v>2.0618678363729166</c:v>
                </c:pt>
                <c:pt idx="2">
                  <c:v>1.417099658223044</c:v>
                </c:pt>
                <c:pt idx="3">
                  <c:v>0.97395740207504922</c:v>
                </c:pt>
                <c:pt idx="4">
                  <c:v>0.66939048044528948</c:v>
                </c:pt>
                <c:pt idx="5">
                  <c:v>0.46006490053478544</c:v>
                </c:pt>
                <c:pt idx="6">
                  <c:v>0.31619767368559298</c:v>
                </c:pt>
                <c:pt idx="7">
                  <c:v>0.21731927110275437</c:v>
                </c:pt>
                <c:pt idx="8">
                  <c:v>0.14936120510359183</c:v>
                </c:pt>
                <c:pt idx="9">
                  <c:v>0.1026543549349981</c:v>
                </c:pt>
                <c:pt idx="10">
                  <c:v>7.0553237568027324E-2</c:v>
                </c:pt>
              </c:numCache>
            </c:numRef>
          </c:yVal>
          <c:smooth val="0"/>
        </c:ser>
        <c:dLbls>
          <c:showLegendKey val="0"/>
          <c:showVal val="0"/>
          <c:showCatName val="0"/>
          <c:showSerName val="0"/>
          <c:showPercent val="0"/>
          <c:showBubbleSize val="0"/>
        </c:dLbls>
        <c:axId val="369561968"/>
        <c:axId val="372223440"/>
      </c:scatterChart>
      <c:valAx>
        <c:axId val="369561968"/>
        <c:scaling>
          <c:orientation val="minMax"/>
        </c:scaling>
        <c:delete val="0"/>
        <c:axPos val="b"/>
        <c:title>
          <c:tx>
            <c:rich>
              <a:bodyPr/>
              <a:lstStyle/>
              <a:p>
                <a:pPr>
                  <a:defRPr/>
                </a:pPr>
                <a:r>
                  <a:rPr lang="en-US"/>
                  <a:t>x</a:t>
                </a:r>
              </a:p>
            </c:rich>
          </c:tx>
          <c:layout/>
          <c:overlay val="0"/>
        </c:title>
        <c:numFmt formatCode="General" sourceLinked="1"/>
        <c:majorTickMark val="out"/>
        <c:minorTickMark val="none"/>
        <c:tickLblPos val="nextTo"/>
        <c:crossAx val="372223440"/>
        <c:crosses val="autoZero"/>
        <c:crossBetween val="midCat"/>
      </c:valAx>
      <c:valAx>
        <c:axId val="372223440"/>
        <c:scaling>
          <c:orientation val="minMax"/>
        </c:scaling>
        <c:delete val="0"/>
        <c:axPos val="l"/>
        <c:title>
          <c:tx>
            <c:rich>
              <a:bodyPr rot="0" vert="horz"/>
              <a:lstStyle/>
              <a:p>
                <a:pPr>
                  <a:defRPr/>
                </a:pPr>
                <a:r>
                  <a:rPr lang="en-US"/>
                  <a:t>f(x)</a:t>
                </a:r>
              </a:p>
            </c:rich>
          </c:tx>
          <c:layout/>
          <c:overlay val="0"/>
        </c:title>
        <c:numFmt formatCode="General" sourceLinked="1"/>
        <c:majorTickMark val="out"/>
        <c:minorTickMark val="none"/>
        <c:tickLblPos val="nextTo"/>
        <c:crossAx val="369561968"/>
        <c:crosses val="autoZero"/>
        <c:crossBetween val="midCat"/>
      </c:valAx>
    </c:plotArea>
    <c:plotVisOnly val="1"/>
    <c:dispBlanksAs val="gap"/>
    <c:showDLblsOverMax val="0"/>
  </c:chart>
  <c:spPr>
    <a:ln>
      <a:noFill/>
    </a:ln>
  </c:spPr>
  <c:txPr>
    <a:bodyPr/>
    <a:lstStyle/>
    <a:p>
      <a:pPr>
        <a:defRPr sz="16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5" Type="http://schemas.openxmlformats.org/officeDocument/2006/relationships/image" Target="../media/image54.wmf"/><Relationship Id="rId4" Type="http://schemas.openxmlformats.org/officeDocument/2006/relationships/image" Target="../media/image53.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5" Type="http://schemas.openxmlformats.org/officeDocument/2006/relationships/image" Target="../media/image54.wmf"/><Relationship Id="rId4" Type="http://schemas.openxmlformats.org/officeDocument/2006/relationships/image" Target="../media/image55.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image" Target="../media/image5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5" Type="http://schemas.openxmlformats.org/officeDocument/2006/relationships/image" Target="../media/image54.wmf"/><Relationship Id="rId4" Type="http://schemas.openxmlformats.org/officeDocument/2006/relationships/image" Target="../media/image53.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5" Type="http://schemas.openxmlformats.org/officeDocument/2006/relationships/image" Target="../media/image59.wmf"/><Relationship Id="rId4" Type="http://schemas.openxmlformats.org/officeDocument/2006/relationships/image" Target="../media/image54.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 Id="rId5" Type="http://schemas.openxmlformats.org/officeDocument/2006/relationships/image" Target="../media/image64.wmf"/><Relationship Id="rId4" Type="http://schemas.openxmlformats.org/officeDocument/2006/relationships/image" Target="../media/image6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5.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3.wmf"/><Relationship Id="rId4" Type="http://schemas.openxmlformats.org/officeDocument/2006/relationships/image" Target="../media/image3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mtClean="0">
                <a:latin typeface="Arial" charset="0"/>
              </a:defRPr>
            </a:lvl1pPr>
          </a:lstStyle>
          <a:p>
            <a:pPr>
              <a:defRPr/>
            </a:pPr>
            <a:endParaRPr lang="en-US"/>
          </a:p>
        </p:txBody>
      </p:sp>
      <p:sp>
        <p:nvSpPr>
          <p:cNvPr id="2048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mtClean="0">
                <a:latin typeface="Arial" charset="0"/>
              </a:defRPr>
            </a:lvl1pPr>
          </a:lstStyle>
          <a:p>
            <a:pPr>
              <a:defRPr/>
            </a:pPr>
            <a:endParaRPr lang="en-US"/>
          </a:p>
        </p:txBody>
      </p:sp>
      <p:sp>
        <p:nvSpPr>
          <p:cNvPr id="2048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mtClean="0">
                <a:latin typeface="Arial" charset="0"/>
              </a:defRPr>
            </a:lvl1pPr>
          </a:lstStyle>
          <a:p>
            <a:pPr>
              <a:defRPr/>
            </a:pPr>
            <a:endParaRPr lang="en-US"/>
          </a:p>
        </p:txBody>
      </p:sp>
      <p:sp>
        <p:nvSpPr>
          <p:cNvPr id="2048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mtClean="0">
                <a:latin typeface="Arial" charset="0"/>
              </a:defRPr>
            </a:lvl1pPr>
          </a:lstStyle>
          <a:p>
            <a:pPr>
              <a:defRPr/>
            </a:pPr>
            <a:fld id="{8B680B66-7464-4753-8FAC-BC3418139B20}" type="slidenum">
              <a:rPr lang="en-US"/>
              <a:pPr>
                <a:defRPr/>
              </a:pPr>
              <a:t>‹#›</a:t>
            </a:fld>
            <a:endParaRPr lang="en-US"/>
          </a:p>
        </p:txBody>
      </p:sp>
    </p:spTree>
    <p:extLst>
      <p:ext uri="{BB962C8B-B14F-4D97-AF65-F5344CB8AC3E}">
        <p14:creationId xmlns:p14="http://schemas.microsoft.com/office/powerpoint/2010/main" val="37346515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l">
              <a:defRPr smtClean="0">
                <a:latin typeface="Arial" charset="0"/>
              </a:defRPr>
            </a:lvl1pPr>
          </a:lstStyle>
          <a:p>
            <a:pPr>
              <a:defRPr/>
            </a:pPr>
            <a:endParaRPr lang="en-US"/>
          </a:p>
        </p:txBody>
      </p:sp>
      <p:sp>
        <p:nvSpPr>
          <p:cNvPr id="6147"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mtClean="0">
                <a:latin typeface="Arial" charset="0"/>
              </a:defRPr>
            </a:lvl1pPr>
          </a:lstStyle>
          <a:p>
            <a:pPr>
              <a:defRPr/>
            </a:pPr>
            <a:endParaRPr lang="en-US"/>
          </a:p>
        </p:txBody>
      </p:sp>
      <p:sp>
        <p:nvSpPr>
          <p:cNvPr id="1003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l">
              <a:defRPr smtClean="0">
                <a:latin typeface="Arial" charset="0"/>
              </a:defRPr>
            </a:lvl1pPr>
          </a:lstStyle>
          <a:p>
            <a:pPr>
              <a:defRPr/>
            </a:pPr>
            <a:endParaRPr lang="en-US"/>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mtClean="0">
                <a:latin typeface="Arial" charset="0"/>
              </a:defRPr>
            </a:lvl1pPr>
          </a:lstStyle>
          <a:p>
            <a:pPr>
              <a:defRPr/>
            </a:pPr>
            <a:fld id="{E8B4B4A5-1599-469F-9636-29EFEBCA51B0}" type="slidenum">
              <a:rPr lang="en-US"/>
              <a:pPr>
                <a:defRPr/>
              </a:pPr>
              <a:t>‹#›</a:t>
            </a:fld>
            <a:endParaRPr lang="en-US"/>
          </a:p>
        </p:txBody>
      </p:sp>
    </p:spTree>
    <p:extLst>
      <p:ext uri="{BB962C8B-B14F-4D97-AF65-F5344CB8AC3E}">
        <p14:creationId xmlns:p14="http://schemas.microsoft.com/office/powerpoint/2010/main" val="12323045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fld id="{B8A2566B-A64C-46D9-9EB1-B3D9333E5EE2}" type="slidenum">
              <a:rPr lang="en-US">
                <a:latin typeface="Arial" charset="0"/>
              </a:rPr>
              <a:pPr/>
              <a:t>1</a:t>
            </a:fld>
            <a:endParaRPr lang="en-US">
              <a:latin typeface="Arial"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GB" dirty="0" smtClean="0"/>
              <a:t>Acknowledge repetition</a:t>
            </a:r>
          </a:p>
          <a:p>
            <a:pPr eaLnBrk="1" hangingPunct="1"/>
            <a:r>
              <a:rPr lang="en-GB" dirty="0" smtClean="0"/>
              <a:t>First lab: </a:t>
            </a:r>
            <a:r>
              <a:rPr lang="en-GB" dirty="0" err="1" smtClean="0"/>
              <a:t>rv</a:t>
            </a:r>
            <a:r>
              <a:rPr lang="en-GB" dirty="0" smtClean="0"/>
              <a:t> generation and normal/gamma</a:t>
            </a:r>
          </a:p>
          <a:p>
            <a:pPr eaLnBrk="1" hangingPunct="1"/>
            <a:r>
              <a:rPr lang="en-GB" dirty="0" smtClean="0"/>
              <a:t>Toll booth e.g.</a:t>
            </a:r>
            <a:r>
              <a:rPr lang="en-GB" baseline="0" dirty="0" smtClean="0"/>
              <a:t> (7.1)</a:t>
            </a:r>
            <a:endParaRPr lang="en-GB" dirty="0" smtClean="0"/>
          </a:p>
          <a:p>
            <a:pPr eaLnBrk="1" hangingPunct="1"/>
            <a:endParaRPr lang="en-GB" dirty="0" smtClean="0"/>
          </a:p>
        </p:txBody>
      </p:sp>
    </p:spTree>
    <p:extLst>
      <p:ext uri="{BB962C8B-B14F-4D97-AF65-F5344CB8AC3E}">
        <p14:creationId xmlns:p14="http://schemas.microsoft.com/office/powerpoint/2010/main" val="2829033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fld id="{64F71AF4-EF62-48E5-915B-A9DACBDD2249}" type="slidenum">
              <a:rPr lang="en-US">
                <a:latin typeface="Arial" charset="0"/>
              </a:rPr>
              <a:pPr/>
              <a:t>58</a:t>
            </a:fld>
            <a:endParaRPr lang="en-US">
              <a:latin typeface="Arial"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p:spPr>
        <p:txBody>
          <a:bodyPr/>
          <a:lstStyle/>
          <a:p>
            <a:pPr eaLnBrk="1" hangingPunct="1"/>
            <a:endParaRPr lang="en-GB" dirty="0" smtClean="0"/>
          </a:p>
        </p:txBody>
      </p:sp>
    </p:spTree>
    <p:extLst>
      <p:ext uri="{BB962C8B-B14F-4D97-AF65-F5344CB8AC3E}">
        <p14:creationId xmlns:p14="http://schemas.microsoft.com/office/powerpoint/2010/main" val="550350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Look at a different e.g.? Could add in Morocco…</a:t>
            </a:r>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61</a:t>
            </a:fld>
            <a:endParaRPr lang="en-US"/>
          </a:p>
        </p:txBody>
      </p:sp>
    </p:spTree>
    <p:extLst>
      <p:ext uri="{BB962C8B-B14F-4D97-AF65-F5344CB8AC3E}">
        <p14:creationId xmlns:p14="http://schemas.microsoft.com/office/powerpoint/2010/main" val="11076825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Stop here!???</a:t>
            </a:r>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81</a:t>
            </a:fld>
            <a:endParaRPr lang="en-US"/>
          </a:p>
        </p:txBody>
      </p:sp>
    </p:spTree>
    <p:extLst>
      <p:ext uri="{BB962C8B-B14F-4D97-AF65-F5344CB8AC3E}">
        <p14:creationId xmlns:p14="http://schemas.microsoft.com/office/powerpoint/2010/main" val="205327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fld id="{FEDED427-ED3C-425A-A261-80E9954F1584}" type="slidenum">
              <a:rPr lang="en-US">
                <a:latin typeface="Arial" charset="0"/>
              </a:rPr>
              <a:pPr/>
              <a:t>14</a:t>
            </a:fld>
            <a:endParaRPr lang="en-US">
              <a:latin typeface="Arial" charset="0"/>
            </a:endParaRPr>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p:spPr>
        <p:txBody>
          <a:bodyPr/>
          <a:lstStyle/>
          <a:p>
            <a:pPr eaLnBrk="1" hangingPunct="1"/>
            <a:endParaRPr lang="en-GB" dirty="0" smtClean="0"/>
          </a:p>
        </p:txBody>
      </p:sp>
    </p:spTree>
    <p:extLst>
      <p:ext uri="{BB962C8B-B14F-4D97-AF65-F5344CB8AC3E}">
        <p14:creationId xmlns:p14="http://schemas.microsoft.com/office/powerpoint/2010/main" val="755601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Find the </a:t>
            </a:r>
            <a:r>
              <a:rPr lang="en-GB" dirty="0" err="1" smtClean="0"/>
              <a:t>cdf</a:t>
            </a:r>
            <a:r>
              <a:rPr lang="en-GB" dirty="0" smtClean="0"/>
              <a:t> of this particular distribution. </a:t>
            </a:r>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15</a:t>
            </a:fld>
            <a:endParaRPr lang="en-US"/>
          </a:p>
        </p:txBody>
      </p:sp>
    </p:spTree>
    <p:extLst>
      <p:ext uri="{BB962C8B-B14F-4D97-AF65-F5344CB8AC3E}">
        <p14:creationId xmlns:p14="http://schemas.microsoft.com/office/powerpoint/2010/main" val="3101437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 points</a:t>
            </a:r>
            <a:r>
              <a:rPr lang="en-GB" baseline="0" dirty="0" smtClean="0"/>
              <a:t> if you get it from the description; 2 if you need the equation; 1 if you need all three.</a:t>
            </a:r>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24</a:t>
            </a:fld>
            <a:endParaRPr lang="en-US"/>
          </a:p>
        </p:txBody>
      </p:sp>
    </p:spTree>
    <p:extLst>
      <p:ext uri="{BB962C8B-B14F-4D97-AF65-F5344CB8AC3E}">
        <p14:creationId xmlns:p14="http://schemas.microsoft.com/office/powerpoint/2010/main" val="3873919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29</a:t>
            </a:fld>
            <a:endParaRPr lang="en-US"/>
          </a:p>
        </p:txBody>
      </p:sp>
    </p:spTree>
    <p:extLst>
      <p:ext uri="{BB962C8B-B14F-4D97-AF65-F5344CB8AC3E}">
        <p14:creationId xmlns:p14="http://schemas.microsoft.com/office/powerpoint/2010/main" val="1338932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 points</a:t>
            </a:r>
            <a:r>
              <a:rPr lang="en-GB" baseline="0" dirty="0" smtClean="0"/>
              <a:t> if you get it from the description; 2 if you need the equation; 1 if you need all three.</a:t>
            </a:r>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36</a:t>
            </a:fld>
            <a:endParaRPr lang="en-US"/>
          </a:p>
        </p:txBody>
      </p:sp>
    </p:spTree>
    <p:extLst>
      <p:ext uri="{BB962C8B-B14F-4D97-AF65-F5344CB8AC3E}">
        <p14:creationId xmlns:p14="http://schemas.microsoft.com/office/powerpoint/2010/main" val="297978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41</a:t>
            </a:fld>
            <a:endParaRPr lang="en-US"/>
          </a:p>
        </p:txBody>
      </p:sp>
    </p:spTree>
    <p:extLst>
      <p:ext uri="{BB962C8B-B14F-4D97-AF65-F5344CB8AC3E}">
        <p14:creationId xmlns:p14="http://schemas.microsoft.com/office/powerpoint/2010/main" val="4073464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fld id="{4746FF5B-D248-47D9-B4FE-635413E1C2DD}" type="slidenum">
              <a:rPr lang="en-US">
                <a:latin typeface="Arial" charset="0"/>
              </a:rPr>
              <a:pPr/>
              <a:t>55</a:t>
            </a:fld>
            <a:endParaRPr lang="en-US">
              <a:latin typeface="Arial"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p:spPr>
        <p:txBody>
          <a:bodyPr/>
          <a:lstStyle/>
          <a:p>
            <a:pPr eaLnBrk="1" hangingPunct="1"/>
            <a:r>
              <a:rPr lang="en-GB" smtClean="0"/>
              <a:t>Demo: the demo is for quadratic functions but it shows how the Nelder Mead optimisation works. We can see that it is a fairly local search but it does move in a direction where it thinks the function is getting smaller. We can see that </a:t>
            </a:r>
          </a:p>
        </p:txBody>
      </p:sp>
    </p:spTree>
    <p:extLst>
      <p:ext uri="{BB962C8B-B14F-4D97-AF65-F5344CB8AC3E}">
        <p14:creationId xmlns:p14="http://schemas.microsoft.com/office/powerpoint/2010/main" val="143801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we have an estimate theta-hat and we might have some critical value that we want to know if it’s above.</a:t>
            </a:r>
            <a:r>
              <a:rPr lang="en-GB" baseline="0" dirty="0" smtClean="0"/>
              <a:t> How do we decide what the range is for theta-hat? What we have to remember is that we have to think of these estimators as being random variables, with a statistical distribution. What we choose for the range is then quite dependent on what significance level we choose (alpha), as well as the probability distribution.</a:t>
            </a:r>
            <a:endParaRPr lang="en-GB" dirty="0"/>
          </a:p>
        </p:txBody>
      </p:sp>
      <p:sp>
        <p:nvSpPr>
          <p:cNvPr id="4" name="Slide Number Placeholder 3"/>
          <p:cNvSpPr>
            <a:spLocks noGrp="1"/>
          </p:cNvSpPr>
          <p:nvPr>
            <p:ph type="sldNum" sz="quarter" idx="10"/>
          </p:nvPr>
        </p:nvSpPr>
        <p:spPr/>
        <p:txBody>
          <a:bodyPr/>
          <a:lstStyle/>
          <a:p>
            <a:pPr>
              <a:defRPr/>
            </a:pPr>
            <a:fld id="{E8B4B4A5-1599-469F-9636-29EFEBCA51B0}" type="slidenum">
              <a:rPr lang="en-US" smtClean="0"/>
              <a:pPr>
                <a:defRPr/>
              </a:pPr>
              <a:t>57</a:t>
            </a:fld>
            <a:endParaRPr lang="en-US"/>
          </a:p>
        </p:txBody>
      </p:sp>
    </p:spTree>
    <p:extLst>
      <p:ext uri="{BB962C8B-B14F-4D97-AF65-F5344CB8AC3E}">
        <p14:creationId xmlns:p14="http://schemas.microsoft.com/office/powerpoint/2010/main" val="12156859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31"/>
          <p:cNvSpPr>
            <a:spLocks noChangeArrowheads="1"/>
          </p:cNvSpPr>
          <p:nvPr/>
        </p:nvSpPr>
        <p:spPr bwMode="auto">
          <a:xfrm>
            <a:off x="-79375" y="3200400"/>
            <a:ext cx="9223375" cy="3657600"/>
          </a:xfrm>
          <a:prstGeom prst="rect">
            <a:avLst/>
          </a:prstGeom>
          <a:gradFill rotWithShape="0">
            <a:gsLst>
              <a:gs pos="0">
                <a:srgbClr val="014359"/>
              </a:gs>
              <a:gs pos="100000">
                <a:srgbClr val="007275"/>
              </a:gs>
            </a:gsLst>
            <a:lin ang="540000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GB"/>
          </a:p>
        </p:txBody>
      </p:sp>
      <p:sp>
        <p:nvSpPr>
          <p:cNvPr id="5" name="Rectangle 1032"/>
          <p:cNvSpPr>
            <a:spLocks noChangeArrowheads="1"/>
          </p:cNvSpPr>
          <p:nvPr/>
        </p:nvSpPr>
        <p:spPr bwMode="auto">
          <a:xfrm>
            <a:off x="-79375" y="0"/>
            <a:ext cx="9223375" cy="3276600"/>
          </a:xfrm>
          <a:prstGeom prst="rect">
            <a:avLst/>
          </a:prstGeom>
          <a:solidFill>
            <a:srgbClr val="014359"/>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GB" sz="2400">
              <a:latin typeface="Arial" charset="0"/>
            </a:endParaRPr>
          </a:p>
        </p:txBody>
      </p:sp>
      <p:pic>
        <p:nvPicPr>
          <p:cNvPr id="6" name="Picture 1043" descr="mathematics"/>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11863" y="390525"/>
            <a:ext cx="2754312"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2" name="Rectangle 1026"/>
          <p:cNvSpPr>
            <a:spLocks noGrp="1" noChangeArrowheads="1"/>
          </p:cNvSpPr>
          <p:nvPr>
            <p:ph type="ctrTitle"/>
          </p:nvPr>
        </p:nvSpPr>
        <p:spPr>
          <a:xfrm>
            <a:off x="323850" y="1700213"/>
            <a:ext cx="8496300" cy="2160587"/>
          </a:xfrm>
        </p:spPr>
        <p:txBody>
          <a:bodyPr lIns="91440"/>
          <a:lstStyle>
            <a:lvl1pPr>
              <a:defRPr sz="7500">
                <a:solidFill>
                  <a:schemeClr val="bg1"/>
                </a:solidFill>
              </a:defRPr>
            </a:lvl1pPr>
          </a:lstStyle>
          <a:p>
            <a:pPr lvl="0"/>
            <a:r>
              <a:rPr lang="en-US" noProof="0" smtClean="0"/>
              <a:t>Click to edit Master title style</a:t>
            </a:r>
          </a:p>
        </p:txBody>
      </p:sp>
      <p:sp>
        <p:nvSpPr>
          <p:cNvPr id="10243" name="Rectangle 1027"/>
          <p:cNvSpPr>
            <a:spLocks noGrp="1" noChangeArrowheads="1"/>
          </p:cNvSpPr>
          <p:nvPr>
            <p:ph type="subTitle" idx="1"/>
          </p:nvPr>
        </p:nvSpPr>
        <p:spPr>
          <a:xfrm>
            <a:off x="323850" y="3933825"/>
            <a:ext cx="8496300" cy="1752600"/>
          </a:xfrm>
        </p:spPr>
        <p:txBody>
          <a:bodyPr lIns="91440"/>
          <a:lstStyle>
            <a:lvl1pPr marL="0" indent="0">
              <a:buFontTx/>
              <a:buNone/>
              <a:defRPr sz="3500">
                <a:solidFill>
                  <a:schemeClr val="accent1"/>
                </a:solidFill>
              </a:defRPr>
            </a:lvl1pPr>
          </a:lstStyle>
          <a:p>
            <a:pPr lvl="0"/>
            <a:r>
              <a:rPr lang="en-US" noProof="0" smtClean="0"/>
              <a:t>Click to edit Master subtitle style</a:t>
            </a:r>
          </a:p>
        </p:txBody>
      </p:sp>
      <p:sp>
        <p:nvSpPr>
          <p:cNvPr id="7" name="Rectangle 1030"/>
          <p:cNvSpPr>
            <a:spLocks noGrp="1" noChangeArrowheads="1"/>
          </p:cNvSpPr>
          <p:nvPr>
            <p:ph type="sldNum" sz="quarter" idx="10"/>
          </p:nvPr>
        </p:nvSpPr>
        <p:spPr>
          <a:xfrm>
            <a:off x="6553200" y="6245225"/>
            <a:ext cx="2133600" cy="476250"/>
          </a:xfrm>
        </p:spPr>
        <p:txBody>
          <a:bodyPr rIns="91440"/>
          <a:lstStyle>
            <a:lvl1pPr>
              <a:defRPr smtClean="0">
                <a:latin typeface="Arial" charset="0"/>
              </a:defRPr>
            </a:lvl1pPr>
          </a:lstStyle>
          <a:p>
            <a:pPr>
              <a:defRPr/>
            </a:pPr>
            <a:fld id="{6621AF3A-1908-4ED2-88AE-D1DCF92355EA}" type="slidenum">
              <a:rPr lang="en-US"/>
              <a:pPr>
                <a:defRPr/>
              </a:pPr>
              <a:t>‹#›</a:t>
            </a:fld>
            <a:endParaRPr lang="en-US"/>
          </a:p>
        </p:txBody>
      </p:sp>
    </p:spTree>
    <p:extLst>
      <p:ext uri="{BB962C8B-B14F-4D97-AF65-F5344CB8AC3E}">
        <p14:creationId xmlns:p14="http://schemas.microsoft.com/office/powerpoint/2010/main" val="3668992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30E91F7-4B80-4B22-B75C-57B95CFDF405}" type="slidenum">
              <a:rPr lang="en-US"/>
              <a:pPr>
                <a:defRPr/>
              </a:pPr>
              <a:t>‹#›</a:t>
            </a:fld>
            <a:endParaRPr lang="en-US"/>
          </a:p>
        </p:txBody>
      </p:sp>
    </p:spTree>
    <p:extLst>
      <p:ext uri="{BB962C8B-B14F-4D97-AF65-F5344CB8AC3E}">
        <p14:creationId xmlns:p14="http://schemas.microsoft.com/office/powerpoint/2010/main" val="2372912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075" y="908050"/>
            <a:ext cx="2124075" cy="4906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23850" y="908050"/>
            <a:ext cx="6219825" cy="4906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01E7B5B-B2B0-40F9-AC81-0EC753027A08}" type="slidenum">
              <a:rPr lang="en-US"/>
              <a:pPr>
                <a:defRPr/>
              </a:pPr>
              <a:t>‹#›</a:t>
            </a:fld>
            <a:endParaRPr lang="en-US"/>
          </a:p>
        </p:txBody>
      </p:sp>
    </p:spTree>
    <p:extLst>
      <p:ext uri="{BB962C8B-B14F-4D97-AF65-F5344CB8AC3E}">
        <p14:creationId xmlns:p14="http://schemas.microsoft.com/office/powerpoint/2010/main" val="4210486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3850" y="908050"/>
            <a:ext cx="8496300" cy="649288"/>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23850" y="1700213"/>
            <a:ext cx="417195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700213"/>
            <a:ext cx="417195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47B9646-F1CE-4A94-8BE8-C79166C69E53}" type="slidenum">
              <a:rPr lang="en-US"/>
              <a:pPr>
                <a:defRPr/>
              </a:pPr>
              <a:t>‹#›</a:t>
            </a:fld>
            <a:endParaRPr lang="en-US"/>
          </a:p>
        </p:txBody>
      </p:sp>
    </p:spTree>
    <p:extLst>
      <p:ext uri="{BB962C8B-B14F-4D97-AF65-F5344CB8AC3E}">
        <p14:creationId xmlns:p14="http://schemas.microsoft.com/office/powerpoint/2010/main" val="20233754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23850" y="908050"/>
            <a:ext cx="8496300" cy="649288"/>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23850" y="1700213"/>
            <a:ext cx="417195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700213"/>
            <a:ext cx="417195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833813"/>
            <a:ext cx="417195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CB7EA5A0-0EB5-46AE-9EE7-EDBB14CB96A9}" type="slidenum">
              <a:rPr lang="en-US"/>
              <a:pPr>
                <a:defRPr/>
              </a:pPr>
              <a:t>‹#›</a:t>
            </a:fld>
            <a:endParaRPr lang="en-US"/>
          </a:p>
        </p:txBody>
      </p:sp>
    </p:spTree>
    <p:extLst>
      <p:ext uri="{BB962C8B-B14F-4D97-AF65-F5344CB8AC3E}">
        <p14:creationId xmlns:p14="http://schemas.microsoft.com/office/powerpoint/2010/main" val="37349360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23850" y="908050"/>
            <a:ext cx="8496300" cy="649288"/>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323850" y="1700213"/>
            <a:ext cx="8496300" cy="411480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9E23AEB-9A74-4232-8574-AF28138BC306}" type="slidenum">
              <a:rPr lang="en-US"/>
              <a:pPr>
                <a:defRPr/>
              </a:pPr>
              <a:t>‹#›</a:t>
            </a:fld>
            <a:endParaRPr lang="en-US"/>
          </a:p>
        </p:txBody>
      </p:sp>
    </p:spTree>
    <p:extLst>
      <p:ext uri="{BB962C8B-B14F-4D97-AF65-F5344CB8AC3E}">
        <p14:creationId xmlns:p14="http://schemas.microsoft.com/office/powerpoint/2010/main" val="1874713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F09B4B1-7412-4000-A7F1-5F611D42859D}" type="slidenum">
              <a:rPr lang="en-US"/>
              <a:pPr>
                <a:defRPr/>
              </a:pPr>
              <a:t>‹#›</a:t>
            </a:fld>
            <a:endParaRPr lang="en-US"/>
          </a:p>
        </p:txBody>
      </p:sp>
    </p:spTree>
    <p:extLst>
      <p:ext uri="{BB962C8B-B14F-4D97-AF65-F5344CB8AC3E}">
        <p14:creationId xmlns:p14="http://schemas.microsoft.com/office/powerpoint/2010/main" val="647836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919837-C6CB-460E-BB30-9BCF1AB8C6CD}" type="slidenum">
              <a:rPr lang="en-US"/>
              <a:pPr>
                <a:defRPr/>
              </a:pPr>
              <a:t>‹#›</a:t>
            </a:fld>
            <a:endParaRPr lang="en-US"/>
          </a:p>
        </p:txBody>
      </p:sp>
    </p:spTree>
    <p:extLst>
      <p:ext uri="{BB962C8B-B14F-4D97-AF65-F5344CB8AC3E}">
        <p14:creationId xmlns:p14="http://schemas.microsoft.com/office/powerpoint/2010/main" val="3369968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23850" y="1700213"/>
            <a:ext cx="41719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700213"/>
            <a:ext cx="41719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B05BBE9-6961-4283-9609-88736E136AB0}" type="slidenum">
              <a:rPr lang="en-US"/>
              <a:pPr>
                <a:defRPr/>
              </a:pPr>
              <a:t>‹#›</a:t>
            </a:fld>
            <a:endParaRPr lang="en-US"/>
          </a:p>
        </p:txBody>
      </p:sp>
    </p:spTree>
    <p:extLst>
      <p:ext uri="{BB962C8B-B14F-4D97-AF65-F5344CB8AC3E}">
        <p14:creationId xmlns:p14="http://schemas.microsoft.com/office/powerpoint/2010/main" val="3158019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7314C75-27FA-41BA-84DB-D2F37B4BD6DC}" type="slidenum">
              <a:rPr lang="en-US"/>
              <a:pPr>
                <a:defRPr/>
              </a:pPr>
              <a:t>‹#›</a:t>
            </a:fld>
            <a:endParaRPr lang="en-US"/>
          </a:p>
        </p:txBody>
      </p:sp>
    </p:spTree>
    <p:extLst>
      <p:ext uri="{BB962C8B-B14F-4D97-AF65-F5344CB8AC3E}">
        <p14:creationId xmlns:p14="http://schemas.microsoft.com/office/powerpoint/2010/main" val="3625981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3C3CE28-F38D-49B9-A021-3188E30F54C4}" type="slidenum">
              <a:rPr lang="en-US"/>
              <a:pPr>
                <a:defRPr/>
              </a:pPr>
              <a:t>‹#›</a:t>
            </a:fld>
            <a:endParaRPr lang="en-US"/>
          </a:p>
        </p:txBody>
      </p:sp>
    </p:spTree>
    <p:extLst>
      <p:ext uri="{BB962C8B-B14F-4D97-AF65-F5344CB8AC3E}">
        <p14:creationId xmlns:p14="http://schemas.microsoft.com/office/powerpoint/2010/main" val="1444847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7A705D7-E4BF-49BB-A361-C432BE872628}" type="slidenum">
              <a:rPr lang="en-US"/>
              <a:pPr>
                <a:defRPr/>
              </a:pPr>
              <a:t>‹#›</a:t>
            </a:fld>
            <a:endParaRPr lang="en-US"/>
          </a:p>
        </p:txBody>
      </p:sp>
    </p:spTree>
    <p:extLst>
      <p:ext uri="{BB962C8B-B14F-4D97-AF65-F5344CB8AC3E}">
        <p14:creationId xmlns:p14="http://schemas.microsoft.com/office/powerpoint/2010/main" val="3929447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89BFF1-B311-4580-8AB3-92222C5C2C9E}" type="slidenum">
              <a:rPr lang="en-US"/>
              <a:pPr>
                <a:defRPr/>
              </a:pPr>
              <a:t>‹#›</a:t>
            </a:fld>
            <a:endParaRPr lang="en-US"/>
          </a:p>
        </p:txBody>
      </p:sp>
    </p:spTree>
    <p:extLst>
      <p:ext uri="{BB962C8B-B14F-4D97-AF65-F5344CB8AC3E}">
        <p14:creationId xmlns:p14="http://schemas.microsoft.com/office/powerpoint/2010/main" val="1783621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F0EED10-BAD7-456A-84B9-BCA2028CD735}" type="slidenum">
              <a:rPr lang="en-US"/>
              <a:pPr>
                <a:defRPr/>
              </a:pPr>
              <a:t>‹#›</a:t>
            </a:fld>
            <a:endParaRPr lang="en-US"/>
          </a:p>
        </p:txBody>
      </p:sp>
    </p:spTree>
    <p:extLst>
      <p:ext uri="{BB962C8B-B14F-4D97-AF65-F5344CB8AC3E}">
        <p14:creationId xmlns:p14="http://schemas.microsoft.com/office/powerpoint/2010/main" val="3046648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ChangeArrowheads="1"/>
          </p:cNvSpPr>
          <p:nvPr/>
        </p:nvSpPr>
        <p:spPr bwMode="auto">
          <a:xfrm>
            <a:off x="-79375" y="0"/>
            <a:ext cx="9223375" cy="3810000"/>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GB" sz="2400">
              <a:latin typeface="Arial" charset="0"/>
            </a:endParaRPr>
          </a:p>
        </p:txBody>
      </p:sp>
      <p:sp>
        <p:nvSpPr>
          <p:cNvPr id="1027" name="Rectangle 9"/>
          <p:cNvSpPr>
            <a:spLocks noChangeArrowheads="1"/>
          </p:cNvSpPr>
          <p:nvPr/>
        </p:nvSpPr>
        <p:spPr bwMode="auto">
          <a:xfrm>
            <a:off x="-79375" y="3048000"/>
            <a:ext cx="9223375" cy="3810000"/>
          </a:xfrm>
          <a:prstGeom prst="rect">
            <a:avLst/>
          </a:prstGeom>
          <a:gradFill rotWithShape="0">
            <a:gsLst>
              <a:gs pos="0">
                <a:schemeClr val="bg1"/>
              </a:gs>
              <a:gs pos="100000">
                <a:srgbClr val="DCDEDE"/>
              </a:gs>
            </a:gsLst>
            <a:lin ang="540000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GB"/>
          </a:p>
        </p:txBody>
      </p:sp>
      <p:sp>
        <p:nvSpPr>
          <p:cNvPr id="1028" name="Rectangle 2"/>
          <p:cNvSpPr>
            <a:spLocks noGrp="1" noChangeArrowheads="1"/>
          </p:cNvSpPr>
          <p:nvPr>
            <p:ph type="title"/>
          </p:nvPr>
        </p:nvSpPr>
        <p:spPr bwMode="auto">
          <a:xfrm>
            <a:off x="323850" y="908050"/>
            <a:ext cx="8496300" cy="649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323850" y="1700213"/>
            <a:ext cx="84963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l">
              <a:defRPr sz="1400" smtClean="0">
                <a:latin typeface="Arial" charset="0"/>
              </a:defRPr>
            </a:lvl1pPr>
          </a:lstStyle>
          <a:p>
            <a:pPr>
              <a:defRPr/>
            </a:pPr>
            <a:endParaRPr lang="en-US"/>
          </a:p>
        </p:txBody>
      </p:sp>
      <p:sp>
        <p:nvSpPr>
          <p:cNvPr id="3"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877050" y="630872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0" bIns="45720" numCol="1" anchor="t" anchorCtr="0" compatLnSpc="1">
            <a:prstTxWarp prst="textNoShape">
              <a:avLst/>
            </a:prstTxWarp>
          </a:bodyPr>
          <a:lstStyle>
            <a:lvl1pPr algn="r">
              <a:defRPr sz="1400" smtClean="0">
                <a:latin typeface="+mn-lt"/>
              </a:defRPr>
            </a:lvl1pPr>
          </a:lstStyle>
          <a:p>
            <a:pPr>
              <a:defRPr/>
            </a:pPr>
            <a:fld id="{CA450825-59A3-4A05-9905-4AA28CDEF9D5}" type="slidenum">
              <a:rPr lang="en-US"/>
              <a:pPr>
                <a:defRPr/>
              </a:pPr>
              <a:t>‹#›</a:t>
            </a:fld>
            <a:endParaRPr lang="en-US"/>
          </a:p>
        </p:txBody>
      </p:sp>
      <p:pic>
        <p:nvPicPr>
          <p:cNvPr id="1033" name="Picture 13" descr="mathematics"/>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6588125" y="260350"/>
            <a:ext cx="2160588"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7"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hf hdr="0" ftr="0" dt="0"/>
  <p:txStyles>
    <p:titleStyle>
      <a:lvl1pPr algn="l" rtl="0" eaLnBrk="0" fontAlgn="base" hangingPunct="0">
        <a:spcBef>
          <a:spcPct val="0"/>
        </a:spcBef>
        <a:spcAft>
          <a:spcPct val="0"/>
        </a:spcAft>
        <a:defRPr sz="3500">
          <a:solidFill>
            <a:schemeClr val="tx2"/>
          </a:solidFill>
          <a:latin typeface="+mj-lt"/>
          <a:ea typeface="+mj-ea"/>
          <a:cs typeface="+mj-cs"/>
        </a:defRPr>
      </a:lvl1pPr>
      <a:lvl2pPr algn="l" rtl="0" eaLnBrk="0" fontAlgn="base" hangingPunct="0">
        <a:spcBef>
          <a:spcPct val="0"/>
        </a:spcBef>
        <a:spcAft>
          <a:spcPct val="0"/>
        </a:spcAft>
        <a:defRPr sz="3500">
          <a:solidFill>
            <a:schemeClr val="tx2"/>
          </a:solidFill>
          <a:latin typeface="Georgia" pitchFamily="18" charset="0"/>
        </a:defRPr>
      </a:lvl2pPr>
      <a:lvl3pPr algn="l" rtl="0" eaLnBrk="0" fontAlgn="base" hangingPunct="0">
        <a:spcBef>
          <a:spcPct val="0"/>
        </a:spcBef>
        <a:spcAft>
          <a:spcPct val="0"/>
        </a:spcAft>
        <a:defRPr sz="3500">
          <a:solidFill>
            <a:schemeClr val="tx2"/>
          </a:solidFill>
          <a:latin typeface="Georgia" pitchFamily="18" charset="0"/>
        </a:defRPr>
      </a:lvl3pPr>
      <a:lvl4pPr algn="l" rtl="0" eaLnBrk="0" fontAlgn="base" hangingPunct="0">
        <a:spcBef>
          <a:spcPct val="0"/>
        </a:spcBef>
        <a:spcAft>
          <a:spcPct val="0"/>
        </a:spcAft>
        <a:defRPr sz="3500">
          <a:solidFill>
            <a:schemeClr val="tx2"/>
          </a:solidFill>
          <a:latin typeface="Georgia" pitchFamily="18" charset="0"/>
        </a:defRPr>
      </a:lvl4pPr>
      <a:lvl5pPr algn="l" rtl="0" eaLnBrk="0" fontAlgn="base" hangingPunct="0">
        <a:spcBef>
          <a:spcPct val="0"/>
        </a:spcBef>
        <a:spcAft>
          <a:spcPct val="0"/>
        </a:spcAft>
        <a:defRPr sz="3500">
          <a:solidFill>
            <a:schemeClr val="tx2"/>
          </a:solidFill>
          <a:latin typeface="Georgia" pitchFamily="18" charset="0"/>
        </a:defRPr>
      </a:lvl5pPr>
      <a:lvl6pPr marL="457200" algn="l" rtl="0" fontAlgn="base">
        <a:spcBef>
          <a:spcPct val="0"/>
        </a:spcBef>
        <a:spcAft>
          <a:spcPct val="0"/>
        </a:spcAft>
        <a:defRPr sz="3500">
          <a:solidFill>
            <a:schemeClr val="tx2"/>
          </a:solidFill>
          <a:latin typeface="Georgia" pitchFamily="18" charset="0"/>
        </a:defRPr>
      </a:lvl6pPr>
      <a:lvl7pPr marL="914400" algn="l" rtl="0" fontAlgn="base">
        <a:spcBef>
          <a:spcPct val="0"/>
        </a:spcBef>
        <a:spcAft>
          <a:spcPct val="0"/>
        </a:spcAft>
        <a:defRPr sz="3500">
          <a:solidFill>
            <a:schemeClr val="tx2"/>
          </a:solidFill>
          <a:latin typeface="Georgia" pitchFamily="18" charset="0"/>
        </a:defRPr>
      </a:lvl7pPr>
      <a:lvl8pPr marL="1371600" algn="l" rtl="0" fontAlgn="base">
        <a:spcBef>
          <a:spcPct val="0"/>
        </a:spcBef>
        <a:spcAft>
          <a:spcPct val="0"/>
        </a:spcAft>
        <a:defRPr sz="3500">
          <a:solidFill>
            <a:schemeClr val="tx2"/>
          </a:solidFill>
          <a:latin typeface="Georgia" pitchFamily="18" charset="0"/>
        </a:defRPr>
      </a:lvl8pPr>
      <a:lvl9pPr marL="1828800" algn="l" rtl="0" fontAlgn="base">
        <a:spcBef>
          <a:spcPct val="0"/>
        </a:spcBef>
        <a:spcAft>
          <a:spcPct val="0"/>
        </a:spcAft>
        <a:defRPr sz="3500">
          <a:solidFill>
            <a:schemeClr val="tx2"/>
          </a:solidFill>
          <a:latin typeface="Georgia" pitchFamily="18" charset="0"/>
        </a:defRPr>
      </a:lvl9pPr>
    </p:titleStyle>
    <p:bodyStyle>
      <a:lvl1pPr marL="342900" indent="-342900" algn="l" rtl="0" eaLnBrk="0" fontAlgn="base" hangingPunct="0">
        <a:spcBef>
          <a:spcPct val="0"/>
        </a:spcBef>
        <a:spcAft>
          <a:spcPct val="70000"/>
        </a:spcAft>
        <a:buChar char="•"/>
        <a:defRPr sz="2400">
          <a:solidFill>
            <a:schemeClr val="tx1"/>
          </a:solidFill>
          <a:latin typeface="+mn-lt"/>
          <a:ea typeface="+mn-ea"/>
          <a:cs typeface="+mn-cs"/>
        </a:defRPr>
      </a:lvl1pPr>
      <a:lvl2pPr marL="811213" indent="-288925" algn="l" rtl="0" eaLnBrk="0" fontAlgn="base" hangingPunct="0">
        <a:lnSpc>
          <a:spcPct val="90000"/>
        </a:lnSpc>
        <a:spcBef>
          <a:spcPct val="0"/>
        </a:spcBef>
        <a:spcAft>
          <a:spcPct val="50000"/>
        </a:spcAft>
        <a:buChar char="–"/>
        <a:defRPr sz="2400">
          <a:solidFill>
            <a:schemeClr val="tx1"/>
          </a:solidFill>
          <a:latin typeface="+mn-lt"/>
        </a:defRPr>
      </a:lvl2pPr>
      <a:lvl3pPr marL="1219200" indent="-228600" algn="l" rtl="0" eaLnBrk="0" fontAlgn="base" hangingPunct="0">
        <a:lnSpc>
          <a:spcPct val="90000"/>
        </a:lnSpc>
        <a:spcBef>
          <a:spcPct val="20000"/>
        </a:spcBef>
        <a:spcAft>
          <a:spcPct val="0"/>
        </a:spcAft>
        <a:buChar char="•"/>
        <a:defRPr sz="2400">
          <a:solidFill>
            <a:schemeClr val="tx1"/>
          </a:solidFill>
          <a:latin typeface="+mn-lt"/>
        </a:defRPr>
      </a:lvl3pPr>
      <a:lvl4pPr marL="1627188" indent="-228600" algn="l" rtl="0" eaLnBrk="0" fontAlgn="base" hangingPunct="0">
        <a:lnSpc>
          <a:spcPct val="90000"/>
        </a:lnSpc>
        <a:spcBef>
          <a:spcPct val="20000"/>
        </a:spcBef>
        <a:spcAft>
          <a:spcPct val="0"/>
        </a:spcAft>
        <a:buChar char="–"/>
        <a:defRPr sz="2400">
          <a:solidFill>
            <a:schemeClr val="tx1"/>
          </a:solidFill>
          <a:latin typeface="+mn-lt"/>
        </a:defRPr>
      </a:lvl4pPr>
      <a:lvl5pPr marL="2057400" indent="-228600" algn="l" rtl="0" eaLnBrk="0" fontAlgn="base" hangingPunct="0">
        <a:lnSpc>
          <a:spcPct val="90000"/>
        </a:lnSpc>
        <a:spcBef>
          <a:spcPct val="20000"/>
        </a:spcBef>
        <a:spcAft>
          <a:spcPct val="0"/>
        </a:spcAft>
        <a:buChar char="»"/>
        <a:defRPr sz="2400">
          <a:solidFill>
            <a:schemeClr val="tx1"/>
          </a:solidFill>
          <a:latin typeface="+mn-lt"/>
        </a:defRPr>
      </a:lvl5pPr>
      <a:lvl6pPr marL="2514600" indent="-228600" algn="l" rtl="0" fontAlgn="base">
        <a:lnSpc>
          <a:spcPct val="90000"/>
        </a:lnSpc>
        <a:spcBef>
          <a:spcPct val="20000"/>
        </a:spcBef>
        <a:spcAft>
          <a:spcPct val="0"/>
        </a:spcAft>
        <a:buChar char="»"/>
        <a:defRPr sz="2400">
          <a:solidFill>
            <a:schemeClr val="tx1"/>
          </a:solidFill>
          <a:latin typeface="+mn-lt"/>
        </a:defRPr>
      </a:lvl6pPr>
      <a:lvl7pPr marL="2971800" indent="-228600" algn="l" rtl="0" fontAlgn="base">
        <a:lnSpc>
          <a:spcPct val="90000"/>
        </a:lnSpc>
        <a:spcBef>
          <a:spcPct val="20000"/>
        </a:spcBef>
        <a:spcAft>
          <a:spcPct val="0"/>
        </a:spcAft>
        <a:buChar char="»"/>
        <a:defRPr sz="2400">
          <a:solidFill>
            <a:schemeClr val="tx1"/>
          </a:solidFill>
          <a:latin typeface="+mn-lt"/>
        </a:defRPr>
      </a:lvl7pPr>
      <a:lvl8pPr marL="3429000" indent="-228600" algn="l" rtl="0" fontAlgn="base">
        <a:lnSpc>
          <a:spcPct val="90000"/>
        </a:lnSpc>
        <a:spcBef>
          <a:spcPct val="20000"/>
        </a:spcBef>
        <a:spcAft>
          <a:spcPct val="0"/>
        </a:spcAft>
        <a:buChar char="»"/>
        <a:defRPr sz="2400">
          <a:solidFill>
            <a:schemeClr val="tx1"/>
          </a:solidFill>
          <a:latin typeface="+mn-lt"/>
        </a:defRPr>
      </a:lvl8pPr>
      <a:lvl9pPr marL="3886200" indent="-228600" algn="l" rtl="0" fontAlgn="base">
        <a:lnSpc>
          <a:spcPct val="90000"/>
        </a:lnSpc>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7.w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9.wmf"/><Relationship Id="rId5" Type="http://schemas.openxmlformats.org/officeDocument/2006/relationships/oleObject" Target="../embeddings/oleObject4.bin"/><Relationship Id="rId4" Type="http://schemas.openxmlformats.org/officeDocument/2006/relationships/image" Target="../media/image28.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30.wmf"/></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2.wmf"/><Relationship Id="rId5" Type="http://schemas.openxmlformats.org/officeDocument/2006/relationships/oleObject" Target="../embeddings/oleObject7.bin"/><Relationship Id="rId4" Type="http://schemas.openxmlformats.org/officeDocument/2006/relationships/image" Target="../media/image31.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33.w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34.wmf"/></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33.wmf"/><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oleObject" Target="../embeddings/oleObject11.bin"/><Relationship Id="rId5" Type="http://schemas.openxmlformats.org/officeDocument/2006/relationships/image" Target="../media/image35.wmf"/><Relationship Id="rId4" Type="http://schemas.openxmlformats.org/officeDocument/2006/relationships/oleObject" Target="../embeddings/oleObject10.bin"/></Relationships>
</file>

<file path=ppt/slides/_rels/slide58.xml.rels><?xml version="1.0" encoding="UTF-8" standalone="yes"?>
<Relationships xmlns="http://schemas.openxmlformats.org/package/2006/relationships"><Relationship Id="rId8" Type="http://schemas.openxmlformats.org/officeDocument/2006/relationships/image" Target="../media/image36.wmf"/><Relationship Id="rId13" Type="http://schemas.openxmlformats.org/officeDocument/2006/relationships/image" Target="../media/image38.wmf"/><Relationship Id="rId3" Type="http://schemas.openxmlformats.org/officeDocument/2006/relationships/notesSlide" Target="../notesSlides/notesSlide10.xml"/><Relationship Id="rId7" Type="http://schemas.openxmlformats.org/officeDocument/2006/relationships/oleObject" Target="../embeddings/oleObject14.bin"/><Relationship Id="rId12"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3.bin"/><Relationship Id="rId11" Type="http://schemas.openxmlformats.org/officeDocument/2006/relationships/image" Target="../media/image37.wmf"/><Relationship Id="rId5" Type="http://schemas.openxmlformats.org/officeDocument/2006/relationships/image" Target="../media/image33.wmf"/><Relationship Id="rId10" Type="http://schemas.openxmlformats.org/officeDocument/2006/relationships/oleObject" Target="../embeddings/oleObject16.bin"/><Relationship Id="rId4" Type="http://schemas.openxmlformats.org/officeDocument/2006/relationships/oleObject" Target="../embeddings/oleObject12.bin"/><Relationship Id="rId9" Type="http://schemas.openxmlformats.org/officeDocument/2006/relationships/oleObject" Target="../embeddings/oleObject15.bin"/></Relationships>
</file>

<file path=ppt/slides/_rels/slide5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39.wmf"/><Relationship Id="rId5" Type="http://schemas.openxmlformats.org/officeDocument/2006/relationships/oleObject" Target="../embeddings/oleObject19.bin"/><Relationship Id="rId4" Type="http://schemas.openxmlformats.org/officeDocument/2006/relationships/image" Target="../media/image32.wm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46.wmf"/></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47.wmf"/></Relationships>
</file>

<file path=ppt/slides/_rels/slide73.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22.bin"/><Relationship Id="rId7" Type="http://schemas.openxmlformats.org/officeDocument/2006/relationships/oleObject" Target="../embeddings/oleObject24.bin"/><Relationship Id="rId12" Type="http://schemas.openxmlformats.org/officeDocument/2006/relationships/image" Target="../media/image54.wmf"/><Relationship Id="rId2" Type="http://schemas.openxmlformats.org/officeDocument/2006/relationships/slideLayout" Target="../slideLayouts/slideLayout6.xml"/><Relationship Id="rId1" Type="http://schemas.openxmlformats.org/officeDocument/2006/relationships/vmlDrawing" Target="../drawings/vmlDrawing13.vml"/><Relationship Id="rId6" Type="http://schemas.openxmlformats.org/officeDocument/2006/relationships/image" Target="../media/image51.wmf"/><Relationship Id="rId11" Type="http://schemas.openxmlformats.org/officeDocument/2006/relationships/oleObject" Target="../embeddings/oleObject26.bin"/><Relationship Id="rId5" Type="http://schemas.openxmlformats.org/officeDocument/2006/relationships/oleObject" Target="../embeddings/oleObject23.bin"/><Relationship Id="rId10" Type="http://schemas.openxmlformats.org/officeDocument/2006/relationships/image" Target="../media/image53.wmf"/><Relationship Id="rId4" Type="http://schemas.openxmlformats.org/officeDocument/2006/relationships/image" Target="../media/image50.wmf"/><Relationship Id="rId9" Type="http://schemas.openxmlformats.org/officeDocument/2006/relationships/oleObject" Target="../embeddings/oleObject25.bin"/></Relationships>
</file>

<file path=ppt/slides/_rels/slide78.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54.wmf"/><Relationship Id="rId2" Type="http://schemas.openxmlformats.org/officeDocument/2006/relationships/slideLayout" Target="../slideLayouts/slideLayout6.xml"/><Relationship Id="rId1" Type="http://schemas.openxmlformats.org/officeDocument/2006/relationships/vmlDrawing" Target="../drawings/vmlDrawing14.vml"/><Relationship Id="rId6" Type="http://schemas.openxmlformats.org/officeDocument/2006/relationships/image" Target="../media/image51.wmf"/><Relationship Id="rId11" Type="http://schemas.openxmlformats.org/officeDocument/2006/relationships/oleObject" Target="../embeddings/oleObject31.bin"/><Relationship Id="rId5" Type="http://schemas.openxmlformats.org/officeDocument/2006/relationships/oleObject" Target="../embeddings/oleObject28.bin"/><Relationship Id="rId10" Type="http://schemas.openxmlformats.org/officeDocument/2006/relationships/image" Target="../media/image55.wmf"/><Relationship Id="rId4" Type="http://schemas.openxmlformats.org/officeDocument/2006/relationships/image" Target="../media/image50.wmf"/><Relationship Id="rId9" Type="http://schemas.openxmlformats.org/officeDocument/2006/relationships/oleObject" Target="../embeddings/oleObject30.bin"/></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57.wmf"/><Relationship Id="rId5" Type="http://schemas.openxmlformats.org/officeDocument/2006/relationships/oleObject" Target="../embeddings/oleObject33.bin"/><Relationship Id="rId4" Type="http://schemas.openxmlformats.org/officeDocument/2006/relationships/image" Target="../media/image56.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58.wmf"/></Relationships>
</file>

<file path=ppt/slides/_rels/slide83.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35.bin"/><Relationship Id="rId7" Type="http://schemas.openxmlformats.org/officeDocument/2006/relationships/oleObject" Target="../embeddings/oleObject37.bin"/><Relationship Id="rId12" Type="http://schemas.openxmlformats.org/officeDocument/2006/relationships/image" Target="../media/image54.wmf"/><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51.wmf"/><Relationship Id="rId11" Type="http://schemas.openxmlformats.org/officeDocument/2006/relationships/oleObject" Target="../embeddings/oleObject39.bin"/><Relationship Id="rId5" Type="http://schemas.openxmlformats.org/officeDocument/2006/relationships/oleObject" Target="../embeddings/oleObject36.bin"/><Relationship Id="rId10" Type="http://schemas.openxmlformats.org/officeDocument/2006/relationships/image" Target="../media/image53.wmf"/><Relationship Id="rId4" Type="http://schemas.openxmlformats.org/officeDocument/2006/relationships/image" Target="../media/image50.wmf"/><Relationship Id="rId9" Type="http://schemas.openxmlformats.org/officeDocument/2006/relationships/oleObject" Target="../embeddings/oleObject38.bin"/></Relationships>
</file>

<file path=ppt/slides/_rels/slide84.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40.bin"/><Relationship Id="rId7" Type="http://schemas.openxmlformats.org/officeDocument/2006/relationships/oleObject" Target="../embeddings/oleObject42.bin"/><Relationship Id="rId12" Type="http://schemas.openxmlformats.org/officeDocument/2006/relationships/image" Target="../media/image59.wmf"/><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51.wmf"/><Relationship Id="rId11" Type="http://schemas.openxmlformats.org/officeDocument/2006/relationships/oleObject" Target="../embeddings/oleObject44.bin"/><Relationship Id="rId5" Type="http://schemas.openxmlformats.org/officeDocument/2006/relationships/oleObject" Target="../embeddings/oleObject41.bin"/><Relationship Id="rId10" Type="http://schemas.openxmlformats.org/officeDocument/2006/relationships/image" Target="../media/image54.wmf"/><Relationship Id="rId4" Type="http://schemas.openxmlformats.org/officeDocument/2006/relationships/image" Target="../media/image50.wmf"/><Relationship Id="rId9" Type="http://schemas.openxmlformats.org/officeDocument/2006/relationships/oleObject" Target="../embeddings/oleObject43.bin"/></Relationships>
</file>

<file path=ppt/slides/_rels/slide85.xml.rels><?xml version="1.0" encoding="UTF-8" standalone="yes"?>
<Relationships xmlns="http://schemas.openxmlformats.org/package/2006/relationships"><Relationship Id="rId8" Type="http://schemas.openxmlformats.org/officeDocument/2006/relationships/image" Target="../media/image62.wmf"/><Relationship Id="rId3" Type="http://schemas.openxmlformats.org/officeDocument/2006/relationships/oleObject" Target="../embeddings/oleObject45.bin"/><Relationship Id="rId7" Type="http://schemas.openxmlformats.org/officeDocument/2006/relationships/oleObject" Target="../embeddings/oleObject47.bin"/><Relationship Id="rId12" Type="http://schemas.openxmlformats.org/officeDocument/2006/relationships/image" Target="../media/image64.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61.wmf"/><Relationship Id="rId11" Type="http://schemas.openxmlformats.org/officeDocument/2006/relationships/oleObject" Target="../embeddings/oleObject49.bin"/><Relationship Id="rId5" Type="http://schemas.openxmlformats.org/officeDocument/2006/relationships/oleObject" Target="../embeddings/oleObject46.bin"/><Relationship Id="rId10" Type="http://schemas.openxmlformats.org/officeDocument/2006/relationships/image" Target="../media/image63.wmf"/><Relationship Id="rId4" Type="http://schemas.openxmlformats.org/officeDocument/2006/relationships/image" Target="../media/image60.wmf"/><Relationship Id="rId9" Type="http://schemas.openxmlformats.org/officeDocument/2006/relationships/oleObject" Target="../embeddings/oleObject48.bin"/></Relationships>
</file>

<file path=ppt/slides/_rels/slide86.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3"/>
          <p:cNvSpPr>
            <a:spLocks noGrp="1" noChangeArrowheads="1"/>
          </p:cNvSpPr>
          <p:nvPr>
            <p:ph type="ctrTitle"/>
          </p:nvPr>
        </p:nvSpPr>
        <p:spPr/>
        <p:txBody>
          <a:bodyPr/>
          <a:lstStyle/>
          <a:p>
            <a:pPr eaLnBrk="1" hangingPunct="1"/>
            <a:r>
              <a:rPr lang="en-US" sz="6000" dirty="0" smtClean="0"/>
              <a:t>Part II: Input Modelling</a:t>
            </a:r>
          </a:p>
        </p:txBody>
      </p:sp>
      <p:sp>
        <p:nvSpPr>
          <p:cNvPr id="3075" name="Rectangle 24"/>
          <p:cNvSpPr>
            <a:spLocks noGrp="1" noChangeArrowheads="1"/>
          </p:cNvSpPr>
          <p:nvPr>
            <p:ph type="subTitle" idx="1"/>
          </p:nvPr>
        </p:nvSpPr>
        <p:spPr>
          <a:xfrm>
            <a:off x="323850" y="4581525"/>
            <a:ext cx="7981950" cy="1368425"/>
          </a:xfrm>
        </p:spPr>
        <p:txBody>
          <a:bodyPr/>
          <a:lstStyle/>
          <a:p>
            <a:pPr>
              <a:lnSpc>
                <a:spcPts val="4100"/>
              </a:lnSpc>
            </a:pPr>
            <a:r>
              <a:rPr lang="en-US" dirty="0" smtClean="0"/>
              <a:t>Christine Currie and Russell Cheng</a:t>
            </a:r>
          </a:p>
        </p:txBody>
      </p:sp>
      <p:sp>
        <p:nvSpPr>
          <p:cNvPr id="3076" name="Text Box 25"/>
          <p:cNvSpPr txBox="1">
            <a:spLocks noChangeArrowheads="1"/>
          </p:cNvSpPr>
          <p:nvPr/>
        </p:nvSpPr>
        <p:spPr bwMode="auto">
          <a:xfrm>
            <a:off x="381000" y="5851525"/>
            <a:ext cx="6477000"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b"/>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pPr algn="l">
              <a:lnSpc>
                <a:spcPts val="2400"/>
              </a:lnSpc>
            </a:pPr>
            <a:r>
              <a:rPr lang="en-US" sz="2000" dirty="0" smtClean="0">
                <a:solidFill>
                  <a:srgbClr val="B2D5D5"/>
                </a:solidFill>
                <a:latin typeface="Georgia" pitchFamily="18" charset="0"/>
              </a:rPr>
              <a:t>July 2017  </a:t>
            </a:r>
            <a:endParaRPr lang="en-US" sz="2000" dirty="0">
              <a:solidFill>
                <a:srgbClr val="B2D5D5"/>
              </a:solidFill>
              <a:latin typeface="Georg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Brief Diversion …</a:t>
            </a:r>
            <a:endParaRPr lang="en-GB" dirty="0"/>
          </a:p>
        </p:txBody>
      </p:sp>
      <p:sp>
        <p:nvSpPr>
          <p:cNvPr id="4" name="Content Placeholder 3"/>
          <p:cNvSpPr>
            <a:spLocks noGrp="1"/>
          </p:cNvSpPr>
          <p:nvPr>
            <p:ph idx="1"/>
          </p:nvPr>
        </p:nvSpPr>
        <p:spPr/>
        <p:txBody>
          <a:bodyPr/>
          <a:lstStyle/>
          <a:p>
            <a:r>
              <a:rPr lang="en-GB" dirty="0" smtClean="0"/>
              <a:t>The simulation output depends on the </a:t>
            </a:r>
            <a:r>
              <a:rPr lang="en-GB" b="1" dirty="0" smtClean="0"/>
              <a:t>fitted</a:t>
            </a:r>
            <a:r>
              <a:rPr lang="en-GB" dirty="0" smtClean="0"/>
              <a:t> input model</a:t>
            </a:r>
          </a:p>
          <a:p>
            <a:r>
              <a:rPr lang="en-GB" dirty="0" smtClean="0"/>
              <a:t>Based on work from Barry Nelson (see WSC tutorial from 2014)</a:t>
            </a:r>
          </a:p>
          <a:p>
            <a:pPr lvl="1"/>
            <a:r>
              <a:rPr lang="en-GB" dirty="0" smtClean="0"/>
              <a:t>We want to know how the </a:t>
            </a:r>
            <a:r>
              <a:rPr lang="en-GB" b="1" dirty="0" smtClean="0"/>
              <a:t>error</a:t>
            </a:r>
            <a:r>
              <a:rPr lang="en-GB" dirty="0" smtClean="0"/>
              <a:t> in the </a:t>
            </a:r>
            <a:r>
              <a:rPr lang="en-GB" b="1" dirty="0" smtClean="0"/>
              <a:t>input</a:t>
            </a:r>
            <a:r>
              <a:rPr lang="en-GB" dirty="0" smtClean="0"/>
              <a:t> model </a:t>
            </a:r>
            <a:r>
              <a:rPr lang="en-GB" b="1" dirty="0" smtClean="0"/>
              <a:t>propagates</a:t>
            </a:r>
            <a:r>
              <a:rPr lang="en-GB" dirty="0" smtClean="0"/>
              <a:t> through to </a:t>
            </a:r>
            <a:r>
              <a:rPr lang="en-GB" b="1" dirty="0" smtClean="0"/>
              <a:t>error</a:t>
            </a:r>
            <a:r>
              <a:rPr lang="en-GB" dirty="0" smtClean="0"/>
              <a:t> in the </a:t>
            </a:r>
            <a:r>
              <a:rPr lang="en-GB" b="1" dirty="0" smtClean="0"/>
              <a:t>output</a:t>
            </a:r>
          </a:p>
          <a:p>
            <a:pPr lvl="1"/>
            <a:r>
              <a:rPr lang="en-GB" dirty="0" smtClean="0"/>
              <a:t>Propagate input model uncertainty through to the estimate of uncertainty in the output</a:t>
            </a:r>
          </a:p>
          <a:p>
            <a:r>
              <a:rPr lang="en-GB" dirty="0" smtClean="0"/>
              <a:t>Estimation of input model uncertainty can be carried out via bootstrapping </a:t>
            </a:r>
          </a:p>
          <a:p>
            <a:pPr lvl="1"/>
            <a:r>
              <a:rPr lang="en-GB" dirty="0" smtClean="0"/>
              <a:t>This is the last I say about it!</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10</a:t>
            </a:fld>
            <a:endParaRPr lang="en-US"/>
          </a:p>
        </p:txBody>
      </p:sp>
    </p:spTree>
    <p:extLst>
      <p:ext uri="{BB962C8B-B14F-4D97-AF65-F5344CB8AC3E}">
        <p14:creationId xmlns:p14="http://schemas.microsoft.com/office/powerpoint/2010/main" val="24831461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0588EABD-E9C5-4489-B826-76AF4C106A8F}" type="slidenum">
              <a:rPr lang="en-US"/>
              <a:pPr>
                <a:defRPr/>
              </a:pPr>
              <a:t>11</a:t>
            </a:fld>
            <a:endParaRPr lang="en-US"/>
          </a:p>
        </p:txBody>
      </p:sp>
      <p:sp>
        <p:nvSpPr>
          <p:cNvPr id="24579" name="Rectangle 2"/>
          <p:cNvSpPr>
            <a:spLocks noGrp="1" noChangeArrowheads="1"/>
          </p:cNvSpPr>
          <p:nvPr>
            <p:ph type="title"/>
          </p:nvPr>
        </p:nvSpPr>
        <p:spPr/>
        <p:txBody>
          <a:bodyPr/>
          <a:lstStyle/>
          <a:p>
            <a:pPr eaLnBrk="1" hangingPunct="1"/>
            <a:r>
              <a:rPr lang="en-GB" dirty="0"/>
              <a:t>4</a:t>
            </a:r>
            <a:r>
              <a:rPr lang="en-GB" dirty="0" smtClean="0"/>
              <a:t>. Random </a:t>
            </a:r>
            <a:r>
              <a:rPr lang="en-GB" dirty="0" smtClean="0"/>
              <a:t>Variables: Revision</a:t>
            </a:r>
            <a:endParaRPr lang="en-GB" dirty="0" smtClean="0"/>
          </a:p>
        </p:txBody>
      </p:sp>
      <p:sp>
        <p:nvSpPr>
          <p:cNvPr id="24580" name="Rectangle 3"/>
          <p:cNvSpPr>
            <a:spLocks noGrp="1" noChangeArrowheads="1"/>
          </p:cNvSpPr>
          <p:nvPr>
            <p:ph type="body" idx="1"/>
          </p:nvPr>
        </p:nvSpPr>
        <p:spPr>
          <a:xfrm>
            <a:off x="323850" y="3932461"/>
            <a:ext cx="8496300" cy="2088827"/>
          </a:xfrm>
        </p:spPr>
        <p:txBody>
          <a:bodyPr/>
          <a:lstStyle/>
          <a:p>
            <a:pPr eaLnBrk="1" hangingPunct="1"/>
            <a:r>
              <a:rPr lang="en-GB" dirty="0" smtClean="0"/>
              <a:t>A random variable X (Y, Z, …) is denoted by an upper case letter</a:t>
            </a:r>
          </a:p>
          <a:p>
            <a:pPr lvl="1" eaLnBrk="1" hangingPunct="1"/>
            <a:r>
              <a:rPr lang="en-GB" dirty="0" smtClean="0"/>
              <a:t>An observed value of random variable X (Y, Z, …) is written as x (y, z, …)</a:t>
            </a:r>
          </a:p>
        </p:txBody>
      </p:sp>
      <p:sp>
        <p:nvSpPr>
          <p:cNvPr id="5" name="Text Box 8"/>
          <p:cNvSpPr txBox="1">
            <a:spLocks noChangeArrowheads="1"/>
          </p:cNvSpPr>
          <p:nvPr/>
        </p:nvSpPr>
        <p:spPr bwMode="auto">
          <a:xfrm>
            <a:off x="755576" y="2060848"/>
            <a:ext cx="7488237" cy="1166813"/>
          </a:xfrm>
          <a:prstGeom prst="rect">
            <a:avLst/>
          </a:prstGeom>
          <a:solidFill>
            <a:schemeClr val="accent6">
              <a:lumMod val="20000"/>
              <a:lumOff val="80000"/>
            </a:schemeClr>
          </a:solidFill>
          <a:ln w="25400" algn="ctr">
            <a:solidFill>
              <a:schemeClr val="folHlink"/>
            </a:solidFill>
            <a:miter lim="800000"/>
            <a:headEnd/>
            <a:tailEnd/>
          </a:ln>
          <a:effectLst/>
          <a:extLst/>
        </p:spPr>
        <p:txBody>
          <a:bodyPr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US" sz="2400" i="1">
                <a:latin typeface="Georgia" pitchFamily="18" charset="0"/>
              </a:rPr>
              <a:t>Random variable: a quantity that one can observe many times but that takes different values each time it is observed in an unpredictable, random way</a:t>
            </a:r>
            <a:endParaRPr lang="en-GB" sz="2400" i="1">
              <a:latin typeface="Georgia"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Random variables</a:t>
            </a:r>
            <a:endParaRPr lang="en-GB" dirty="0"/>
          </a:p>
        </p:txBody>
      </p:sp>
      <p:sp>
        <p:nvSpPr>
          <p:cNvPr id="6" name="Text Placeholder 5"/>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12</a:t>
            </a:fld>
            <a:endParaRPr lang="en-US"/>
          </a:p>
        </p:txBody>
      </p:sp>
    </p:spTree>
    <p:extLst>
      <p:ext uri="{BB962C8B-B14F-4D97-AF65-F5344CB8AC3E}">
        <p14:creationId xmlns:p14="http://schemas.microsoft.com/office/powerpoint/2010/main" val="42113390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Describing Random Variables</a:t>
            </a:r>
            <a:endParaRPr lang="en-GB" dirty="0"/>
          </a:p>
        </p:txBody>
      </p:sp>
      <p:sp>
        <p:nvSpPr>
          <p:cNvPr id="3" name="Content Placeholder 2"/>
          <p:cNvSpPr>
            <a:spLocks noGrp="1"/>
          </p:cNvSpPr>
          <p:nvPr>
            <p:ph idx="1"/>
          </p:nvPr>
        </p:nvSpPr>
        <p:spPr/>
        <p:txBody>
          <a:bodyPr/>
          <a:lstStyle/>
          <a:p>
            <a:r>
              <a:rPr lang="en-GB" dirty="0" smtClean="0"/>
              <a:t>A random variable will have a </a:t>
            </a:r>
            <a:r>
              <a:rPr lang="en-GB" b="1" i="1" dirty="0" smtClean="0">
                <a:solidFill>
                  <a:schemeClr val="tx2">
                    <a:lumMod val="50000"/>
                    <a:lumOff val="50000"/>
                  </a:schemeClr>
                </a:solidFill>
              </a:rPr>
              <a:t>range</a:t>
            </a:r>
            <a:r>
              <a:rPr lang="en-GB" dirty="0" smtClean="0"/>
              <a:t> and a </a:t>
            </a:r>
            <a:r>
              <a:rPr lang="en-GB" b="1" i="1" dirty="0" smtClean="0">
                <a:solidFill>
                  <a:schemeClr val="tx2">
                    <a:lumMod val="50000"/>
                    <a:lumOff val="50000"/>
                  </a:schemeClr>
                </a:solidFill>
              </a:rPr>
              <a:t>probability distribution</a:t>
            </a:r>
          </a:p>
          <a:p>
            <a:r>
              <a:rPr lang="en-GB" dirty="0" smtClean="0"/>
              <a:t>Range: the possible values that the random variable could take</a:t>
            </a:r>
          </a:p>
          <a:p>
            <a:r>
              <a:rPr lang="en-GB" dirty="0" smtClean="0"/>
              <a:t>Probability distribution: a description of the chance that the random variable will take on a particular value or a value within a given range</a:t>
            </a:r>
          </a:p>
          <a:p>
            <a:endParaRPr lang="en-GB" dirty="0" smtClean="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13</a:t>
            </a:fld>
            <a:endParaRPr lang="en-US"/>
          </a:p>
        </p:txBody>
      </p:sp>
    </p:spTree>
    <p:extLst>
      <p:ext uri="{BB962C8B-B14F-4D97-AF65-F5344CB8AC3E}">
        <p14:creationId xmlns:p14="http://schemas.microsoft.com/office/powerpoint/2010/main" val="30825445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6"/>
          <p:cNvSpPr>
            <a:spLocks noGrp="1"/>
          </p:cNvSpPr>
          <p:nvPr>
            <p:ph type="sldNum" sz="quarter" idx="12"/>
          </p:nvPr>
        </p:nvSpPr>
        <p:spPr/>
        <p:txBody>
          <a:bodyPr/>
          <a:lstStyle/>
          <a:p>
            <a:pPr>
              <a:defRPr/>
            </a:pPr>
            <a:fld id="{81B9BC6D-334A-4378-AA1D-94892DC0C992}" type="slidenum">
              <a:rPr lang="en-US"/>
              <a:pPr>
                <a:defRPr/>
              </a:pPr>
              <a:t>14</a:t>
            </a:fld>
            <a:endParaRPr lang="en-US"/>
          </a:p>
        </p:txBody>
      </p:sp>
      <p:sp>
        <p:nvSpPr>
          <p:cNvPr id="25603" name="Rectangle 2"/>
          <p:cNvSpPr>
            <a:spLocks noGrp="1" noChangeArrowheads="1"/>
          </p:cNvSpPr>
          <p:nvPr>
            <p:ph type="title"/>
          </p:nvPr>
        </p:nvSpPr>
        <p:spPr/>
        <p:txBody>
          <a:bodyPr/>
          <a:lstStyle/>
          <a:p>
            <a:pPr eaLnBrk="1" hangingPunct="1"/>
            <a:r>
              <a:rPr lang="en-GB" smtClean="0"/>
              <a:t>Discrete vs Continuous Distributions</a:t>
            </a:r>
          </a:p>
        </p:txBody>
      </p:sp>
      <p:sp>
        <p:nvSpPr>
          <p:cNvPr id="25604" name="Rectangle 4"/>
          <p:cNvSpPr>
            <a:spLocks noGrp="1" noChangeArrowheads="1"/>
          </p:cNvSpPr>
          <p:nvPr>
            <p:ph type="body" sz="half" idx="1"/>
          </p:nvPr>
        </p:nvSpPr>
        <p:spPr/>
        <p:txBody>
          <a:bodyPr/>
          <a:lstStyle/>
          <a:p>
            <a:pPr eaLnBrk="1" hangingPunct="1"/>
            <a:r>
              <a:rPr lang="en-GB" sz="2000" dirty="0" smtClean="0"/>
              <a:t>Discrete distribution takes a specific set of values</a:t>
            </a:r>
          </a:p>
          <a:p>
            <a:pPr lvl="1" eaLnBrk="1" hangingPunct="1"/>
            <a:r>
              <a:rPr lang="en-GB" sz="2000" dirty="0" smtClean="0"/>
              <a:t>Typically the integers 0, 1, 2, 3, …</a:t>
            </a:r>
          </a:p>
          <a:p>
            <a:pPr eaLnBrk="1" hangingPunct="1"/>
            <a:r>
              <a:rPr lang="en-GB" sz="2000" dirty="0" smtClean="0"/>
              <a:t>Each value </a:t>
            </a:r>
            <a:r>
              <a:rPr lang="en-GB" sz="2000" i="1" dirty="0" smtClean="0"/>
              <a:t>i</a:t>
            </a:r>
            <a:r>
              <a:rPr lang="en-GB" sz="2000" dirty="0" smtClean="0"/>
              <a:t> has a probability </a:t>
            </a:r>
            <a:r>
              <a:rPr lang="en-GB" sz="2000" i="1" dirty="0" smtClean="0"/>
              <a:t>p</a:t>
            </a:r>
            <a:r>
              <a:rPr lang="en-GB" sz="2000" i="1" baseline="-25000" dirty="0" smtClean="0"/>
              <a:t>i</a:t>
            </a:r>
            <a:r>
              <a:rPr lang="en-GB" sz="2000" dirty="0" smtClean="0"/>
              <a:t> of occurring</a:t>
            </a:r>
          </a:p>
          <a:p>
            <a:pPr lvl="1" eaLnBrk="1" hangingPunct="1"/>
            <a:r>
              <a:rPr lang="en-GB" sz="2000" dirty="0" smtClean="0"/>
              <a:t>The set of </a:t>
            </a:r>
            <a:r>
              <a:rPr lang="en-GB" sz="2000" i="1" dirty="0" err="1" smtClean="0"/>
              <a:t>p</a:t>
            </a:r>
            <a:r>
              <a:rPr lang="en-GB" sz="2000" i="1" baseline="-25000" dirty="0" err="1" smtClean="0"/>
              <a:t>i</a:t>
            </a:r>
            <a:r>
              <a:rPr lang="en-GB" sz="2000" dirty="0" err="1" smtClean="0"/>
              <a:t>s</a:t>
            </a:r>
            <a:r>
              <a:rPr lang="en-GB" sz="2000" dirty="0" smtClean="0"/>
              <a:t> are called the </a:t>
            </a:r>
            <a:r>
              <a:rPr lang="en-GB" sz="2000" dirty="0" smtClean="0">
                <a:solidFill>
                  <a:srgbClr val="9900CC"/>
                </a:solidFill>
              </a:rPr>
              <a:t>probability mass function</a:t>
            </a:r>
          </a:p>
        </p:txBody>
      </p:sp>
      <p:sp>
        <p:nvSpPr>
          <p:cNvPr id="25605" name="Rectangle 5"/>
          <p:cNvSpPr>
            <a:spLocks noGrp="1" noChangeArrowheads="1"/>
          </p:cNvSpPr>
          <p:nvPr>
            <p:ph type="body" sz="half" idx="2"/>
          </p:nvPr>
        </p:nvSpPr>
        <p:spPr/>
        <p:txBody>
          <a:bodyPr/>
          <a:lstStyle/>
          <a:p>
            <a:pPr eaLnBrk="1" hangingPunct="1"/>
            <a:r>
              <a:rPr lang="en-GB" sz="2000" dirty="0" smtClean="0"/>
              <a:t>Continuous distribution takes a continuous range of values</a:t>
            </a:r>
          </a:p>
          <a:p>
            <a:pPr lvl="1" eaLnBrk="1" hangingPunct="1"/>
            <a:r>
              <a:rPr lang="en-GB" sz="2000" dirty="0" smtClean="0"/>
              <a:t>E.g. all y ≥ 0</a:t>
            </a:r>
          </a:p>
          <a:p>
            <a:pPr eaLnBrk="1" hangingPunct="1"/>
            <a:r>
              <a:rPr lang="en-GB" sz="2000" dirty="0" smtClean="0"/>
              <a:t>The distribution can be defined by the probability density function (pdf)</a:t>
            </a:r>
          </a:p>
          <a:p>
            <a:pPr lvl="1" eaLnBrk="1" hangingPunct="1"/>
            <a:r>
              <a:rPr lang="en-GB" sz="2000" dirty="0" smtClean="0"/>
              <a:t>NOT a probability </a:t>
            </a:r>
          </a:p>
          <a:p>
            <a:pPr lvl="1" eaLnBrk="1" hangingPunct="1"/>
            <a:r>
              <a:rPr lang="en-GB" sz="2000" dirty="0" smtClean="0"/>
              <a:t>Used to define a probability increment</a:t>
            </a:r>
          </a:p>
        </p:txBody>
      </p:sp>
      <p:sp>
        <p:nvSpPr>
          <p:cNvPr id="25606" name="Rectangle 7"/>
          <p:cNvSpPr>
            <a:spLocks noChangeArrowheads="1"/>
          </p:cNvSpPr>
          <p:nvPr/>
        </p:nvSpPr>
        <p:spPr bwMode="auto">
          <a:xfrm>
            <a:off x="0" y="3328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25607" name="Object 6"/>
          <p:cNvGraphicFramePr>
            <a:graphicFrameLocks noChangeAspect="1"/>
          </p:cNvGraphicFramePr>
          <p:nvPr/>
        </p:nvGraphicFramePr>
        <p:xfrm>
          <a:off x="5157788" y="5084763"/>
          <a:ext cx="3517900" cy="393700"/>
        </p:xfrm>
        <a:graphic>
          <a:graphicData uri="http://schemas.openxmlformats.org/presentationml/2006/ole">
            <mc:AlternateContent xmlns:mc="http://schemas.openxmlformats.org/markup-compatibility/2006">
              <mc:Choice xmlns:v="urn:schemas-microsoft-com:vml" Requires="v">
                <p:oleObj spid="_x0000_s104487" name="Equation" r:id="rId4" imgW="1790700" imgH="203200" progId="Equation.3">
                  <p:embed/>
                </p:oleObj>
              </mc:Choice>
              <mc:Fallback>
                <p:oleObj name="Equation" r:id="rId4" imgW="1790700" imgH="203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7788" y="5084763"/>
                        <a:ext cx="35179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8" name="Rectangle 8"/>
          <p:cNvSpPr>
            <a:spLocks noChangeArrowheads="1"/>
          </p:cNvSpPr>
          <p:nvPr/>
        </p:nvSpPr>
        <p:spPr bwMode="auto">
          <a:xfrm>
            <a:off x="71438" y="1700213"/>
            <a:ext cx="4356100" cy="4608512"/>
          </a:xfrm>
          <a:prstGeom prst="rect">
            <a:avLst/>
          </a:prstGeom>
          <a:noFill/>
          <a:ln w="25400" algn="ctr">
            <a:solidFill>
              <a:srgbClr val="99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
        <p:nvSpPr>
          <p:cNvPr id="25609" name="Rectangle 9"/>
          <p:cNvSpPr>
            <a:spLocks noChangeArrowheads="1"/>
          </p:cNvSpPr>
          <p:nvPr/>
        </p:nvSpPr>
        <p:spPr bwMode="auto">
          <a:xfrm>
            <a:off x="4537075" y="1700213"/>
            <a:ext cx="4356100" cy="4608512"/>
          </a:xfrm>
          <a:prstGeom prst="rect">
            <a:avLst/>
          </a:prstGeom>
          <a:noFill/>
          <a:ln w="25400" algn="ctr">
            <a:solidFill>
              <a:srgbClr val="99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
        <p:nvSpPr>
          <p:cNvPr id="25610" name="Text Box 10"/>
          <p:cNvSpPr txBox="1">
            <a:spLocks noChangeArrowheads="1"/>
          </p:cNvSpPr>
          <p:nvPr/>
        </p:nvSpPr>
        <p:spPr bwMode="auto">
          <a:xfrm>
            <a:off x="1331913" y="5768975"/>
            <a:ext cx="1703387"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b="1" dirty="0">
                <a:solidFill>
                  <a:srgbClr val="9900CC"/>
                </a:solidFill>
              </a:rPr>
              <a:t>DISCRETE</a:t>
            </a:r>
          </a:p>
        </p:txBody>
      </p:sp>
      <p:sp>
        <p:nvSpPr>
          <p:cNvPr id="25611" name="Text Box 11"/>
          <p:cNvSpPr txBox="1">
            <a:spLocks noChangeArrowheads="1"/>
          </p:cNvSpPr>
          <p:nvPr/>
        </p:nvSpPr>
        <p:spPr bwMode="auto">
          <a:xfrm>
            <a:off x="5424488" y="5734050"/>
            <a:ext cx="2306637"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b="1" dirty="0">
                <a:solidFill>
                  <a:srgbClr val="9900CC"/>
                </a:solidFill>
              </a:rPr>
              <a:t>CONTINUOUS</a:t>
            </a:r>
          </a:p>
        </p:txBody>
      </p:sp>
    </p:spTree>
    <p:extLst>
      <p:ext uri="{BB962C8B-B14F-4D97-AF65-F5344CB8AC3E}">
        <p14:creationId xmlns:p14="http://schemas.microsoft.com/office/powerpoint/2010/main" val="1701138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60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60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6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60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605">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605">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5605">
                                            <p:txEl>
                                              <p:pRg st="2" end="2"/>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605">
                                            <p:txEl>
                                              <p:pRg st="3" end="3"/>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605">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560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61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56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uild="p"/>
      <p:bldP spid="25605" grpId="0" build="p"/>
      <p:bldP spid="25608" grpId="0" animBg="1"/>
      <p:bldP spid="25609" grpId="0" animBg="1"/>
      <p:bldP spid="25610" grpId="0"/>
      <p:bldP spid="256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Cumulative Distribution Function (Ex 4.4)</a:t>
            </a:r>
            <a:endParaRPr lang="en-GB" dirty="0"/>
          </a:p>
        </p:txBody>
      </p:sp>
      <p:sp>
        <p:nvSpPr>
          <p:cNvPr id="5" name="Slide Number Placeholder 4"/>
          <p:cNvSpPr>
            <a:spLocks noGrp="1"/>
          </p:cNvSpPr>
          <p:nvPr>
            <p:ph type="sldNum" sz="quarter" idx="12"/>
          </p:nvPr>
        </p:nvSpPr>
        <p:spPr/>
        <p:txBody>
          <a:bodyPr/>
          <a:lstStyle/>
          <a:p>
            <a:pPr>
              <a:defRPr/>
            </a:pPr>
            <a:fld id="{CB05BBE9-6961-4283-9609-88736E136AB0}" type="slidenum">
              <a:rPr lang="en-US" smtClean="0"/>
              <a:pPr>
                <a:defRPr/>
              </a:pPr>
              <a:t>15</a:t>
            </a:fld>
            <a:endParaRPr lang="en-US"/>
          </a:p>
        </p:txBody>
      </p:sp>
      <p:sp>
        <p:nvSpPr>
          <p:cNvPr id="7" name="TextBox 6"/>
          <p:cNvSpPr txBox="1"/>
          <p:nvPr/>
        </p:nvSpPr>
        <p:spPr>
          <a:xfrm>
            <a:off x="395536" y="1922348"/>
            <a:ext cx="8328853" cy="1200329"/>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r>
              <a:rPr lang="en-GB" sz="2400" dirty="0" smtClean="0"/>
              <a:t>The cumulative distribution function, </a:t>
            </a:r>
            <a:r>
              <a:rPr lang="en-GB" sz="2400" dirty="0" smtClean="0">
                <a:latin typeface="Times New Roman" panose="02020603050405020304" pitchFamily="18" charset="0"/>
                <a:cs typeface="Times New Roman" panose="02020603050405020304" pitchFamily="18" charset="0"/>
              </a:rPr>
              <a:t>F(</a:t>
            </a:r>
            <a:r>
              <a:rPr lang="en-GB" sz="2400" i="1" dirty="0" smtClean="0">
                <a:latin typeface="Times New Roman" panose="02020603050405020304" pitchFamily="18" charset="0"/>
                <a:cs typeface="Times New Roman" panose="02020603050405020304" pitchFamily="18" charset="0"/>
              </a:rPr>
              <a:t>x</a:t>
            </a:r>
            <a:r>
              <a:rPr lang="en-GB" sz="2400" dirty="0" smtClean="0">
                <a:latin typeface="Times New Roman" panose="02020603050405020304" pitchFamily="18" charset="0"/>
                <a:cs typeface="Times New Roman" panose="02020603050405020304" pitchFamily="18" charset="0"/>
              </a:rPr>
              <a:t>)</a:t>
            </a:r>
            <a:r>
              <a:rPr lang="en-GB" sz="2400" dirty="0" smtClean="0"/>
              <a:t>, is the probability that a random-variable </a:t>
            </a:r>
            <a:r>
              <a:rPr lang="en-GB" sz="2400" i="1" dirty="0" smtClean="0">
                <a:latin typeface="Times New Roman" panose="02020603050405020304" pitchFamily="18" charset="0"/>
                <a:cs typeface="Times New Roman" panose="02020603050405020304" pitchFamily="18" charset="0"/>
              </a:rPr>
              <a:t>X</a:t>
            </a:r>
            <a:r>
              <a:rPr lang="en-GB" sz="2400" dirty="0" smtClean="0"/>
              <a:t>  takes on a value that is less than or equal to </a:t>
            </a:r>
            <a:r>
              <a:rPr lang="en-GB" sz="2400" i="1" dirty="0" smtClean="0">
                <a:latin typeface="Times New Roman" panose="02020603050405020304" pitchFamily="18" charset="0"/>
                <a:cs typeface="Times New Roman" panose="02020603050405020304" pitchFamily="18" charset="0"/>
              </a:rPr>
              <a:t>x</a:t>
            </a:r>
            <a:r>
              <a:rPr lang="en-GB" sz="2400" dirty="0" smtClean="0"/>
              <a:t>.</a:t>
            </a:r>
            <a:endParaRPr lang="en-GB" sz="2400" dirty="0"/>
          </a:p>
        </p:txBody>
      </p:sp>
      <p:graphicFrame>
        <p:nvGraphicFramePr>
          <p:cNvPr id="9" name="Chart 8"/>
          <p:cNvGraphicFramePr>
            <a:graphicFrameLocks/>
          </p:cNvGraphicFramePr>
          <p:nvPr>
            <p:extLst>
              <p:ext uri="{D42A27DB-BD31-4B8C-83A1-F6EECF244321}">
                <p14:modId xmlns:p14="http://schemas.microsoft.com/office/powerpoint/2010/main" val="2539290609"/>
              </p:ext>
            </p:extLst>
          </p:nvPr>
        </p:nvGraphicFramePr>
        <p:xfrm>
          <a:off x="1409866" y="3309775"/>
          <a:ext cx="6300192" cy="3384376"/>
        </p:xfrm>
        <a:graphic>
          <a:graphicData uri="http://schemas.openxmlformats.org/drawingml/2006/chart">
            <c:chart xmlns:c="http://schemas.openxmlformats.org/drawingml/2006/chart" xmlns:r="http://schemas.openxmlformats.org/officeDocument/2006/relationships" r:id="rId3"/>
          </a:graphicData>
        </a:graphic>
      </p:graphicFrame>
      <p:grpSp>
        <p:nvGrpSpPr>
          <p:cNvPr id="12" name="Group 11"/>
          <p:cNvGrpSpPr/>
          <p:nvPr/>
        </p:nvGrpSpPr>
        <p:grpSpPr>
          <a:xfrm>
            <a:off x="2483768" y="3744000"/>
            <a:ext cx="432048" cy="2160240"/>
            <a:chOff x="2483768" y="3861048"/>
            <a:chExt cx="432048" cy="2016224"/>
          </a:xfrm>
        </p:grpSpPr>
        <p:sp>
          <p:nvSpPr>
            <p:cNvPr id="8" name="Flowchart: Process 7"/>
            <p:cNvSpPr/>
            <p:nvPr/>
          </p:nvSpPr>
          <p:spPr bwMode="auto">
            <a:xfrm>
              <a:off x="2483768" y="4509120"/>
              <a:ext cx="432048" cy="1368152"/>
            </a:xfrm>
            <a:prstGeom prst="flowChartProcess">
              <a:avLst/>
            </a:prstGeom>
            <a:solidFill>
              <a:schemeClr val="accent1"/>
            </a:solidFill>
            <a:ln w="12700"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11" name="Right Triangle 10"/>
            <p:cNvSpPr/>
            <p:nvPr/>
          </p:nvSpPr>
          <p:spPr bwMode="auto">
            <a:xfrm>
              <a:off x="2483768" y="3861048"/>
              <a:ext cx="432048" cy="648072"/>
            </a:xfrm>
            <a:prstGeom prst="rtTriangle">
              <a:avLst/>
            </a:prstGeom>
            <a:solidFill>
              <a:schemeClr val="accent1"/>
            </a:solidFill>
            <a:ln w="12700"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grpSp>
      <p:sp>
        <p:nvSpPr>
          <p:cNvPr id="13" name="TextBox 12"/>
          <p:cNvSpPr txBox="1"/>
          <p:nvPr/>
        </p:nvSpPr>
        <p:spPr>
          <a:xfrm>
            <a:off x="3466018" y="3512041"/>
            <a:ext cx="3204723" cy="400110"/>
          </a:xfrm>
          <a:prstGeom prst="rect">
            <a:avLst/>
          </a:prstGeom>
          <a:noFill/>
        </p:spPr>
        <p:txBody>
          <a:bodyPr wrap="none" rtlCol="0">
            <a:spAutoFit/>
          </a:bodyPr>
          <a:lstStyle/>
          <a:p>
            <a:r>
              <a:rPr lang="en-GB" sz="2000" dirty="0" smtClean="0"/>
              <a:t>Exponential Distribution</a:t>
            </a:r>
          </a:p>
        </p:txBody>
      </p:sp>
      <mc:AlternateContent xmlns:mc="http://schemas.openxmlformats.org/markup-compatibility/2006" xmlns:a14="http://schemas.microsoft.com/office/drawing/2010/main">
        <mc:Choice Requires="a14">
          <p:sp>
            <p:nvSpPr>
              <p:cNvPr id="14" name="TextBox 13"/>
              <p:cNvSpPr txBox="1"/>
              <p:nvPr/>
            </p:nvSpPr>
            <p:spPr>
              <a:xfrm>
                <a:off x="4117845" y="4229424"/>
                <a:ext cx="2776081"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a:rPr>
                        <m:t>𝑓</m:t>
                      </m:r>
                      <m:d>
                        <m:dPr>
                          <m:ctrlPr>
                            <a:rPr lang="en-GB" sz="2400" b="0" i="1" smtClean="0">
                              <a:latin typeface="Cambria Math" panose="02040503050406030204" pitchFamily="18" charset="0"/>
                            </a:rPr>
                          </m:ctrlPr>
                        </m:dPr>
                        <m:e>
                          <m:r>
                            <a:rPr lang="en-GB" sz="2400" b="0" i="1" smtClean="0">
                              <a:latin typeface="Cambria Math"/>
                            </a:rPr>
                            <m:t>𝑥</m:t>
                          </m:r>
                        </m:e>
                      </m:d>
                      <m:r>
                        <a:rPr lang="en-GB" sz="2400" b="0" i="1" smtClean="0">
                          <a:latin typeface="Cambria Math"/>
                        </a:rPr>
                        <m:t>=</m:t>
                      </m:r>
                      <m:r>
                        <a:rPr lang="en-GB" sz="2400" b="0" i="1" smtClean="0">
                          <a:latin typeface="Cambria Math"/>
                          <a:sym typeface="Symbol"/>
                        </a:rPr>
                        <m:t></m:t>
                      </m:r>
                      <m:r>
                        <m:rPr>
                          <m:sty m:val="p"/>
                        </m:rPr>
                        <a:rPr lang="en-GB" sz="2400" b="0" i="0" smtClean="0">
                          <a:latin typeface="Cambria Math"/>
                        </a:rPr>
                        <m:t>exp</m:t>
                      </m:r>
                      <m:r>
                        <a:rPr lang="en-GB" sz="2400" b="0" i="1" smtClean="0">
                          <a:latin typeface="Cambria Math"/>
                        </a:rPr>
                        <m:t>(−</m:t>
                      </m:r>
                      <m:r>
                        <a:rPr lang="en-GB" sz="2400" i="1">
                          <a:latin typeface="Cambria Math"/>
                          <a:sym typeface="Symbol"/>
                        </a:rPr>
                        <m:t></m:t>
                      </m:r>
                      <m:r>
                        <a:rPr lang="en-GB" sz="2400" b="0" i="1" smtClean="0">
                          <a:latin typeface="Cambria Math"/>
                        </a:rPr>
                        <m:t>𝑥</m:t>
                      </m:r>
                      <m:r>
                        <a:rPr lang="en-GB" sz="2400" b="0" i="1" smtClean="0">
                          <a:latin typeface="Cambria Math"/>
                        </a:rPr>
                        <m:t>)</m:t>
                      </m:r>
                    </m:oMath>
                  </m:oMathPara>
                </a14:m>
                <a:endParaRPr lang="en-GB" sz="2400" dirty="0"/>
              </a:p>
            </p:txBody>
          </p:sp>
        </mc:Choice>
        <mc:Fallback xmlns="">
          <p:sp>
            <p:nvSpPr>
              <p:cNvPr id="14" name="TextBox 13"/>
              <p:cNvSpPr txBox="1">
                <a:spLocks noRot="1" noChangeAspect="1" noMove="1" noResize="1" noEditPoints="1" noAdjustHandles="1" noChangeArrowheads="1" noChangeShapeType="1" noTextEdit="1"/>
              </p:cNvSpPr>
              <p:nvPr/>
            </p:nvSpPr>
            <p:spPr>
              <a:xfrm>
                <a:off x="4117845" y="4229424"/>
                <a:ext cx="2776081" cy="461665"/>
              </a:xfrm>
              <a:prstGeom prst="rect">
                <a:avLst/>
              </a:prstGeom>
              <a:blipFill rotWithShape="1">
                <a:blip r:embed="rId4"/>
                <a:stretch>
                  <a:fillRect l="-877" b="-19737"/>
                </a:stretch>
              </a:blipFill>
            </p:spPr>
            <p:txBody>
              <a:bodyPr/>
              <a:lstStyle/>
              <a:p>
                <a:r>
                  <a:rPr lang="en-GB">
                    <a:noFill/>
                  </a:rPr>
                  <a:t> </a:t>
                </a:r>
              </a:p>
            </p:txBody>
          </p:sp>
        </mc:Fallback>
      </mc:AlternateContent>
      <p:sp>
        <p:nvSpPr>
          <p:cNvPr id="15" name="TextBox 14"/>
          <p:cNvSpPr txBox="1"/>
          <p:nvPr/>
        </p:nvSpPr>
        <p:spPr>
          <a:xfrm>
            <a:off x="2738910" y="6063679"/>
            <a:ext cx="320922" cy="461665"/>
          </a:xfrm>
          <a:prstGeom prst="rect">
            <a:avLst/>
          </a:prstGeom>
          <a:noFill/>
        </p:spPr>
        <p:txBody>
          <a:bodyPr wrap="none" rtlCol="0">
            <a:spAutoFit/>
          </a:bodyPr>
          <a:lstStyle/>
          <a:p>
            <a:r>
              <a:rPr lang="en-GB" sz="2400" i="1" dirty="0" smtClean="0">
                <a:latin typeface="Times New Roman" panose="02020603050405020304" pitchFamily="18" charset="0"/>
                <a:cs typeface="Times New Roman" panose="02020603050405020304" pitchFamily="18" charset="0"/>
              </a:rPr>
              <a:t>x</a:t>
            </a:r>
            <a:endParaRPr lang="en-GB" sz="2400" i="1" dirty="0">
              <a:latin typeface="Times New Roman" panose="02020603050405020304" pitchFamily="18" charset="0"/>
              <a:cs typeface="Times New Roman" panose="02020603050405020304" pitchFamily="18" charset="0"/>
            </a:endParaRPr>
          </a:p>
        </p:txBody>
      </p:sp>
      <p:cxnSp>
        <p:nvCxnSpPr>
          <p:cNvPr id="24" name="Straight Arrow Connector 23"/>
          <p:cNvCxnSpPr/>
          <p:nvPr/>
        </p:nvCxnSpPr>
        <p:spPr bwMode="auto">
          <a:xfrm flipV="1">
            <a:off x="2899371" y="5949280"/>
            <a:ext cx="0" cy="230832"/>
          </a:xfrm>
          <a:prstGeom prst="straightConnector1">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47067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Cumulative Distribution Function</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16</a:t>
            </a:fld>
            <a:endParaRPr lang="en-US"/>
          </a:p>
        </p:txBody>
      </p:sp>
      <mc:AlternateContent xmlns:mc="http://schemas.openxmlformats.org/markup-compatibility/2006" xmlns:a14="http://schemas.microsoft.com/office/drawing/2010/main">
        <mc:Choice Requires="a14">
          <p:sp>
            <p:nvSpPr>
              <p:cNvPr id="5" name="TextBox 4"/>
              <p:cNvSpPr txBox="1"/>
              <p:nvPr/>
            </p:nvSpPr>
            <p:spPr>
              <a:xfrm>
                <a:off x="2545417" y="1988840"/>
                <a:ext cx="3240374" cy="102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a:rPr>
                        <m:t>𝐹</m:t>
                      </m:r>
                      <m:d>
                        <m:dPr>
                          <m:ctrlPr>
                            <a:rPr lang="en-GB" sz="2800" b="0" i="1" smtClean="0">
                              <a:latin typeface="Cambria Math" panose="02040503050406030204" pitchFamily="18" charset="0"/>
                            </a:rPr>
                          </m:ctrlPr>
                        </m:dPr>
                        <m:e>
                          <m:r>
                            <a:rPr lang="en-GB" sz="2800" b="0" i="1" smtClean="0">
                              <a:latin typeface="Cambria Math"/>
                            </a:rPr>
                            <m:t>𝑥</m:t>
                          </m:r>
                        </m:e>
                      </m:d>
                      <m:r>
                        <a:rPr lang="en-GB" sz="2800" b="0" i="1" smtClean="0">
                          <a:latin typeface="Cambria Math"/>
                        </a:rPr>
                        <m:t>= </m:t>
                      </m:r>
                      <m:nary>
                        <m:naryPr>
                          <m:ctrlPr>
                            <a:rPr lang="en-GB" sz="2800" b="0" i="1" smtClean="0">
                              <a:latin typeface="Cambria Math" panose="02040503050406030204" pitchFamily="18" charset="0"/>
                            </a:rPr>
                          </m:ctrlPr>
                        </m:naryPr>
                        <m:sub>
                          <m:r>
                            <m:rPr>
                              <m:brk m:alnAt="23"/>
                            </m:rPr>
                            <a:rPr lang="en-GB" sz="2800" b="0" i="1" smtClean="0">
                              <a:latin typeface="Cambria Math"/>
                            </a:rPr>
                            <m:t>−</m:t>
                          </m:r>
                          <m:r>
                            <a:rPr lang="en-GB" sz="2800" b="0" i="1" smtClean="0">
                              <a:latin typeface="Cambria Math"/>
                              <a:ea typeface="Cambria Math"/>
                            </a:rPr>
                            <m:t>∞</m:t>
                          </m:r>
                        </m:sub>
                        <m:sup>
                          <m:r>
                            <a:rPr lang="en-GB" sz="2800" b="0" i="1" smtClean="0">
                              <a:latin typeface="Cambria Math"/>
                            </a:rPr>
                            <m:t>𝑥</m:t>
                          </m:r>
                        </m:sup>
                        <m:e>
                          <m:r>
                            <a:rPr lang="en-GB" sz="2800" b="0" i="1" smtClean="0">
                              <a:latin typeface="Cambria Math"/>
                            </a:rPr>
                            <m:t>𝑓</m:t>
                          </m:r>
                          <m:d>
                            <m:dPr>
                              <m:ctrlPr>
                                <a:rPr lang="en-GB" sz="2800" b="0" i="1" smtClean="0">
                                  <a:latin typeface="Cambria Math" panose="02040503050406030204" pitchFamily="18" charset="0"/>
                                </a:rPr>
                              </m:ctrlPr>
                            </m:dPr>
                            <m:e>
                              <m:r>
                                <a:rPr lang="en-GB" sz="2800" b="0" i="1" smtClean="0">
                                  <a:latin typeface="Cambria Math"/>
                                </a:rPr>
                                <m:t>𝑧</m:t>
                              </m:r>
                            </m:e>
                          </m:d>
                          <m:r>
                            <a:rPr lang="en-GB" sz="2800" b="0" i="1" smtClean="0">
                              <a:latin typeface="Cambria Math"/>
                            </a:rPr>
                            <m:t>𝑑𝑧</m:t>
                          </m:r>
                        </m:e>
                      </m:nary>
                    </m:oMath>
                  </m:oMathPara>
                </a14:m>
                <a:endParaRPr lang="en-GB" sz="2800" dirty="0"/>
              </a:p>
            </p:txBody>
          </p:sp>
        </mc:Choice>
        <mc:Fallback xmlns="">
          <p:sp>
            <p:nvSpPr>
              <p:cNvPr id="5" name="TextBox 4"/>
              <p:cNvSpPr txBox="1">
                <a:spLocks noRot="1" noChangeAspect="1" noMove="1" noResize="1" noEditPoints="1" noAdjustHandles="1" noChangeArrowheads="1" noChangeShapeType="1" noTextEdit="1"/>
              </p:cNvSpPr>
              <p:nvPr/>
            </p:nvSpPr>
            <p:spPr>
              <a:xfrm>
                <a:off x="2545417" y="1988840"/>
                <a:ext cx="3240374" cy="1023357"/>
              </a:xfrm>
              <a:prstGeom prst="rect">
                <a:avLst/>
              </a:prstGeom>
              <a:blipFill rotWithShape="1">
                <a:blip r:embed="rId2"/>
                <a:stretch>
                  <a:fillRect/>
                </a:stretch>
              </a:blipFill>
            </p:spPr>
            <p:txBody>
              <a:bodyPr/>
              <a:lstStyle/>
              <a:p>
                <a:r>
                  <a:rPr lang="en-GB">
                    <a:noFill/>
                  </a:rPr>
                  <a:t> </a:t>
                </a:r>
              </a:p>
            </p:txBody>
          </p:sp>
        </mc:Fallback>
      </mc:AlternateContent>
      <p:sp>
        <p:nvSpPr>
          <p:cNvPr id="6" name="TextBox 5"/>
          <p:cNvSpPr txBox="1"/>
          <p:nvPr/>
        </p:nvSpPr>
        <p:spPr>
          <a:xfrm>
            <a:off x="567328" y="3460676"/>
            <a:ext cx="4940776" cy="461665"/>
          </a:xfrm>
          <a:prstGeom prst="rect">
            <a:avLst/>
          </a:prstGeom>
          <a:noFill/>
        </p:spPr>
        <p:txBody>
          <a:bodyPr wrap="none" rtlCol="0">
            <a:spAutoFit/>
          </a:bodyPr>
          <a:lstStyle/>
          <a:p>
            <a:r>
              <a:rPr lang="en-GB" sz="2400" dirty="0" smtClean="0"/>
              <a:t>For the exponential distribution</a:t>
            </a:r>
            <a:endParaRPr lang="en-GB" sz="2400" dirty="0"/>
          </a:p>
        </p:txBody>
      </p:sp>
      <mc:AlternateContent xmlns:mc="http://schemas.openxmlformats.org/markup-compatibility/2006" xmlns:a14="http://schemas.microsoft.com/office/drawing/2010/main">
        <mc:Choice Requires="a14">
          <p:sp>
            <p:nvSpPr>
              <p:cNvPr id="8" name="TextBox 7"/>
              <p:cNvSpPr txBox="1"/>
              <p:nvPr/>
            </p:nvSpPr>
            <p:spPr>
              <a:xfrm>
                <a:off x="2614887" y="4266641"/>
                <a:ext cx="3613297" cy="89268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a:rPr>
                        <m:t>𝐹</m:t>
                      </m:r>
                      <m:d>
                        <m:dPr>
                          <m:ctrlPr>
                            <a:rPr lang="en-GB" sz="2400" b="0" i="1" smtClean="0">
                              <a:latin typeface="Cambria Math" panose="02040503050406030204" pitchFamily="18" charset="0"/>
                            </a:rPr>
                          </m:ctrlPr>
                        </m:dPr>
                        <m:e>
                          <m:r>
                            <a:rPr lang="en-GB" sz="2400" b="0" i="1" smtClean="0">
                              <a:latin typeface="Cambria Math"/>
                            </a:rPr>
                            <m:t>𝑥</m:t>
                          </m:r>
                        </m:e>
                      </m:d>
                      <m:r>
                        <a:rPr lang="en-GB" sz="2400" b="0" i="1" smtClean="0">
                          <a:latin typeface="Cambria Math"/>
                        </a:rPr>
                        <m:t>=</m:t>
                      </m:r>
                      <m:nary>
                        <m:naryPr>
                          <m:ctrlPr>
                            <a:rPr lang="en-GB" sz="2400" b="0" i="1" smtClean="0">
                              <a:latin typeface="Cambria Math" panose="02040503050406030204" pitchFamily="18" charset="0"/>
                            </a:rPr>
                          </m:ctrlPr>
                        </m:naryPr>
                        <m:sub>
                          <m:r>
                            <m:rPr>
                              <m:brk m:alnAt="23"/>
                            </m:rPr>
                            <a:rPr lang="en-GB" sz="2400" b="0" i="1" smtClean="0">
                              <a:latin typeface="Cambria Math"/>
                            </a:rPr>
                            <m:t>0</m:t>
                          </m:r>
                        </m:sub>
                        <m:sup>
                          <m:r>
                            <a:rPr lang="en-GB" sz="2400" b="0" i="1" smtClean="0">
                              <a:latin typeface="Cambria Math"/>
                            </a:rPr>
                            <m:t>𝑥</m:t>
                          </m:r>
                        </m:sup>
                        <m:e>
                          <m:r>
                            <a:rPr lang="en-GB" sz="2400" b="0" i="1" smtClean="0">
                              <a:latin typeface="Cambria Math"/>
                              <a:sym typeface="Symbol"/>
                            </a:rPr>
                            <m:t></m:t>
                          </m:r>
                          <m:func>
                            <m:funcPr>
                              <m:ctrlPr>
                                <a:rPr lang="en-GB" sz="2400" b="0" i="1" smtClean="0">
                                  <a:latin typeface="Cambria Math" panose="02040503050406030204" pitchFamily="18" charset="0"/>
                                </a:rPr>
                              </m:ctrlPr>
                            </m:funcPr>
                            <m:fName>
                              <m:r>
                                <m:rPr>
                                  <m:sty m:val="p"/>
                                </m:rPr>
                                <a:rPr lang="en-GB" sz="2400" b="0" i="0" smtClean="0">
                                  <a:latin typeface="Cambria Math"/>
                                </a:rPr>
                                <m:t>exp</m:t>
                              </m:r>
                            </m:fName>
                            <m:e>
                              <m:d>
                                <m:dPr>
                                  <m:ctrlPr>
                                    <a:rPr lang="en-GB" sz="2400" b="0" i="1" smtClean="0">
                                      <a:latin typeface="Cambria Math" panose="02040503050406030204" pitchFamily="18" charset="0"/>
                                    </a:rPr>
                                  </m:ctrlPr>
                                </m:dPr>
                                <m:e>
                                  <m:r>
                                    <a:rPr lang="en-GB" sz="2400" b="0" i="1" smtClean="0">
                                      <a:latin typeface="Cambria Math"/>
                                    </a:rPr>
                                    <m:t>−</m:t>
                                  </m:r>
                                  <m:r>
                                    <a:rPr lang="en-GB" sz="2400" b="0" i="1" smtClean="0">
                                      <a:latin typeface="Cambria Math"/>
                                      <a:sym typeface="Symbol"/>
                                    </a:rPr>
                                    <m:t></m:t>
                                  </m:r>
                                  <m:r>
                                    <a:rPr lang="en-GB" sz="2400" b="0" i="1" smtClean="0">
                                      <a:latin typeface="Cambria Math"/>
                                    </a:rPr>
                                    <m:t>𝑧</m:t>
                                  </m:r>
                                </m:e>
                              </m:d>
                            </m:e>
                          </m:func>
                          <m:r>
                            <a:rPr lang="en-GB" sz="2400" b="0" i="1" smtClean="0">
                              <a:latin typeface="Cambria Math"/>
                            </a:rPr>
                            <m:t>𝑑𝑧</m:t>
                          </m:r>
                        </m:e>
                      </m:nary>
                    </m:oMath>
                  </m:oMathPara>
                </a14:m>
                <a:endParaRPr lang="en-GB" sz="2400" b="0" dirty="0" smtClean="0"/>
              </a:p>
            </p:txBody>
          </p:sp>
        </mc:Choice>
        <mc:Fallback xmlns="">
          <p:sp>
            <p:nvSpPr>
              <p:cNvPr id="8" name="TextBox 7"/>
              <p:cNvSpPr txBox="1">
                <a:spLocks noRot="1" noChangeAspect="1" noMove="1" noResize="1" noEditPoints="1" noAdjustHandles="1" noChangeArrowheads="1" noChangeShapeType="1" noTextEdit="1"/>
              </p:cNvSpPr>
              <p:nvPr/>
            </p:nvSpPr>
            <p:spPr>
              <a:xfrm>
                <a:off x="2614887" y="4266641"/>
                <a:ext cx="3613297" cy="892680"/>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347864" y="5445224"/>
                <a:ext cx="243124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a:rPr>
                        <m:t>=1−</m:t>
                      </m:r>
                      <m:r>
                        <m:rPr>
                          <m:sty m:val="p"/>
                        </m:rPr>
                        <a:rPr lang="en-GB" sz="2400" b="0" i="0" smtClean="0">
                          <a:latin typeface="Cambria Math"/>
                        </a:rPr>
                        <m:t>exp</m:t>
                      </m:r>
                      <m:r>
                        <a:rPr lang="en-GB" sz="2400" b="0" i="1" smtClean="0">
                          <a:latin typeface="Cambria Math"/>
                        </a:rPr>
                        <m:t>⁡(−</m:t>
                      </m:r>
                      <m:r>
                        <a:rPr lang="en-GB" sz="2400" b="0" i="1" smtClean="0">
                          <a:latin typeface="Cambria Math"/>
                          <a:sym typeface="Symbol"/>
                        </a:rPr>
                        <m:t></m:t>
                      </m:r>
                      <m:r>
                        <a:rPr lang="en-GB" sz="2400" b="0" i="1" smtClean="0">
                          <a:latin typeface="Cambria Math"/>
                        </a:rPr>
                        <m:t>𝑥</m:t>
                      </m:r>
                      <m:r>
                        <a:rPr lang="en-GB" sz="2400" b="0" i="1" smtClean="0">
                          <a:latin typeface="Cambria Math"/>
                        </a:rPr>
                        <m:t>)</m:t>
                      </m:r>
                    </m:oMath>
                  </m:oMathPara>
                </a14:m>
                <a:endParaRPr lang="en-GB" sz="2400" dirty="0"/>
              </a:p>
            </p:txBody>
          </p:sp>
        </mc:Choice>
        <mc:Fallback xmlns="">
          <p:sp>
            <p:nvSpPr>
              <p:cNvPr id="9" name="TextBox 8"/>
              <p:cNvSpPr txBox="1">
                <a:spLocks noRot="1" noChangeAspect="1" noMove="1" noResize="1" noEditPoints="1" noAdjustHandles="1" noChangeArrowheads="1" noChangeShapeType="1" noTextEdit="1"/>
              </p:cNvSpPr>
              <p:nvPr/>
            </p:nvSpPr>
            <p:spPr>
              <a:xfrm>
                <a:off x="3347864" y="5445224"/>
                <a:ext cx="2431242" cy="461665"/>
              </a:xfrm>
              <a:prstGeom prst="rect">
                <a:avLst/>
              </a:prstGeom>
              <a:blipFill rotWithShape="1">
                <a:blip r:embed="rId4"/>
                <a:stretch>
                  <a:fillRect b="-19737"/>
                </a:stretch>
              </a:blipFill>
            </p:spPr>
            <p:txBody>
              <a:bodyPr/>
              <a:lstStyle/>
              <a:p>
                <a:r>
                  <a:rPr lang="en-GB">
                    <a:noFill/>
                  </a:rPr>
                  <a:t> </a:t>
                </a:r>
              </a:p>
            </p:txBody>
          </p:sp>
        </mc:Fallback>
      </mc:AlternateContent>
    </p:spTree>
    <p:extLst>
      <p:ext uri="{BB962C8B-B14F-4D97-AF65-F5344CB8AC3E}">
        <p14:creationId xmlns:p14="http://schemas.microsoft.com/office/powerpoint/2010/main" val="14373316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429A07CE-FA03-429D-BE07-0B05ED31D214}" type="slidenum">
              <a:rPr lang="en-US"/>
              <a:pPr>
                <a:defRPr/>
              </a:pPr>
              <a:t>17</a:t>
            </a:fld>
            <a:endParaRPr lang="en-US"/>
          </a:p>
        </p:txBody>
      </p:sp>
      <p:sp>
        <p:nvSpPr>
          <p:cNvPr id="61443" name="Rectangle 2"/>
          <p:cNvSpPr>
            <a:spLocks noGrp="1" noChangeArrowheads="1"/>
          </p:cNvSpPr>
          <p:nvPr>
            <p:ph type="title"/>
          </p:nvPr>
        </p:nvSpPr>
        <p:spPr/>
        <p:txBody>
          <a:bodyPr/>
          <a:lstStyle/>
          <a:p>
            <a:pPr eaLnBrk="1" hangingPunct="1"/>
            <a:r>
              <a:rPr lang="en-GB" dirty="0" smtClean="0"/>
              <a:t>4.1 Empirical Distribution Functions</a:t>
            </a:r>
          </a:p>
        </p:txBody>
      </p:sp>
      <p:sp>
        <p:nvSpPr>
          <p:cNvPr id="61444" name="Rectangle 3"/>
          <p:cNvSpPr>
            <a:spLocks noGrp="1" noChangeArrowheads="1"/>
          </p:cNvSpPr>
          <p:nvPr>
            <p:ph type="body" idx="1"/>
          </p:nvPr>
        </p:nvSpPr>
        <p:spPr/>
        <p:txBody>
          <a:bodyPr/>
          <a:lstStyle/>
          <a:p>
            <a:pPr eaLnBrk="1" hangingPunct="1"/>
            <a:r>
              <a:rPr lang="en-GB" dirty="0" smtClean="0"/>
              <a:t>Exercise for you …</a:t>
            </a:r>
          </a:p>
          <a:p>
            <a:pPr eaLnBrk="1" hangingPunct="1"/>
            <a:r>
              <a:rPr lang="en-GB" dirty="0" smtClean="0"/>
              <a:t>1. Read page 11</a:t>
            </a:r>
          </a:p>
          <a:p>
            <a:pPr eaLnBrk="1" hangingPunct="1"/>
            <a:r>
              <a:rPr lang="en-GB" dirty="0" smtClean="0"/>
              <a:t>2. Plot the EDF of the following data</a:t>
            </a:r>
          </a:p>
          <a:p>
            <a:pPr lvl="1" eaLnBrk="1" hangingPunct="1"/>
            <a:r>
              <a:rPr lang="en-GB" dirty="0" smtClean="0"/>
              <a:t>1, 4, 3.2, 3, 0.75, 3.5, 8, 7</a:t>
            </a:r>
          </a:p>
          <a:p>
            <a:pPr lvl="1" eaLnBrk="1" hangingPunct="1"/>
            <a:endParaRPr lang="en-GB" dirty="0" smtClean="0"/>
          </a:p>
        </p:txBody>
      </p:sp>
      <p:sp>
        <p:nvSpPr>
          <p:cNvPr id="61445" name="Rectangle 4"/>
          <p:cNvSpPr>
            <a:spLocks noChangeArrowheads="1"/>
          </p:cNvSpPr>
          <p:nvPr/>
        </p:nvSpPr>
        <p:spPr bwMode="auto">
          <a:xfrm>
            <a:off x="179388" y="1628775"/>
            <a:ext cx="8713787" cy="2663825"/>
          </a:xfrm>
          <a:prstGeom prst="rect">
            <a:avLst/>
          </a:prstGeom>
          <a:noFill/>
          <a:ln w="25400" algn="ctr">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Tree>
    <p:extLst>
      <p:ext uri="{BB962C8B-B14F-4D97-AF65-F5344CB8AC3E}">
        <p14:creationId xmlns:p14="http://schemas.microsoft.com/office/powerpoint/2010/main" val="21706587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EDF Exercise</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18</a:t>
            </a:fld>
            <a:endParaRPr lang="en-US"/>
          </a:p>
        </p:txBody>
      </p:sp>
      <p:pic>
        <p:nvPicPr>
          <p:cNvPr id="1044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854" y="1844824"/>
            <a:ext cx="7747570" cy="4648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40616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Fundamental Theorem of Sampling</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19</a:t>
            </a:fld>
            <a:endParaRPr lang="en-US"/>
          </a:p>
        </p:txBody>
      </p:sp>
      <p:sp>
        <p:nvSpPr>
          <p:cNvPr id="4" name="TextBox 3"/>
          <p:cNvSpPr txBox="1"/>
          <p:nvPr/>
        </p:nvSpPr>
        <p:spPr>
          <a:xfrm>
            <a:off x="611560" y="2132856"/>
            <a:ext cx="7920880" cy="2677656"/>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r>
              <a:rPr lang="en-GB" sz="2800" i="1" dirty="0"/>
              <a:t>As the size of a random sample tends to infinity then the EDF constructed from the sample will tend, with probability one, to the underlying cumulative distribution function (CDF) of the distribution from which the sample is drawn.</a:t>
            </a:r>
            <a:endParaRPr lang="en-GB" sz="2800" dirty="0"/>
          </a:p>
        </p:txBody>
      </p:sp>
      <p:sp>
        <p:nvSpPr>
          <p:cNvPr id="5" name="TextBox 4"/>
          <p:cNvSpPr txBox="1"/>
          <p:nvPr/>
        </p:nvSpPr>
        <p:spPr>
          <a:xfrm>
            <a:off x="611560" y="5481135"/>
            <a:ext cx="7920880" cy="923330"/>
          </a:xfrm>
          <a:prstGeom prst="rect">
            <a:avLst/>
          </a:prstGeom>
          <a:noFill/>
        </p:spPr>
        <p:txBody>
          <a:bodyPr wrap="square" rtlCol="0">
            <a:spAutoFit/>
          </a:bodyPr>
          <a:lstStyle/>
          <a:p>
            <a:r>
              <a:rPr lang="en-GB" sz="1800" dirty="0" smtClean="0"/>
              <a:t>This is known as the </a:t>
            </a:r>
            <a:r>
              <a:rPr lang="en-GB" sz="1800" dirty="0" err="1" smtClean="0"/>
              <a:t>Glivenko-Cantelli</a:t>
            </a:r>
            <a:r>
              <a:rPr lang="en-GB" sz="1800" dirty="0" smtClean="0"/>
              <a:t> Lemma and underpins all statistical methodology. It guarantees that studying very large samples is equivalent to studying the underlying population.</a:t>
            </a:r>
            <a:endParaRPr lang="en-GB" sz="1800" dirty="0"/>
          </a:p>
        </p:txBody>
      </p:sp>
    </p:spTree>
    <p:extLst>
      <p:ext uri="{BB962C8B-B14F-4D97-AF65-F5344CB8AC3E}">
        <p14:creationId xmlns:p14="http://schemas.microsoft.com/office/powerpoint/2010/main" val="4015595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95BE2209-6B7B-4EE6-BAE3-D395270BED42}" type="slidenum">
              <a:rPr lang="en-US"/>
              <a:pPr>
                <a:defRPr/>
              </a:pPr>
              <a:t>2</a:t>
            </a:fld>
            <a:endParaRPr lang="en-US"/>
          </a:p>
        </p:txBody>
      </p:sp>
      <p:sp>
        <p:nvSpPr>
          <p:cNvPr id="4099" name="Rectangle 2"/>
          <p:cNvSpPr>
            <a:spLocks noGrp="1" noChangeArrowheads="1"/>
          </p:cNvSpPr>
          <p:nvPr>
            <p:ph type="title"/>
          </p:nvPr>
        </p:nvSpPr>
        <p:spPr/>
        <p:txBody>
          <a:bodyPr/>
          <a:lstStyle/>
          <a:p>
            <a:pPr eaLnBrk="1" hangingPunct="1"/>
            <a:r>
              <a:rPr lang="en-GB" smtClean="0"/>
              <a:t>Contact Details</a:t>
            </a:r>
          </a:p>
        </p:txBody>
      </p:sp>
      <p:sp>
        <p:nvSpPr>
          <p:cNvPr id="4100" name="Rectangle 3"/>
          <p:cNvSpPr>
            <a:spLocks noGrp="1" noChangeArrowheads="1"/>
          </p:cNvSpPr>
          <p:nvPr>
            <p:ph type="body" idx="1"/>
          </p:nvPr>
        </p:nvSpPr>
        <p:spPr/>
        <p:txBody>
          <a:bodyPr/>
          <a:lstStyle/>
          <a:p>
            <a:pPr eaLnBrk="1" hangingPunct="1"/>
            <a:r>
              <a:rPr lang="en-GB" dirty="0" smtClean="0"/>
              <a:t>Dr Christine Currie</a:t>
            </a:r>
          </a:p>
          <a:p>
            <a:pPr eaLnBrk="1" hangingPunct="1"/>
            <a:r>
              <a:rPr lang="en-GB" dirty="0" smtClean="0"/>
              <a:t>E-mail: christine.currie@soton.ac.uk</a:t>
            </a:r>
          </a:p>
          <a:p>
            <a:pPr eaLnBrk="1" hangingPunct="1"/>
            <a:r>
              <a:rPr lang="en-GB" dirty="0" smtClean="0"/>
              <a:t>Mathematical Sciences, University of Southampton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BDBBC8E1-6F77-453C-B906-F8710F193D26}" type="slidenum">
              <a:rPr lang="en-US"/>
              <a:pPr>
                <a:defRPr/>
              </a:pPr>
              <a:t>20</a:t>
            </a:fld>
            <a:endParaRPr lang="en-US"/>
          </a:p>
        </p:txBody>
      </p:sp>
      <p:sp>
        <p:nvSpPr>
          <p:cNvPr id="62467" name="Rectangle 2"/>
          <p:cNvSpPr>
            <a:spLocks noGrp="1" noChangeArrowheads="1"/>
          </p:cNvSpPr>
          <p:nvPr>
            <p:ph type="title"/>
          </p:nvPr>
        </p:nvSpPr>
        <p:spPr/>
        <p:txBody>
          <a:bodyPr/>
          <a:lstStyle/>
          <a:p>
            <a:pPr eaLnBrk="1" hangingPunct="1"/>
            <a:r>
              <a:rPr lang="en-GB" smtClean="0"/>
              <a:t>How do we use the EDF?</a:t>
            </a:r>
          </a:p>
        </p:txBody>
      </p:sp>
      <p:sp>
        <p:nvSpPr>
          <p:cNvPr id="62468" name="Rectangle 3"/>
          <p:cNvSpPr>
            <a:spLocks noGrp="1" noChangeArrowheads="1"/>
          </p:cNvSpPr>
          <p:nvPr>
            <p:ph type="body" idx="1"/>
          </p:nvPr>
        </p:nvSpPr>
        <p:spPr/>
        <p:txBody>
          <a:bodyPr/>
          <a:lstStyle/>
          <a:p>
            <a:pPr marL="457200" indent="-457200" eaLnBrk="1" hangingPunct="1">
              <a:buFontTx/>
              <a:buAutoNum type="arabicPeriod"/>
            </a:pPr>
            <a:r>
              <a:rPr lang="en-GB" smtClean="0"/>
              <a:t>Study the properties of the data directly, using the EDF, without fitting a parametric model</a:t>
            </a:r>
          </a:p>
          <a:p>
            <a:pPr marL="979488" lvl="1" indent="-457200" eaLnBrk="1" hangingPunct="1">
              <a:buFontTx/>
              <a:buChar char="•"/>
            </a:pPr>
            <a:r>
              <a:rPr lang="en-GB" smtClean="0">
                <a:solidFill>
                  <a:srgbClr val="CC3399"/>
                </a:solidFill>
              </a:rPr>
              <a:t>Flexible: important for complex simulations with unusual output, e.g. very skew or multimodal</a:t>
            </a:r>
            <a:endParaRPr lang="en-GB" smtClean="0"/>
          </a:p>
          <a:p>
            <a:pPr marL="457200" indent="-457200" eaLnBrk="1" hangingPunct="1">
              <a:buFontTx/>
              <a:buAutoNum type="arabicPeriod"/>
            </a:pPr>
            <a:r>
              <a:rPr lang="en-GB" smtClean="0"/>
              <a:t>Use the EDF to study properties of the fitted parameters and fitted parametric distribution</a:t>
            </a:r>
          </a:p>
          <a:p>
            <a:pPr marL="979488" lvl="1" indent="-457200" eaLnBrk="1" hangingPunct="1">
              <a:buFontTx/>
              <a:buChar char="•"/>
            </a:pPr>
            <a:r>
              <a:rPr lang="en-GB" smtClean="0">
                <a:solidFill>
                  <a:srgbClr val="CC3399"/>
                </a:solidFill>
              </a:rPr>
              <a:t>Use bootstrapping to study properties of MLEs: alternative to asymptotic normality theory</a:t>
            </a:r>
          </a:p>
        </p:txBody>
      </p:sp>
    </p:spTree>
    <p:extLst>
      <p:ext uri="{BB962C8B-B14F-4D97-AF65-F5344CB8AC3E}">
        <p14:creationId xmlns:p14="http://schemas.microsoft.com/office/powerpoint/2010/main" val="16916064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Parametric distributions</a:t>
            </a:r>
            <a:endParaRPr lang="en-GB" dirty="0"/>
          </a:p>
        </p:txBody>
      </p:sp>
      <p:sp>
        <p:nvSpPr>
          <p:cNvPr id="6" name="Text Placeholder 5"/>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21</a:t>
            </a:fld>
            <a:endParaRPr lang="en-US"/>
          </a:p>
        </p:txBody>
      </p:sp>
    </p:spTree>
    <p:extLst>
      <p:ext uri="{BB962C8B-B14F-4D97-AF65-F5344CB8AC3E}">
        <p14:creationId xmlns:p14="http://schemas.microsoft.com/office/powerpoint/2010/main" val="38848121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5. Fitting Parametric Distributions</a:t>
            </a:r>
            <a:endParaRPr lang="en-GB" dirty="0"/>
          </a:p>
        </p:txBody>
      </p:sp>
      <p:sp>
        <p:nvSpPr>
          <p:cNvPr id="3" name="Content Placeholder 2"/>
          <p:cNvSpPr>
            <a:spLocks noGrp="1"/>
          </p:cNvSpPr>
          <p:nvPr>
            <p:ph idx="1"/>
          </p:nvPr>
        </p:nvSpPr>
        <p:spPr/>
        <p:txBody>
          <a:bodyPr/>
          <a:lstStyle/>
          <a:p>
            <a:r>
              <a:rPr lang="en-GB" b="1" i="1" dirty="0" smtClean="0">
                <a:solidFill>
                  <a:schemeClr val="tx2">
                    <a:lumMod val="75000"/>
                    <a:lumOff val="25000"/>
                  </a:schemeClr>
                </a:solidFill>
              </a:rPr>
              <a:t>Parametric distributions</a:t>
            </a:r>
            <a:r>
              <a:rPr lang="en-GB" dirty="0" smtClean="0"/>
              <a:t> are random samples that we can write down mathematical expressions for that involve parameters</a:t>
            </a:r>
          </a:p>
          <a:p>
            <a:r>
              <a:rPr lang="en-GB" dirty="0" smtClean="0"/>
              <a:t>We wish to fit a parametric distribution to a random sample of data, </a:t>
            </a:r>
            <a:r>
              <a:rPr lang="en-GB" i="1" dirty="0" smtClean="0"/>
              <a:t>Y</a:t>
            </a:r>
            <a:r>
              <a:rPr lang="en-GB" dirty="0" smtClean="0"/>
              <a:t> = {</a:t>
            </a:r>
            <a:r>
              <a:rPr lang="en-GB" i="1" dirty="0" smtClean="0"/>
              <a:t>Y</a:t>
            </a:r>
            <a:r>
              <a:rPr lang="en-GB" baseline="-25000" dirty="0" smtClean="0"/>
              <a:t>1</a:t>
            </a:r>
            <a:r>
              <a:rPr lang="en-GB" dirty="0" smtClean="0"/>
              <a:t>, </a:t>
            </a:r>
            <a:r>
              <a:rPr lang="en-GB" i="1" dirty="0" smtClean="0"/>
              <a:t>Y</a:t>
            </a:r>
            <a:r>
              <a:rPr lang="en-GB" baseline="-25000" dirty="0" smtClean="0"/>
              <a:t>2</a:t>
            </a:r>
            <a:r>
              <a:rPr lang="en-GB" dirty="0" smtClean="0"/>
              <a:t>, …, </a:t>
            </a:r>
            <a:r>
              <a:rPr lang="en-GB" i="1" dirty="0" err="1" smtClean="0"/>
              <a:t>Y</a:t>
            </a:r>
            <a:r>
              <a:rPr lang="en-GB" i="1" baseline="-25000" dirty="0" err="1" smtClean="0"/>
              <a:t>n</a:t>
            </a:r>
            <a:r>
              <a:rPr lang="en-GB" dirty="0" smtClean="0"/>
              <a:t>}, where </a:t>
            </a:r>
            <a:r>
              <a:rPr lang="en-GB" i="1" dirty="0" smtClean="0"/>
              <a:t>Y</a:t>
            </a:r>
            <a:r>
              <a:rPr lang="en-GB" i="1" baseline="-25000" dirty="0" smtClean="0"/>
              <a:t>i</a:t>
            </a:r>
            <a:r>
              <a:rPr lang="en-GB" dirty="0" smtClean="0"/>
              <a:t> is the </a:t>
            </a:r>
            <a:r>
              <a:rPr lang="en-GB" i="1" dirty="0" err="1" smtClean="0"/>
              <a:t>i</a:t>
            </a:r>
            <a:r>
              <a:rPr lang="en-GB" dirty="0" err="1" smtClean="0"/>
              <a:t>th</a:t>
            </a:r>
            <a:r>
              <a:rPr lang="en-GB" dirty="0" smtClean="0"/>
              <a:t> observation</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22</a:t>
            </a:fld>
            <a:endParaRPr lang="en-US"/>
          </a:p>
        </p:txBody>
      </p:sp>
    </p:spTree>
    <p:extLst>
      <p:ext uri="{BB962C8B-B14F-4D97-AF65-F5344CB8AC3E}">
        <p14:creationId xmlns:p14="http://schemas.microsoft.com/office/powerpoint/2010/main" val="9610620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auto">
          <a:xfrm>
            <a:off x="5004048" y="1484784"/>
            <a:ext cx="3672408" cy="4751159"/>
          </a:xfrm>
          <a:prstGeom prst="roundRect">
            <a:avLst>
              <a:gd name="adj" fmla="val 9277"/>
            </a:avLst>
          </a:prstGeom>
          <a:solidFill>
            <a:schemeClr val="bg2">
              <a:lumMod val="40000"/>
              <a:lumOff val="60000"/>
            </a:schemeClr>
          </a:solidFill>
          <a:ln w="12700" cap="flat" cmpd="sng" algn="ctr">
            <a:solidFill>
              <a:schemeClr val="bg2">
                <a:lumMod val="50000"/>
              </a:schemeClr>
            </a:solidFill>
            <a:prstDash val="solid"/>
            <a:round/>
            <a:headEnd type="none" w="med" len="med"/>
            <a:tailEnd type="none" w="med" len="med"/>
          </a:ln>
          <a:effectLst/>
        </p:spPr>
        <p:txBody>
          <a:bodyPr wrap="square" bIns="0">
            <a:spAutoFit/>
          </a:bodyPr>
          <a:lstStyle/>
          <a:p>
            <a:pPr algn="l" eaLnBrk="1" hangingPunct="1">
              <a:spcAft>
                <a:spcPts val="300"/>
              </a:spcAft>
            </a:pPr>
            <a:r>
              <a:rPr lang="en-US" sz="2200" b="1" dirty="0" smtClean="0"/>
              <a:t>Distributions</a:t>
            </a:r>
            <a:endParaRPr lang="en-US" sz="2200" b="1" dirty="0"/>
          </a:p>
          <a:p>
            <a:pPr marL="865188" lvl="1" indent="-342900" algn="l" eaLnBrk="1" hangingPunct="1">
              <a:spcAft>
                <a:spcPts val="300"/>
              </a:spcAft>
              <a:buFont typeface="Arial" panose="020B0604020202020204" pitchFamily="34" charset="0"/>
              <a:buChar char="•"/>
            </a:pPr>
            <a:r>
              <a:rPr lang="en-US" sz="2200" dirty="0"/>
              <a:t>Beta</a:t>
            </a:r>
          </a:p>
          <a:p>
            <a:pPr marL="865188" lvl="1" indent="-342900" algn="l" eaLnBrk="1" hangingPunct="1">
              <a:spcAft>
                <a:spcPts val="300"/>
              </a:spcAft>
              <a:buFont typeface="Arial" panose="020B0604020202020204" pitchFamily="34" charset="0"/>
              <a:buChar char="•"/>
            </a:pPr>
            <a:r>
              <a:rPr lang="en-US" sz="2200" dirty="0"/>
              <a:t>Uniform</a:t>
            </a:r>
          </a:p>
          <a:p>
            <a:pPr marL="865188" lvl="1" indent="-342900" algn="l" eaLnBrk="1" hangingPunct="1">
              <a:spcAft>
                <a:spcPts val="300"/>
              </a:spcAft>
              <a:buFont typeface="Arial" panose="020B0604020202020204" pitchFamily="34" charset="0"/>
              <a:buChar char="•"/>
            </a:pPr>
            <a:r>
              <a:rPr lang="en-US" sz="2200" dirty="0"/>
              <a:t>Triangular</a:t>
            </a:r>
          </a:p>
          <a:p>
            <a:pPr marL="865188" lvl="1" indent="-342900" algn="l" eaLnBrk="1" hangingPunct="1">
              <a:spcAft>
                <a:spcPts val="300"/>
              </a:spcAft>
              <a:buFont typeface="Arial" panose="020B0604020202020204" pitchFamily="34" charset="0"/>
              <a:buChar char="•"/>
            </a:pPr>
            <a:r>
              <a:rPr lang="en-US" sz="2200" dirty="0"/>
              <a:t>Exponential</a:t>
            </a:r>
          </a:p>
          <a:p>
            <a:pPr marL="865188" lvl="1" indent="-342900" algn="l" eaLnBrk="1" hangingPunct="1">
              <a:spcAft>
                <a:spcPts val="300"/>
              </a:spcAft>
              <a:buFont typeface="Arial" panose="020B0604020202020204" pitchFamily="34" charset="0"/>
              <a:buChar char="•"/>
            </a:pPr>
            <a:r>
              <a:rPr lang="en-US" sz="2200" dirty="0"/>
              <a:t>Gamma</a:t>
            </a:r>
          </a:p>
          <a:p>
            <a:pPr marL="865188" lvl="1" indent="-342900" algn="l" eaLnBrk="1" hangingPunct="1">
              <a:spcAft>
                <a:spcPts val="300"/>
              </a:spcAft>
              <a:buFont typeface="Arial" panose="020B0604020202020204" pitchFamily="34" charset="0"/>
              <a:buChar char="•"/>
            </a:pPr>
            <a:r>
              <a:rPr lang="en-US" sz="2200" dirty="0"/>
              <a:t>Lognormal</a:t>
            </a:r>
          </a:p>
          <a:p>
            <a:pPr marL="865188" lvl="1" indent="-342900" algn="l" eaLnBrk="1" hangingPunct="1">
              <a:spcAft>
                <a:spcPts val="300"/>
              </a:spcAft>
              <a:buFont typeface="Arial" panose="020B0604020202020204" pitchFamily="34" charset="0"/>
              <a:buChar char="•"/>
            </a:pPr>
            <a:r>
              <a:rPr lang="en-US" sz="2200" dirty="0"/>
              <a:t>Weibull</a:t>
            </a:r>
          </a:p>
          <a:p>
            <a:pPr marL="865188" lvl="1" indent="-342900" algn="l" eaLnBrk="1" hangingPunct="1">
              <a:spcAft>
                <a:spcPts val="300"/>
              </a:spcAft>
              <a:buFont typeface="Arial" panose="020B0604020202020204" pitchFamily="34" charset="0"/>
              <a:buChar char="•"/>
            </a:pPr>
            <a:r>
              <a:rPr lang="en-US" sz="2200" dirty="0"/>
              <a:t>Normal</a:t>
            </a:r>
          </a:p>
          <a:p>
            <a:pPr marL="865188" lvl="1" indent="-342900" algn="l" eaLnBrk="1" hangingPunct="1">
              <a:spcAft>
                <a:spcPts val="300"/>
              </a:spcAft>
              <a:buFont typeface="Arial" panose="020B0604020202020204" pitchFamily="34" charset="0"/>
              <a:buChar char="•"/>
            </a:pPr>
            <a:r>
              <a:rPr lang="en-US" sz="2200" dirty="0"/>
              <a:t>Poisson</a:t>
            </a:r>
          </a:p>
          <a:p>
            <a:pPr marL="865188" lvl="1" indent="-342900" algn="l" eaLnBrk="1" hangingPunct="1">
              <a:spcAft>
                <a:spcPts val="300"/>
              </a:spcAft>
              <a:buFont typeface="Arial" panose="020B0604020202020204" pitchFamily="34" charset="0"/>
              <a:buChar char="•"/>
            </a:pPr>
            <a:r>
              <a:rPr lang="en-US" sz="2200" dirty="0"/>
              <a:t>Binomial</a:t>
            </a:r>
          </a:p>
          <a:p>
            <a:pPr marL="865188" lvl="1" indent="-342900" algn="l" eaLnBrk="1" hangingPunct="1">
              <a:spcAft>
                <a:spcPts val="300"/>
              </a:spcAft>
              <a:buFont typeface="Arial" panose="020B0604020202020204" pitchFamily="34" charset="0"/>
              <a:buChar char="•"/>
            </a:pPr>
            <a:r>
              <a:rPr lang="en-US" sz="2200" dirty="0" smtClean="0"/>
              <a:t>Geometric</a:t>
            </a:r>
            <a:endParaRPr lang="en-US" sz="2200" dirty="0"/>
          </a:p>
        </p:txBody>
      </p:sp>
      <p:sp>
        <p:nvSpPr>
          <p:cNvPr id="26628" name="Title 1"/>
          <p:cNvSpPr>
            <a:spLocks noGrp="1"/>
          </p:cNvSpPr>
          <p:nvPr>
            <p:ph type="title"/>
          </p:nvPr>
        </p:nvSpPr>
        <p:spPr/>
        <p:txBody>
          <a:bodyPr/>
          <a:lstStyle/>
          <a:p>
            <a:pPr eaLnBrk="1" hangingPunct="1"/>
            <a:r>
              <a:rPr lang="en-US" smtClean="0"/>
              <a:t>Revision of Probability Distributions</a:t>
            </a:r>
            <a:endParaRPr lang="en-GB" smtClean="0"/>
          </a:p>
        </p:txBody>
      </p:sp>
      <p:sp>
        <p:nvSpPr>
          <p:cNvPr id="5" name="Slide Number Placeholder 4"/>
          <p:cNvSpPr>
            <a:spLocks noGrp="1"/>
          </p:cNvSpPr>
          <p:nvPr>
            <p:ph type="sldNum" sz="quarter" idx="12"/>
          </p:nvPr>
        </p:nvSpPr>
        <p:spPr/>
        <p:txBody>
          <a:bodyPr/>
          <a:lstStyle/>
          <a:p>
            <a:pPr>
              <a:defRPr/>
            </a:pPr>
            <a:fld id="{73A7FB2B-51FC-4819-8382-B4876221444E}" type="slidenum">
              <a:rPr lang="en-US"/>
              <a:pPr>
                <a:defRPr/>
              </a:pPr>
              <a:t>23</a:t>
            </a:fld>
            <a:endParaRPr lang="en-US" dirty="0"/>
          </a:p>
        </p:txBody>
      </p:sp>
      <p:sp>
        <p:nvSpPr>
          <p:cNvPr id="4" name="Rounded Rectangle 3"/>
          <p:cNvSpPr/>
          <p:nvPr/>
        </p:nvSpPr>
        <p:spPr bwMode="auto">
          <a:xfrm>
            <a:off x="395534" y="1774685"/>
            <a:ext cx="3888433" cy="4261470"/>
          </a:xfrm>
          <a:prstGeom prst="roundRect">
            <a:avLst/>
          </a:prstGeom>
          <a:solidFill>
            <a:schemeClr val="accent6">
              <a:lumMod val="40000"/>
              <a:lumOff val="60000"/>
            </a:schemeClr>
          </a:soli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lvl="0">
              <a:spcAft>
                <a:spcPts val="600"/>
              </a:spcAft>
              <a:defRPr/>
            </a:pPr>
            <a:r>
              <a:rPr lang="en-US" sz="2200" b="1" u="sng" dirty="0" smtClean="0">
                <a:solidFill>
                  <a:srgbClr val="323D43"/>
                </a:solidFill>
              </a:rPr>
              <a:t>Quiz</a:t>
            </a:r>
            <a:endParaRPr lang="en-US" sz="2200" b="1" u="sng" dirty="0">
              <a:solidFill>
                <a:srgbClr val="323D43"/>
              </a:solidFill>
            </a:endParaRPr>
          </a:p>
          <a:p>
            <a:pPr lvl="0" algn="l">
              <a:spcAft>
                <a:spcPts val="300"/>
              </a:spcAft>
              <a:defRPr/>
            </a:pPr>
            <a:r>
              <a:rPr lang="en-US" sz="2200" dirty="0">
                <a:solidFill>
                  <a:srgbClr val="323D43"/>
                </a:solidFill>
              </a:rPr>
              <a:t>Match the </a:t>
            </a:r>
            <a:r>
              <a:rPr lang="en-US" sz="2200" dirty="0" smtClean="0">
                <a:solidFill>
                  <a:srgbClr val="323D43"/>
                </a:solidFill>
              </a:rPr>
              <a:t>distributions </a:t>
            </a:r>
            <a:r>
              <a:rPr lang="en-US" sz="2200" dirty="0">
                <a:solidFill>
                  <a:srgbClr val="323D43"/>
                </a:solidFill>
              </a:rPr>
              <a:t>with the </a:t>
            </a:r>
            <a:r>
              <a:rPr lang="en-US" sz="2200" dirty="0" smtClean="0">
                <a:solidFill>
                  <a:srgbClr val="323D43"/>
                </a:solidFill>
              </a:rPr>
              <a:t>descriptions, formulae </a:t>
            </a:r>
            <a:r>
              <a:rPr lang="en-US" sz="2200" dirty="0">
                <a:solidFill>
                  <a:srgbClr val="323D43"/>
                </a:solidFill>
              </a:rPr>
              <a:t>and pictures on the next </a:t>
            </a:r>
            <a:r>
              <a:rPr lang="en-US" sz="2200" dirty="0" smtClean="0">
                <a:solidFill>
                  <a:srgbClr val="323D43"/>
                </a:solidFill>
              </a:rPr>
              <a:t>slides</a:t>
            </a:r>
            <a:endParaRPr lang="en-GB" sz="2200" dirty="0"/>
          </a:p>
          <a:p>
            <a:pPr marL="342900" lvl="0" indent="-342900" algn="l">
              <a:buFont typeface="Arial" panose="020B0604020202020204" pitchFamily="34" charset="0"/>
              <a:buChar char="•"/>
              <a:defRPr/>
            </a:pPr>
            <a:r>
              <a:rPr lang="en-GB" sz="2200" b="1" dirty="0" smtClean="0">
                <a:solidFill>
                  <a:srgbClr val="323D43"/>
                </a:solidFill>
              </a:rPr>
              <a:t>3 points</a:t>
            </a:r>
            <a:r>
              <a:rPr lang="en-GB" sz="2200" dirty="0" smtClean="0">
                <a:solidFill>
                  <a:srgbClr val="323D43"/>
                </a:solidFill>
              </a:rPr>
              <a:t>: just the description</a:t>
            </a:r>
          </a:p>
          <a:p>
            <a:pPr marL="342900" lvl="0" indent="-342900" algn="l">
              <a:buFont typeface="Arial" panose="020B0604020202020204" pitchFamily="34" charset="0"/>
              <a:buChar char="•"/>
              <a:defRPr/>
            </a:pPr>
            <a:r>
              <a:rPr lang="en-GB" sz="2200" b="1" dirty="0" smtClean="0">
                <a:solidFill>
                  <a:srgbClr val="323D43"/>
                </a:solidFill>
              </a:rPr>
              <a:t>2 points</a:t>
            </a:r>
            <a:r>
              <a:rPr lang="en-GB" sz="2200" dirty="0" smtClean="0">
                <a:solidFill>
                  <a:srgbClr val="323D43"/>
                </a:solidFill>
              </a:rPr>
              <a:t>: description + formula</a:t>
            </a:r>
          </a:p>
          <a:p>
            <a:pPr marL="342900" lvl="0" indent="-342900" algn="l">
              <a:buFont typeface="Arial" panose="020B0604020202020204" pitchFamily="34" charset="0"/>
              <a:buChar char="•"/>
              <a:defRPr/>
            </a:pPr>
            <a:r>
              <a:rPr lang="en-GB" sz="2200" b="1" dirty="0" smtClean="0">
                <a:solidFill>
                  <a:srgbClr val="323D43"/>
                </a:solidFill>
              </a:rPr>
              <a:t>1 point</a:t>
            </a:r>
            <a:r>
              <a:rPr lang="en-GB" sz="2200" dirty="0" smtClean="0">
                <a:solidFill>
                  <a:srgbClr val="323D43"/>
                </a:solidFill>
              </a:rPr>
              <a:t>: description, formula, picture</a:t>
            </a:r>
            <a:endParaRPr lang="en-GB" sz="2200" dirty="0">
              <a:solidFill>
                <a:srgbClr val="323D43"/>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1</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24</a:t>
            </a:fld>
            <a:endParaRPr lang="en-US"/>
          </a:p>
        </p:txBody>
      </p:sp>
      <p:sp>
        <p:nvSpPr>
          <p:cNvPr id="4" name="TextBox 3"/>
          <p:cNvSpPr txBox="1"/>
          <p:nvPr/>
        </p:nvSpPr>
        <p:spPr>
          <a:xfrm>
            <a:off x="7311245" y="1052736"/>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mc:AlternateContent xmlns:mc="http://schemas.openxmlformats.org/markup-compatibility/2006" xmlns:a14="http://schemas.microsoft.com/office/drawing/2010/main">
        <mc:Choice Requires="a14">
          <p:sp>
            <p:nvSpPr>
              <p:cNvPr id="8" name="TextBox 7"/>
              <p:cNvSpPr txBox="1"/>
              <p:nvPr/>
            </p:nvSpPr>
            <p:spPr>
              <a:xfrm>
                <a:off x="4427984" y="4725144"/>
                <a:ext cx="4834849" cy="19886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a:rPr lang="en-GB" sz="2000" b="0" i="1" smtClean="0">
                              <a:latin typeface="Cambria Math"/>
                            </a:rPr>
                            <m:t>𝑎</m:t>
                          </m:r>
                          <m:r>
                            <a:rPr lang="en-GB" sz="2000" b="0" i="1" smtClean="0">
                              <a:latin typeface="Cambria Math"/>
                            </a:rPr>
                            <m:t>,</m:t>
                          </m:r>
                          <m:r>
                            <a:rPr lang="en-GB" sz="2000" b="0" i="1" smtClean="0">
                              <a:latin typeface="Cambria Math"/>
                            </a:rPr>
                            <m:t>𝑏</m:t>
                          </m:r>
                          <m:r>
                            <a:rPr lang="en-GB" sz="2000" b="0" i="1" smtClean="0">
                              <a:latin typeface="Cambria Math"/>
                            </a:rPr>
                            <m:t>, </m:t>
                          </m:r>
                          <m:r>
                            <a:rPr lang="en-GB" sz="2000" b="0" i="1" smtClean="0">
                              <a:latin typeface="Cambria Math"/>
                            </a:rPr>
                            <m:t>𝑐</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r>
                                  <m:rPr>
                                    <m:brk m:alnAt="7"/>
                                  </m:rPr>
                                  <a:rPr lang="en-GB" sz="2000" b="0" i="1" smtClean="0">
                                    <a:latin typeface="Cambria Math"/>
                                  </a:rPr>
                                  <m:t>0</m:t>
                                </m:r>
                                <m:r>
                                  <a:rPr lang="en-GB" sz="2000" b="0" i="1" smtClean="0">
                                    <a:latin typeface="Cambria Math"/>
                                  </a:rPr>
                                  <m:t>, </m:t>
                                </m:r>
                                <m:r>
                                  <a:rPr lang="en-GB" sz="2000" b="0" i="1" smtClean="0">
                                    <a:latin typeface="Cambria Math"/>
                                  </a:rPr>
                                  <m:t>𝑥</m:t>
                                </m:r>
                                <m:r>
                                  <a:rPr lang="en-GB" sz="2000" b="0" i="1" smtClean="0">
                                    <a:latin typeface="Cambria Math"/>
                                  </a:rPr>
                                  <m:t>&lt;</m:t>
                                </m:r>
                                <m:r>
                                  <a:rPr lang="en-GB" sz="2000" b="0" i="1" smtClean="0">
                                    <a:latin typeface="Cambria Math"/>
                                  </a:rPr>
                                  <m:t>𝑎</m:t>
                                </m:r>
                              </m:e>
                            </m:mr>
                            <m:mr>
                              <m:e>
                                <m:f>
                                  <m:fPr>
                                    <m:ctrlPr>
                                      <a:rPr lang="en-GB" sz="2000" b="0" i="1" smtClean="0">
                                        <a:latin typeface="Cambria Math" panose="02040503050406030204" pitchFamily="18" charset="0"/>
                                      </a:rPr>
                                    </m:ctrlPr>
                                  </m:fPr>
                                  <m:num>
                                    <m:r>
                                      <a:rPr lang="en-GB" sz="2000" b="0" i="1" smtClean="0">
                                        <a:latin typeface="Cambria Math"/>
                                      </a:rPr>
                                      <m:t>2(</m:t>
                                    </m:r>
                                    <m:r>
                                      <a:rPr lang="en-GB" sz="2000" b="0" i="1" smtClean="0">
                                        <a:latin typeface="Cambria Math"/>
                                      </a:rPr>
                                      <m:t>𝑥</m:t>
                                    </m:r>
                                    <m:r>
                                      <a:rPr lang="en-GB" sz="2000" b="0" i="1" smtClean="0">
                                        <a:latin typeface="Cambria Math"/>
                                      </a:rPr>
                                      <m:t>−</m:t>
                                    </m:r>
                                    <m:r>
                                      <a:rPr lang="en-GB" sz="2000" b="0" i="1" smtClean="0">
                                        <a:latin typeface="Cambria Math"/>
                                      </a:rPr>
                                      <m:t>𝑎</m:t>
                                    </m:r>
                                    <m:r>
                                      <a:rPr lang="en-GB" sz="2000" b="0" i="1" smtClean="0">
                                        <a:latin typeface="Cambria Math"/>
                                      </a:rPr>
                                      <m:t>)</m:t>
                                    </m:r>
                                  </m:num>
                                  <m:den>
                                    <m:r>
                                      <a:rPr lang="en-GB" sz="2000" b="0" i="1" smtClean="0">
                                        <a:latin typeface="Cambria Math"/>
                                      </a:rPr>
                                      <m:t>(</m:t>
                                    </m:r>
                                    <m:r>
                                      <a:rPr lang="en-GB" sz="2000" b="0" i="1" smtClean="0">
                                        <a:latin typeface="Cambria Math"/>
                                      </a:rPr>
                                      <m:t>𝑏</m:t>
                                    </m:r>
                                    <m:r>
                                      <a:rPr lang="en-GB" sz="2000" b="0" i="1" smtClean="0">
                                        <a:latin typeface="Cambria Math"/>
                                      </a:rPr>
                                      <m:t>−</m:t>
                                    </m:r>
                                    <m:r>
                                      <a:rPr lang="en-GB" sz="2000" b="0" i="1" smtClean="0">
                                        <a:latin typeface="Cambria Math"/>
                                      </a:rPr>
                                      <m:t>𝑎</m:t>
                                    </m:r>
                                    <m:r>
                                      <a:rPr lang="en-GB" sz="2000" b="0" i="1" smtClean="0">
                                        <a:latin typeface="Cambria Math"/>
                                      </a:rPr>
                                      <m:t>)(</m:t>
                                    </m:r>
                                    <m:r>
                                      <a:rPr lang="en-GB" sz="2000" b="0" i="1" smtClean="0">
                                        <a:latin typeface="Cambria Math"/>
                                      </a:rPr>
                                      <m:t>𝑐</m:t>
                                    </m:r>
                                    <m:r>
                                      <a:rPr lang="en-GB" sz="2000" b="0" i="1" smtClean="0">
                                        <a:latin typeface="Cambria Math"/>
                                      </a:rPr>
                                      <m:t>−</m:t>
                                    </m:r>
                                    <m:r>
                                      <a:rPr lang="en-GB" sz="2000" b="0" i="1" smtClean="0">
                                        <a:latin typeface="Cambria Math"/>
                                      </a:rPr>
                                      <m:t>𝑎</m:t>
                                    </m:r>
                                    <m:r>
                                      <a:rPr lang="en-GB" sz="2000" b="0" i="1" smtClean="0">
                                        <a:latin typeface="Cambria Math"/>
                                      </a:rPr>
                                      <m:t>)</m:t>
                                    </m:r>
                                  </m:den>
                                </m:f>
                                <m:r>
                                  <a:rPr lang="en-GB" sz="2000" b="0" i="1" smtClean="0">
                                    <a:latin typeface="Cambria Math"/>
                                  </a:rPr>
                                  <m:t>, </m:t>
                                </m:r>
                                <m:r>
                                  <a:rPr lang="en-GB" sz="2000" b="0" i="1" smtClean="0">
                                    <a:latin typeface="Cambria Math"/>
                                  </a:rPr>
                                  <m:t>𝑎</m:t>
                                </m:r>
                                <m:r>
                                  <a:rPr lang="en-GB" sz="2000" b="0" i="1" smtClean="0">
                                    <a:latin typeface="Cambria Math"/>
                                    <a:ea typeface="Cambria Math"/>
                                  </a:rPr>
                                  <m:t>≤</m:t>
                                </m:r>
                                <m:r>
                                  <a:rPr lang="en-GB" sz="2000" b="0" i="1" smtClean="0">
                                    <a:latin typeface="Cambria Math"/>
                                    <a:ea typeface="Cambria Math"/>
                                  </a:rPr>
                                  <m:t>𝑥</m:t>
                                </m:r>
                                <m:r>
                                  <a:rPr lang="en-GB" sz="2000" b="0" i="1" smtClean="0">
                                    <a:latin typeface="Cambria Math"/>
                                    <a:ea typeface="Cambria Math"/>
                                  </a:rPr>
                                  <m:t>≤</m:t>
                                </m:r>
                                <m:r>
                                  <a:rPr lang="en-GB" sz="2000" b="0" i="1" smtClean="0">
                                    <a:latin typeface="Cambria Math"/>
                                    <a:ea typeface="Cambria Math"/>
                                  </a:rPr>
                                  <m:t>𝑐</m:t>
                                </m:r>
                              </m:e>
                            </m:mr>
                            <m:mr>
                              <m:e>
                                <m:f>
                                  <m:fPr>
                                    <m:ctrlPr>
                                      <a:rPr lang="en-GB" sz="2000" b="0" i="1" smtClean="0">
                                        <a:latin typeface="Cambria Math" panose="02040503050406030204" pitchFamily="18" charset="0"/>
                                      </a:rPr>
                                    </m:ctrlPr>
                                  </m:fPr>
                                  <m:num>
                                    <m:r>
                                      <a:rPr lang="en-GB" sz="2000" b="0" i="1" smtClean="0">
                                        <a:latin typeface="Cambria Math"/>
                                      </a:rPr>
                                      <m:t>2(</m:t>
                                    </m:r>
                                    <m:r>
                                      <a:rPr lang="en-GB" sz="2000" b="0" i="1" smtClean="0">
                                        <a:latin typeface="Cambria Math"/>
                                      </a:rPr>
                                      <m:t>𝑏</m:t>
                                    </m:r>
                                    <m:r>
                                      <a:rPr lang="en-GB" sz="2000" b="0" i="1" smtClean="0">
                                        <a:latin typeface="Cambria Math"/>
                                      </a:rPr>
                                      <m:t>−</m:t>
                                    </m:r>
                                    <m:r>
                                      <a:rPr lang="en-GB" sz="2000" b="0" i="1" smtClean="0">
                                        <a:latin typeface="Cambria Math"/>
                                      </a:rPr>
                                      <m:t>𝑥</m:t>
                                    </m:r>
                                    <m:r>
                                      <a:rPr lang="en-GB" sz="2000" b="0" i="1" smtClean="0">
                                        <a:latin typeface="Cambria Math"/>
                                      </a:rPr>
                                      <m:t>)</m:t>
                                    </m:r>
                                  </m:num>
                                  <m:den>
                                    <m:r>
                                      <a:rPr lang="en-GB" sz="2000" b="0" i="1" smtClean="0">
                                        <a:latin typeface="Cambria Math"/>
                                      </a:rPr>
                                      <m:t>(</m:t>
                                    </m:r>
                                    <m:r>
                                      <a:rPr lang="en-GB" sz="2000" b="0" i="1" smtClean="0">
                                        <a:latin typeface="Cambria Math"/>
                                      </a:rPr>
                                      <m:t>𝑏</m:t>
                                    </m:r>
                                    <m:r>
                                      <a:rPr lang="en-GB" sz="2000" b="0" i="1" smtClean="0">
                                        <a:latin typeface="Cambria Math"/>
                                      </a:rPr>
                                      <m:t>−</m:t>
                                    </m:r>
                                    <m:r>
                                      <a:rPr lang="en-GB" sz="2000" b="0" i="1" smtClean="0">
                                        <a:latin typeface="Cambria Math"/>
                                      </a:rPr>
                                      <m:t>𝑎</m:t>
                                    </m:r>
                                    <m:r>
                                      <a:rPr lang="en-GB" sz="2000" b="0" i="1" smtClean="0">
                                        <a:latin typeface="Cambria Math"/>
                                      </a:rPr>
                                      <m:t>)(</m:t>
                                    </m:r>
                                    <m:r>
                                      <a:rPr lang="en-GB" sz="2000" b="0" i="1" smtClean="0">
                                        <a:latin typeface="Cambria Math"/>
                                      </a:rPr>
                                      <m:t>𝑏</m:t>
                                    </m:r>
                                    <m:r>
                                      <a:rPr lang="en-GB" sz="2000" b="0" i="1" smtClean="0">
                                        <a:latin typeface="Cambria Math"/>
                                      </a:rPr>
                                      <m:t>−</m:t>
                                    </m:r>
                                    <m:r>
                                      <a:rPr lang="en-GB" sz="2000" b="0" i="1" smtClean="0">
                                        <a:latin typeface="Cambria Math"/>
                                      </a:rPr>
                                      <m:t>𝑐</m:t>
                                    </m:r>
                                    <m:r>
                                      <a:rPr lang="en-GB" sz="2000" b="0" i="1" smtClean="0">
                                        <a:latin typeface="Cambria Math"/>
                                      </a:rPr>
                                      <m:t>)</m:t>
                                    </m:r>
                                  </m:den>
                                </m:f>
                                <m:r>
                                  <a:rPr lang="en-GB" sz="2000" b="0" i="1" smtClean="0">
                                    <a:latin typeface="Cambria Math"/>
                                  </a:rPr>
                                  <m:t>, </m:t>
                                </m:r>
                                <m:r>
                                  <a:rPr lang="en-GB" sz="2000" b="0" i="1" smtClean="0">
                                    <a:latin typeface="Cambria Math"/>
                                  </a:rPr>
                                  <m:t>𝑐</m:t>
                                </m:r>
                                <m:r>
                                  <a:rPr lang="en-GB" sz="2000" b="0" i="1" smtClean="0">
                                    <a:latin typeface="Cambria Math"/>
                                  </a:rPr>
                                  <m:t>&lt;</m:t>
                                </m:r>
                                <m:r>
                                  <a:rPr lang="en-GB" sz="2000" b="0" i="1" smtClean="0">
                                    <a:latin typeface="Cambria Math"/>
                                  </a:rPr>
                                  <m:t>𝑥</m:t>
                                </m:r>
                                <m:r>
                                  <a:rPr lang="en-GB" sz="2000" b="0" i="1" smtClean="0">
                                    <a:latin typeface="Cambria Math"/>
                                    <a:ea typeface="Cambria Math"/>
                                  </a:rPr>
                                  <m:t>≤</m:t>
                                </m:r>
                                <m:r>
                                  <a:rPr lang="en-GB" sz="2000" b="0" i="1" smtClean="0">
                                    <a:latin typeface="Cambria Math"/>
                                    <a:ea typeface="Cambria Math"/>
                                  </a:rPr>
                                  <m:t>𝑏</m:t>
                                </m:r>
                              </m:e>
                            </m:mr>
                            <m:mr>
                              <m:e>
                                <m:r>
                                  <a:rPr lang="en-GB" sz="2000" b="0" i="1" smtClean="0">
                                    <a:latin typeface="Cambria Math"/>
                                  </a:rPr>
                                  <m:t>0, </m:t>
                                </m:r>
                                <m:r>
                                  <a:rPr lang="en-GB" sz="2000" b="0" i="1" smtClean="0">
                                    <a:latin typeface="Cambria Math"/>
                                  </a:rPr>
                                  <m:t>𝑏</m:t>
                                </m:r>
                                <m:r>
                                  <a:rPr lang="en-GB" sz="2000" b="0" i="1" smtClean="0">
                                    <a:latin typeface="Cambria Math"/>
                                  </a:rPr>
                                  <m:t>&lt;</m:t>
                                </m:r>
                                <m:r>
                                  <a:rPr lang="en-GB" sz="2000" b="0" i="1" smtClean="0">
                                    <a:latin typeface="Cambria Math"/>
                                  </a:rPr>
                                  <m:t>𝑥</m:t>
                                </m:r>
                              </m:e>
                            </m:mr>
                          </m:m>
                        </m:e>
                      </m:d>
                    </m:oMath>
                  </m:oMathPara>
                </a14:m>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4427984" y="4725144"/>
                <a:ext cx="4834849" cy="1988621"/>
              </a:xfrm>
              <a:prstGeom prst="rect">
                <a:avLst/>
              </a:prstGeom>
              <a:blipFill rotWithShape="1">
                <a:blip r:embed="rId3"/>
                <a:stretch>
                  <a:fillRect/>
                </a:stretch>
              </a:blipFill>
            </p:spPr>
            <p:txBody>
              <a:bodyPr/>
              <a:lstStyle/>
              <a:p>
                <a:r>
                  <a:rPr lang="en-GB">
                    <a:noFill/>
                  </a:rPr>
                  <a:t> </a:t>
                </a:r>
              </a:p>
            </p:txBody>
          </p:sp>
        </mc:Fallback>
      </mc:AlternateContent>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412776"/>
            <a:ext cx="5031929" cy="3773947"/>
          </a:xfrm>
          <a:prstGeom prst="rect">
            <a:avLst/>
          </a:prstGeom>
        </p:spPr>
      </p:pic>
      <p:sp>
        <p:nvSpPr>
          <p:cNvPr id="6" name="TextBox 5"/>
          <p:cNvSpPr txBox="1"/>
          <p:nvPr/>
        </p:nvSpPr>
        <p:spPr>
          <a:xfrm>
            <a:off x="251520" y="5373216"/>
            <a:ext cx="4070251" cy="1323439"/>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r>
              <a:rPr lang="en-GB" sz="2000" dirty="0"/>
              <a:t>Often used when no data are available but the minimum, maximum and most likely values are known.</a:t>
            </a:r>
          </a:p>
        </p:txBody>
      </p:sp>
    </p:spTree>
    <p:extLst>
      <p:ext uri="{BB962C8B-B14F-4D97-AF65-F5344CB8AC3E}">
        <p14:creationId xmlns:p14="http://schemas.microsoft.com/office/powerpoint/2010/main" val="2463126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2</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25</a:t>
            </a:fld>
            <a:endParaRPr lang="en-US"/>
          </a:p>
        </p:txBody>
      </p:sp>
      <p:sp>
        <p:nvSpPr>
          <p:cNvPr id="4" name="TextBox 3"/>
          <p:cNvSpPr txBox="1"/>
          <p:nvPr/>
        </p:nvSpPr>
        <p:spPr>
          <a:xfrm>
            <a:off x="251520" y="5373216"/>
            <a:ext cx="5040560" cy="1200329"/>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r>
              <a:rPr lang="en-GB" sz="2400" dirty="0"/>
              <a:t>Probability of a given number of events </a:t>
            </a:r>
            <a:r>
              <a:rPr lang="en-GB" sz="2400" i="1" dirty="0"/>
              <a:t>k</a:t>
            </a:r>
            <a:r>
              <a:rPr lang="en-GB" sz="2400" dirty="0"/>
              <a:t> occurring in a fixed interval of time or </a:t>
            </a:r>
            <a:r>
              <a:rPr lang="en-GB" sz="2400" dirty="0" smtClean="0"/>
              <a:t>space</a:t>
            </a:r>
            <a:endParaRPr lang="en-GB" sz="2400" dirty="0"/>
          </a:p>
        </p:txBody>
      </p:sp>
      <mc:AlternateContent xmlns:mc="http://schemas.openxmlformats.org/markup-compatibility/2006" xmlns:a14="http://schemas.microsoft.com/office/drawing/2010/main">
        <mc:Choice Requires="a14">
          <p:sp>
            <p:nvSpPr>
              <p:cNvPr id="5" name="TextBox 4"/>
              <p:cNvSpPr txBox="1"/>
              <p:nvPr/>
            </p:nvSpPr>
            <p:spPr>
              <a:xfrm>
                <a:off x="5508104" y="5427546"/>
                <a:ext cx="3528392" cy="883255"/>
              </a:xfrm>
              <a:prstGeom prst="rect">
                <a:avLst/>
              </a:prstGeom>
              <a:noFill/>
            </p:spPr>
            <p:txBody>
              <a:bodyPr wrap="square" rtlCol="0">
                <a:spAutoFit/>
              </a:bodyPr>
              <a:lstStyle/>
              <a:p>
                <a:r>
                  <a:rPr lang="en-GB" sz="2800" dirty="0" smtClean="0">
                    <a:latin typeface="Cambria Math" pitchFamily="18" charset="0"/>
                    <a:ea typeface="Cambria Math" pitchFamily="18" charset="0"/>
                  </a:rPr>
                  <a:t>f(k</a:t>
                </a:r>
                <a:r>
                  <a:rPr lang="en-GB" sz="2800" dirty="0" smtClean="0"/>
                  <a:t>;</a:t>
                </a:r>
                <a:r>
                  <a:rPr lang="en-GB" sz="2800" dirty="0" smtClean="0">
                    <a:latin typeface="Symbol" pitchFamily="18" charset="2"/>
                  </a:rPr>
                  <a:t>l</a:t>
                </a:r>
                <a:r>
                  <a:rPr lang="en-GB" sz="2800" dirty="0" smtClean="0"/>
                  <a:t>) = </a:t>
                </a:r>
                <a14:m>
                  <m:oMath xmlns:m="http://schemas.openxmlformats.org/officeDocument/2006/math">
                    <m:f>
                      <m:fPr>
                        <m:ctrlPr>
                          <a:rPr lang="en-GB" sz="2800" i="1" smtClean="0">
                            <a:latin typeface="Cambria Math" panose="02040503050406030204" pitchFamily="18" charset="0"/>
                          </a:rPr>
                        </m:ctrlPr>
                      </m:fPr>
                      <m:num>
                        <m:sSup>
                          <m:sSupPr>
                            <m:ctrlPr>
                              <a:rPr lang="en-GB" sz="2800" b="0" i="1" smtClean="0">
                                <a:latin typeface="Cambria Math" panose="02040503050406030204" pitchFamily="18" charset="0"/>
                              </a:rPr>
                            </m:ctrlPr>
                          </m:sSupPr>
                          <m:e>
                            <m:r>
                              <m:rPr>
                                <m:nor/>
                              </m:rPr>
                              <a:rPr lang="en-GB" sz="2800" b="0" i="0" smtClean="0">
                                <a:latin typeface="Symbol" pitchFamily="18" charset="2"/>
                              </a:rPr>
                              <m:t>l</m:t>
                            </m:r>
                          </m:e>
                          <m:sup>
                            <m:r>
                              <a:rPr lang="en-GB" sz="2800" b="0" i="1" smtClean="0">
                                <a:latin typeface="Cambria Math"/>
                              </a:rPr>
                              <m:t>𝑘</m:t>
                            </m:r>
                          </m:sup>
                        </m:sSup>
                        <m:sSup>
                          <m:sSupPr>
                            <m:ctrlPr>
                              <a:rPr lang="en-GB" sz="2800" b="0" i="1" smtClean="0">
                                <a:latin typeface="Cambria Math" panose="02040503050406030204" pitchFamily="18" charset="0"/>
                              </a:rPr>
                            </m:ctrlPr>
                          </m:sSupPr>
                          <m:e>
                            <m:r>
                              <a:rPr lang="en-GB" sz="2800" b="0" i="1" smtClean="0">
                                <a:latin typeface="Cambria Math"/>
                              </a:rPr>
                              <m:t>𝑒</m:t>
                            </m:r>
                          </m:e>
                          <m:sup>
                            <m:r>
                              <a:rPr lang="en-GB" sz="2800" b="0" i="1" smtClean="0">
                                <a:latin typeface="Cambria Math"/>
                              </a:rPr>
                              <m:t>−</m:t>
                            </m:r>
                            <m:r>
                              <m:rPr>
                                <m:nor/>
                              </m:rPr>
                              <a:rPr lang="en-GB" sz="2800" b="0" i="0" smtClean="0">
                                <a:latin typeface="Symbol" pitchFamily="18" charset="2"/>
                              </a:rPr>
                              <m:t>l</m:t>
                            </m:r>
                          </m:sup>
                        </m:sSup>
                      </m:num>
                      <m:den>
                        <m:r>
                          <a:rPr lang="en-GB" sz="2800" b="0" i="1" smtClean="0">
                            <a:latin typeface="Cambria Math"/>
                          </a:rPr>
                          <m:t>𝑘</m:t>
                        </m:r>
                        <m:r>
                          <a:rPr lang="en-GB" sz="2800" b="0" i="1" smtClean="0">
                            <a:latin typeface="Cambria Math"/>
                          </a:rPr>
                          <m:t>!</m:t>
                        </m:r>
                      </m:den>
                    </m:f>
                  </m:oMath>
                </a14:m>
                <a:endParaRPr lang="en-GB" sz="2800" dirty="0"/>
              </a:p>
            </p:txBody>
          </p:sp>
        </mc:Choice>
        <mc:Fallback xmlns="">
          <p:sp>
            <p:nvSpPr>
              <p:cNvPr id="5" name="TextBox 4"/>
              <p:cNvSpPr txBox="1">
                <a:spLocks noRot="1" noChangeAspect="1" noMove="1" noResize="1" noEditPoints="1" noAdjustHandles="1" noChangeArrowheads="1" noChangeShapeType="1" noTextEdit="1"/>
              </p:cNvSpPr>
              <p:nvPr/>
            </p:nvSpPr>
            <p:spPr>
              <a:xfrm>
                <a:off x="5508104" y="5427546"/>
                <a:ext cx="3528392" cy="883255"/>
              </a:xfrm>
              <a:prstGeom prst="rect">
                <a:avLst/>
              </a:prstGeom>
              <a:blipFill rotWithShape="1">
                <a:blip r:embed="rId2"/>
                <a:stretch>
                  <a:fillRect b="-6897"/>
                </a:stretch>
              </a:blipFill>
            </p:spPr>
            <p:txBody>
              <a:bodyPr/>
              <a:lstStyle/>
              <a:p>
                <a:r>
                  <a:rPr lang="en-GB">
                    <a:noFill/>
                  </a:rPr>
                  <a:t> </a:t>
                </a:r>
              </a:p>
            </p:txBody>
          </p:sp>
        </mc:Fallback>
      </mc:AlternateContent>
      <p:pic>
        <p:nvPicPr>
          <p:cNvPr id="1044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32" y="1556792"/>
            <a:ext cx="6230483" cy="3745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Tree>
    <p:extLst>
      <p:ext uri="{BB962C8B-B14F-4D97-AF65-F5344CB8AC3E}">
        <p14:creationId xmlns:p14="http://schemas.microsoft.com/office/powerpoint/2010/main" val="1966988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104450"/>
                                        </p:tgtEl>
                                        <p:attrNameLst>
                                          <p:attrName>style.visibility</p:attrName>
                                        </p:attrNameLst>
                                      </p:cBhvr>
                                      <p:to>
                                        <p:strVal val="visible"/>
                                      </p:to>
                                    </p:set>
                                    <p:animEffect transition="in" filter="circle(in)">
                                      <p:cBhvr>
                                        <p:cTn id="16" dur="2000"/>
                                        <p:tgtEl>
                                          <p:spTgt spid="104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3</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26</a:t>
            </a:fld>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5724128" y="4810372"/>
                <a:ext cx="3414333" cy="108690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m:rPr>
                              <m:nor/>
                            </m:rPr>
                            <a:rPr lang="en-GB" sz="2000" b="0" i="0" smtClean="0">
                              <a:latin typeface="Symbol" pitchFamily="18" charset="2"/>
                            </a:rPr>
                            <m:t>l</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f>
                                  <m:fPr>
                                    <m:ctrlPr>
                                      <a:rPr lang="en-GB" sz="2000" b="0" i="1" smtClean="0">
                                        <a:latin typeface="Cambria Math" panose="02040503050406030204" pitchFamily="18" charset="0"/>
                                      </a:rPr>
                                    </m:ctrlPr>
                                  </m:fPr>
                                  <m:num>
                                    <m:sSup>
                                      <m:sSupPr>
                                        <m:ctrlPr>
                                          <a:rPr lang="en-GB" sz="2000" b="0" i="1" smtClean="0">
                                            <a:latin typeface="Cambria Math" panose="02040503050406030204" pitchFamily="18" charset="0"/>
                                          </a:rPr>
                                        </m:ctrlPr>
                                      </m:sSupPr>
                                      <m:e>
                                        <m:r>
                                          <a:rPr lang="en-GB" sz="2000" b="0" i="1" smtClean="0">
                                            <a:latin typeface="Cambria Math"/>
                                          </a:rPr>
                                          <m:t>𝑥</m:t>
                                        </m:r>
                                      </m:e>
                                      <m:sup>
                                        <m:r>
                                          <a:rPr lang="en-GB" sz="2000" b="0" i="1" smtClean="0">
                                            <a:latin typeface="Cambria Math"/>
                                          </a:rPr>
                                          <m:t>𝑘</m:t>
                                        </m:r>
                                        <m:r>
                                          <a:rPr lang="en-GB" sz="2000" b="0" i="1" smtClean="0">
                                            <a:latin typeface="Cambria Math"/>
                                          </a:rPr>
                                          <m:t>−1</m:t>
                                        </m:r>
                                      </m:sup>
                                    </m:sSup>
                                    <m:sSup>
                                      <m:sSupPr>
                                        <m:ctrlPr>
                                          <a:rPr lang="en-GB" sz="2000" b="0" i="1" smtClean="0">
                                            <a:latin typeface="Cambria Math" panose="02040503050406030204" pitchFamily="18" charset="0"/>
                                          </a:rPr>
                                        </m:ctrlPr>
                                      </m:sSupPr>
                                      <m:e>
                                        <m:r>
                                          <a:rPr lang="en-GB" sz="2000" b="0" i="1" smtClean="0">
                                            <a:latin typeface="Cambria Math"/>
                                          </a:rPr>
                                          <m:t>𝑒</m:t>
                                        </m:r>
                                      </m:e>
                                      <m:sup>
                                        <m:r>
                                          <a:rPr lang="en-GB" sz="2000" b="0" i="1" smtClean="0">
                                            <a:latin typeface="Cambria Math"/>
                                          </a:rPr>
                                          <m:t>−</m:t>
                                        </m:r>
                                        <m:r>
                                          <a:rPr lang="en-GB" sz="2000" b="0" i="1" smtClean="0">
                                            <a:latin typeface="Cambria Math"/>
                                          </a:rPr>
                                          <m:t>𝑥</m:t>
                                        </m:r>
                                        <m:r>
                                          <a:rPr lang="en-GB" sz="2000" b="0" i="1" smtClean="0">
                                            <a:latin typeface="Cambria Math"/>
                                          </a:rPr>
                                          <m:t>/</m:t>
                                        </m:r>
                                        <m:r>
                                          <a:rPr lang="en-GB" sz="2000" b="0" i="1" smtClean="0">
                                            <a:latin typeface="Cambria Math"/>
                                            <a:ea typeface="Cambria Math"/>
                                          </a:rPr>
                                          <m:t>𝜃</m:t>
                                        </m:r>
                                      </m:sup>
                                    </m:sSup>
                                  </m:num>
                                  <m:den>
                                    <m:r>
                                      <m:rPr>
                                        <m:nor/>
                                      </m:rPr>
                                      <a:rPr lang="en-GB" sz="2000" b="0" i="0" smtClean="0">
                                        <a:latin typeface="Symbol" pitchFamily="18" charset="2"/>
                                      </a:rPr>
                                      <m:t>G</m:t>
                                    </m:r>
                                    <m:r>
                                      <a:rPr lang="en-GB" sz="2000" b="0" i="1" smtClean="0">
                                        <a:latin typeface="Cambria Math"/>
                                      </a:rPr>
                                      <m:t>(</m:t>
                                    </m:r>
                                    <m:r>
                                      <a:rPr lang="en-GB" sz="2000" b="0" i="1" smtClean="0">
                                        <a:latin typeface="Cambria Math"/>
                                      </a:rPr>
                                      <m:t>𝑘</m:t>
                                    </m:r>
                                    <m:r>
                                      <a:rPr lang="en-GB" sz="2000" b="0" i="1" smtClean="0">
                                        <a:latin typeface="Cambria Math"/>
                                      </a:rPr>
                                      <m:t>)</m:t>
                                    </m:r>
                                    <m:sSup>
                                      <m:sSupPr>
                                        <m:ctrlPr>
                                          <a:rPr lang="en-GB" sz="2000" b="0" i="1" smtClean="0">
                                            <a:latin typeface="Cambria Math" panose="02040503050406030204" pitchFamily="18" charset="0"/>
                                          </a:rPr>
                                        </m:ctrlPr>
                                      </m:sSupPr>
                                      <m:e>
                                        <m:r>
                                          <a:rPr lang="en-GB" sz="2000" b="0" i="1" smtClean="0">
                                            <a:latin typeface="Cambria Math"/>
                                            <a:ea typeface="Cambria Math"/>
                                          </a:rPr>
                                          <m:t>𝜃</m:t>
                                        </m:r>
                                      </m:e>
                                      <m:sup>
                                        <m:r>
                                          <a:rPr lang="en-GB" sz="2000" b="0" i="1" smtClean="0">
                                            <a:latin typeface="Cambria Math"/>
                                          </a:rPr>
                                          <m:t>𝑘</m:t>
                                        </m:r>
                                      </m:sup>
                                    </m:sSup>
                                  </m:den>
                                </m:f>
                                <m:r>
                                  <m:rPr>
                                    <m:brk m:alnAt="7"/>
                                  </m:rPr>
                                  <a:rPr lang="en-GB" sz="2000" b="0" i="1" smtClean="0">
                                    <a:latin typeface="Cambria Math"/>
                                  </a:rPr>
                                  <m:t>,</m:t>
                                </m:r>
                                <m:r>
                                  <a:rPr lang="en-GB" sz="2000" b="0" i="1" smtClean="0">
                                    <a:latin typeface="Cambria Math"/>
                                  </a:rPr>
                                  <m:t> </m:t>
                                </m:r>
                                <m:r>
                                  <a:rPr lang="en-GB" sz="2000" b="0" i="1" smtClean="0">
                                    <a:latin typeface="Cambria Math"/>
                                  </a:rPr>
                                  <m:t>𝑥</m:t>
                                </m:r>
                                <m:r>
                                  <a:rPr lang="en-GB" sz="2000" b="0" i="1" smtClean="0">
                                    <a:latin typeface="Cambria Math"/>
                                    <a:ea typeface="Cambria Math"/>
                                  </a:rPr>
                                  <m:t>≥0</m:t>
                                </m:r>
                              </m:e>
                            </m:mr>
                            <m:mr>
                              <m:e>
                                <m:r>
                                  <a:rPr lang="en-GB" sz="2000" b="0" i="1" smtClean="0">
                                    <a:latin typeface="Cambria Math"/>
                                  </a:rPr>
                                  <m:t>0, </m:t>
                                </m:r>
                                <m:r>
                                  <a:rPr lang="en-GB" sz="2000" b="0" i="1" smtClean="0">
                                    <a:latin typeface="Cambria Math"/>
                                  </a:rPr>
                                  <m:t>𝑥</m:t>
                                </m:r>
                                <m:r>
                                  <a:rPr lang="en-GB" sz="2000" b="0" i="1" smtClean="0">
                                    <a:latin typeface="Cambria Math"/>
                                    <a:ea typeface="Cambria Math"/>
                                  </a:rPr>
                                  <m:t>&lt;0</m:t>
                                </m:r>
                              </m:e>
                            </m:mr>
                          </m:m>
                        </m:e>
                      </m:d>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5724128" y="4810372"/>
                <a:ext cx="3414333" cy="1086901"/>
              </a:xfrm>
              <a:prstGeom prst="rect">
                <a:avLst/>
              </a:prstGeom>
              <a:blipFill rotWithShape="1">
                <a:blip r:embed="rId2"/>
                <a:stretch>
                  <a:fillRect/>
                </a:stretch>
              </a:blipFill>
            </p:spPr>
            <p:txBody>
              <a:bodyPr/>
              <a:lstStyle/>
              <a:p>
                <a:r>
                  <a:rPr lang="en-GB">
                    <a:noFill/>
                  </a:rPr>
                  <a:t> </a:t>
                </a:r>
              </a:p>
            </p:txBody>
          </p:sp>
        </mc:Fallback>
      </mc:AlternateContent>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1612854"/>
            <a:ext cx="4987957" cy="3740968"/>
          </a:xfrm>
          <a:prstGeom prst="rect">
            <a:avLst/>
          </a:prstGeom>
        </p:spPr>
      </p:pic>
      <p:sp>
        <p:nvSpPr>
          <p:cNvPr id="6" name="TextBox 5"/>
          <p:cNvSpPr txBox="1"/>
          <p:nvPr/>
        </p:nvSpPr>
        <p:spPr>
          <a:xfrm>
            <a:off x="539552" y="5532315"/>
            <a:ext cx="4896544" cy="1015663"/>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Used to model non-negative random variables (the exponential is a special case of </a:t>
            </a:r>
            <a:r>
              <a:rPr lang="en-GB" sz="2000" dirty="0" smtClean="0"/>
              <a:t>this distribution</a:t>
            </a:r>
            <a:r>
              <a:rPr lang="en-GB" sz="2000" dirty="0"/>
              <a:t>)</a:t>
            </a:r>
          </a:p>
        </p:txBody>
      </p:sp>
      <p:sp>
        <p:nvSpPr>
          <p:cNvPr id="8" name="TextBox 7"/>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Tree>
    <p:extLst>
      <p:ext uri="{BB962C8B-B14F-4D97-AF65-F5344CB8AC3E}">
        <p14:creationId xmlns:p14="http://schemas.microsoft.com/office/powerpoint/2010/main" val="3178959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4</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27</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307" y="1556792"/>
            <a:ext cx="5361797" cy="4104456"/>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5811833" y="4809347"/>
                <a:ext cx="3368679" cy="7798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a:rPr lang="en-GB" sz="2000" b="0" i="1" smtClean="0">
                              <a:latin typeface="Cambria Math"/>
                              <a:ea typeface="Cambria Math"/>
                            </a:rPr>
                            <m:t>𝛼</m:t>
                          </m:r>
                          <m:r>
                            <a:rPr lang="en-GB" sz="2000" b="0" i="1" smtClean="0">
                              <a:latin typeface="Cambria Math"/>
                              <a:ea typeface="Cambria Math"/>
                            </a:rPr>
                            <m:t>,</m:t>
                          </m:r>
                          <m:r>
                            <a:rPr lang="en-GB" sz="2000" b="0" i="1" smtClean="0">
                              <a:latin typeface="Cambria Math"/>
                              <a:ea typeface="Cambria Math"/>
                            </a:rPr>
                            <m:t>𝛽</m:t>
                          </m:r>
                        </m:e>
                      </m:d>
                      <m:r>
                        <a:rPr lang="en-GB" sz="2000" b="0" i="1" smtClean="0">
                          <a:latin typeface="Cambria Math"/>
                          <a:ea typeface="Cambria Math"/>
                        </a:rPr>
                        <m:t>=</m:t>
                      </m:r>
                      <m:f>
                        <m:fPr>
                          <m:ctrlPr>
                            <a:rPr lang="en-GB" sz="2000" b="0" i="1" smtClean="0">
                              <a:latin typeface="Cambria Math" panose="02040503050406030204" pitchFamily="18" charset="0"/>
                              <a:ea typeface="Cambria Math"/>
                            </a:rPr>
                          </m:ctrlPr>
                        </m:fPr>
                        <m:num>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𝑥</m:t>
                              </m:r>
                            </m:e>
                            <m:sup>
                              <m:r>
                                <a:rPr lang="en-GB" sz="2000" b="0" i="1" smtClean="0">
                                  <a:latin typeface="Cambria Math"/>
                                  <a:ea typeface="Cambria Math"/>
                                </a:rPr>
                                <m:t>𝛼</m:t>
                              </m:r>
                              <m:r>
                                <a:rPr lang="en-GB" sz="2000" b="0" i="1" smtClean="0">
                                  <a:latin typeface="Cambria Math"/>
                                  <a:ea typeface="Cambria Math"/>
                                </a:rPr>
                                <m:t>−1</m:t>
                              </m:r>
                            </m:sup>
                          </m:sSup>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(1−</m:t>
                              </m:r>
                              <m:r>
                                <a:rPr lang="en-GB" sz="2000" b="0" i="1" smtClean="0">
                                  <a:latin typeface="Cambria Math"/>
                                  <a:ea typeface="Cambria Math"/>
                                </a:rPr>
                                <m:t>𝑥</m:t>
                              </m:r>
                              <m:r>
                                <a:rPr lang="en-GB" sz="2000" b="0" i="1" smtClean="0">
                                  <a:latin typeface="Cambria Math"/>
                                  <a:ea typeface="Cambria Math"/>
                                </a:rPr>
                                <m:t>)</m:t>
                              </m:r>
                            </m:e>
                            <m:sup>
                              <m:r>
                                <a:rPr lang="en-GB" sz="2000" b="0" i="1" smtClean="0">
                                  <a:latin typeface="Cambria Math"/>
                                  <a:ea typeface="Cambria Math"/>
                                </a:rPr>
                                <m:t>𝛽</m:t>
                              </m:r>
                              <m:r>
                                <a:rPr lang="en-GB" sz="2000" b="0" i="1" smtClean="0">
                                  <a:latin typeface="Cambria Math"/>
                                  <a:ea typeface="Cambria Math"/>
                                </a:rPr>
                                <m:t>−1</m:t>
                              </m:r>
                            </m:sup>
                          </m:sSup>
                        </m:num>
                        <m:den>
                          <m:r>
                            <a:rPr lang="en-GB" sz="2000" b="0" i="1" smtClean="0">
                              <a:latin typeface="Cambria Math"/>
                              <a:ea typeface="Cambria Math"/>
                            </a:rPr>
                            <m:t>𝐵</m:t>
                          </m:r>
                          <m:r>
                            <a:rPr lang="en-GB" sz="2000" b="0" i="1" smtClean="0">
                              <a:latin typeface="Cambria Math"/>
                              <a:ea typeface="Cambria Math"/>
                            </a:rPr>
                            <m:t>(</m:t>
                          </m:r>
                          <m:r>
                            <a:rPr lang="en-GB" sz="2000" b="0" i="1" smtClean="0">
                              <a:latin typeface="Cambria Math"/>
                              <a:ea typeface="Cambria Math"/>
                            </a:rPr>
                            <m:t>𝛼</m:t>
                          </m:r>
                          <m:r>
                            <a:rPr lang="en-GB" sz="2000" b="0" i="1" smtClean="0">
                              <a:latin typeface="Cambria Math"/>
                              <a:ea typeface="Cambria Math"/>
                            </a:rPr>
                            <m:t>,</m:t>
                          </m:r>
                          <m:r>
                            <a:rPr lang="en-GB" sz="2000" b="0" i="1" smtClean="0">
                              <a:latin typeface="Cambria Math"/>
                              <a:ea typeface="Cambria Math"/>
                            </a:rPr>
                            <m:t>𝛽</m:t>
                          </m:r>
                          <m:r>
                            <a:rPr lang="en-GB" sz="2000" b="0" i="1" smtClean="0">
                              <a:latin typeface="Cambria Math"/>
                              <a:ea typeface="Cambria Math"/>
                            </a:rPr>
                            <m:t>)</m:t>
                          </m:r>
                        </m:den>
                      </m:f>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5811833" y="4809347"/>
                <a:ext cx="3368679" cy="779893"/>
              </a:xfrm>
              <a:prstGeom prst="rect">
                <a:avLst/>
              </a:prstGeom>
              <a:blipFill rotWithShape="1">
                <a:blip r:embed="rId3"/>
                <a:stretch>
                  <a:fillRect/>
                </a:stretch>
              </a:blipFill>
            </p:spPr>
            <p:txBody>
              <a:bodyPr/>
              <a:lstStyle/>
              <a:p>
                <a:r>
                  <a:rPr lang="en-GB">
                    <a:noFill/>
                  </a:rPr>
                  <a:t> </a:t>
                </a:r>
              </a:p>
            </p:txBody>
          </p:sp>
        </mc:Fallback>
      </mc:AlternateContent>
      <p:sp>
        <p:nvSpPr>
          <p:cNvPr id="8" name="TextBox 7"/>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
        <p:nvSpPr>
          <p:cNvPr id="6" name="TextBox 5"/>
          <p:cNvSpPr txBox="1"/>
          <p:nvPr/>
        </p:nvSpPr>
        <p:spPr>
          <a:xfrm>
            <a:off x="45910" y="5733256"/>
            <a:ext cx="8342514" cy="1015663"/>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Used to model the distribution of quantities that are bounded between 0 and 1 (although adding a constant or multiplying by a constant can change the range).</a:t>
            </a:r>
          </a:p>
        </p:txBody>
      </p:sp>
    </p:spTree>
    <p:extLst>
      <p:ext uri="{BB962C8B-B14F-4D97-AF65-F5344CB8AC3E}">
        <p14:creationId xmlns:p14="http://schemas.microsoft.com/office/powerpoint/2010/main" val="3123410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5</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28</a:t>
            </a:fld>
            <a:endParaRPr lang="en-US"/>
          </a:p>
        </p:txBody>
      </p:sp>
      <p:sp>
        <p:nvSpPr>
          <p:cNvPr id="4" name="TextBox 3"/>
          <p:cNvSpPr txBox="1"/>
          <p:nvPr/>
        </p:nvSpPr>
        <p:spPr>
          <a:xfrm>
            <a:off x="224590" y="5517232"/>
            <a:ext cx="6075602" cy="1200329"/>
          </a:xfrm>
          <a:prstGeom prst="rect">
            <a:avLst/>
          </a:prstGeom>
          <a:solidFill>
            <a:schemeClr val="accent6">
              <a:lumMod val="20000"/>
              <a:lumOff val="80000"/>
            </a:schemeClr>
          </a:solidFill>
          <a:ln>
            <a:solidFill>
              <a:schemeClr val="accent1"/>
            </a:solidFill>
          </a:ln>
        </p:spPr>
        <p:txBody>
          <a:bodyPr wrap="square" rtlCol="0">
            <a:spAutoFit/>
          </a:bodyPr>
          <a:lstStyle/>
          <a:p>
            <a:r>
              <a:rPr lang="en-GB" sz="2400" dirty="0"/>
              <a:t>Probability distribution of the number of failures before the first success in a sequence of Bernoulli </a:t>
            </a:r>
            <a:r>
              <a:rPr lang="en-GB" sz="2400" dirty="0" smtClean="0"/>
              <a:t>trials</a:t>
            </a:r>
            <a:endParaRPr lang="en-GB" sz="2400" dirty="0"/>
          </a:p>
        </p:txBody>
      </p:sp>
      <p:sp>
        <p:nvSpPr>
          <p:cNvPr id="5" name="TextBox 4"/>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mc:AlternateContent xmlns:mc="http://schemas.openxmlformats.org/markup-compatibility/2006" xmlns:a14="http://schemas.microsoft.com/office/drawing/2010/main">
        <mc:Choice Requires="a14">
          <p:sp>
            <p:nvSpPr>
              <p:cNvPr id="7" name="TextBox 6"/>
              <p:cNvSpPr txBox="1"/>
              <p:nvPr/>
            </p:nvSpPr>
            <p:spPr>
              <a:xfrm>
                <a:off x="6277473" y="5625091"/>
                <a:ext cx="2903039" cy="4682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a:rPr>
                        <m:t>𝑓</m:t>
                      </m:r>
                      <m:d>
                        <m:dPr>
                          <m:ctrlPr>
                            <a:rPr lang="en-GB" sz="2400" b="0" i="1" smtClean="0">
                              <a:latin typeface="Cambria Math" panose="02040503050406030204" pitchFamily="18" charset="0"/>
                            </a:rPr>
                          </m:ctrlPr>
                        </m:dPr>
                        <m:e>
                          <m:r>
                            <a:rPr lang="en-GB" sz="2400" b="0" i="1" smtClean="0">
                              <a:latin typeface="Cambria Math"/>
                            </a:rPr>
                            <m:t>𝑘</m:t>
                          </m:r>
                          <m:r>
                            <a:rPr lang="en-GB" sz="2400" b="0" i="1" smtClean="0">
                              <a:latin typeface="Cambria Math"/>
                            </a:rPr>
                            <m:t>;</m:t>
                          </m:r>
                          <m:r>
                            <a:rPr lang="en-GB" sz="2400" b="0" i="1" smtClean="0">
                              <a:latin typeface="Cambria Math"/>
                            </a:rPr>
                            <m:t>𝑝</m:t>
                          </m:r>
                        </m:e>
                      </m:d>
                      <m:r>
                        <a:rPr lang="en-GB" sz="2400" b="0" i="1" smtClean="0">
                          <a:latin typeface="Cambria Math"/>
                        </a:rPr>
                        <m:t>=</m:t>
                      </m:r>
                      <m:sSup>
                        <m:sSupPr>
                          <m:ctrlPr>
                            <a:rPr lang="en-GB" sz="2400" b="0" i="1" smtClean="0">
                              <a:latin typeface="Cambria Math" panose="02040503050406030204" pitchFamily="18" charset="0"/>
                            </a:rPr>
                          </m:ctrlPr>
                        </m:sSupPr>
                        <m:e>
                          <m:r>
                            <a:rPr lang="en-GB" sz="2400" b="0" i="1" smtClean="0">
                              <a:latin typeface="Cambria Math"/>
                            </a:rPr>
                            <m:t>(1−</m:t>
                          </m:r>
                          <m:r>
                            <a:rPr lang="en-GB" sz="2400" b="0" i="1" smtClean="0">
                              <a:latin typeface="Cambria Math"/>
                            </a:rPr>
                            <m:t>𝑝</m:t>
                          </m:r>
                          <m:r>
                            <a:rPr lang="en-GB" sz="2400" b="0" i="1" smtClean="0">
                              <a:latin typeface="Cambria Math"/>
                            </a:rPr>
                            <m:t>)</m:t>
                          </m:r>
                        </m:e>
                        <m:sup>
                          <m:r>
                            <a:rPr lang="en-GB" sz="2400" b="0" i="1" smtClean="0">
                              <a:latin typeface="Cambria Math"/>
                            </a:rPr>
                            <m:t>𝑘</m:t>
                          </m:r>
                        </m:sup>
                      </m:sSup>
                      <m:r>
                        <a:rPr lang="en-GB" sz="2400" b="0" i="1" smtClean="0">
                          <a:latin typeface="Cambria Math"/>
                        </a:rPr>
                        <m:t>𝑝</m:t>
                      </m:r>
                    </m:oMath>
                  </m:oMathPara>
                </a14:m>
                <a:endParaRPr lang="en-GB"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6277473" y="5625091"/>
                <a:ext cx="2903039" cy="468205"/>
              </a:xfrm>
              <a:prstGeom prst="rect">
                <a:avLst/>
              </a:prstGeom>
              <a:blipFill rotWithShape="1">
                <a:blip r:embed="rId2"/>
                <a:stretch>
                  <a:fillRect l="-1471" b="-19481"/>
                </a:stretch>
              </a:blipFill>
            </p:spPr>
            <p:txBody>
              <a:bodyPr/>
              <a:lstStyle/>
              <a:p>
                <a:r>
                  <a:rPr lang="en-GB">
                    <a:noFill/>
                  </a:rPr>
                  <a:t> </a:t>
                </a:r>
              </a:p>
            </p:txBody>
          </p:sp>
        </mc:Fallback>
      </mc:AlternateContent>
      <p:pic>
        <p:nvPicPr>
          <p:cNvPr id="1054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590" y="1556792"/>
            <a:ext cx="6291626" cy="3781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8061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105475"/>
                                        </p:tgtEl>
                                        <p:attrNameLst>
                                          <p:attrName>style.visibility</p:attrName>
                                        </p:attrNameLst>
                                      </p:cBhvr>
                                      <p:to>
                                        <p:strVal val="visible"/>
                                      </p:to>
                                    </p:set>
                                    <p:animEffect transition="in" filter="circle(in)">
                                      <p:cBhvr>
                                        <p:cTn id="16" dur="2000"/>
                                        <p:tgtEl>
                                          <p:spTgt spid="105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6</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29</a:t>
            </a:fld>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68" y="1410317"/>
            <a:ext cx="6528084" cy="4171446"/>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6500096" y="4606303"/>
                <a:ext cx="2536400" cy="9754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a:rPr lang="en-GB" sz="2000" b="0" i="1" smtClean="0">
                              <a:latin typeface="Cambria Math"/>
                              <a:ea typeface="Cambria Math"/>
                            </a:rPr>
                            <m:t>𝜇</m:t>
                          </m:r>
                          <m:r>
                            <a:rPr lang="en-GB" sz="2000" b="0" i="1" smtClean="0">
                              <a:latin typeface="Cambria Math"/>
                              <a:ea typeface="Cambria Math"/>
                            </a:rPr>
                            <m:t>, </m:t>
                          </m:r>
                          <m:r>
                            <a:rPr lang="en-GB" sz="2000" b="0" i="1" smtClean="0">
                              <a:latin typeface="Cambria Math"/>
                              <a:ea typeface="Cambria Math"/>
                            </a:rPr>
                            <m:t>𝜎</m:t>
                          </m:r>
                        </m:e>
                      </m:d>
                      <m:r>
                        <a:rPr lang="en-GB" sz="2000" b="0" i="1" smtClean="0">
                          <a:latin typeface="Cambria Math"/>
                          <a:ea typeface="Cambria Math"/>
                        </a:rPr>
                        <m:t>=</m:t>
                      </m:r>
                      <m:f>
                        <m:fPr>
                          <m:ctrlPr>
                            <a:rPr lang="en-GB" sz="2000" b="0" i="1" smtClean="0">
                              <a:latin typeface="Cambria Math" panose="02040503050406030204" pitchFamily="18" charset="0"/>
                              <a:ea typeface="Cambria Math"/>
                            </a:rPr>
                          </m:ctrlPr>
                        </m:fPr>
                        <m:num>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𝑒</m:t>
                              </m:r>
                            </m:e>
                            <m:sup>
                              <m:r>
                                <a:rPr lang="en-GB" sz="2000" b="0" i="1" smtClean="0">
                                  <a:latin typeface="Cambria Math"/>
                                  <a:ea typeface="Cambria Math"/>
                                </a:rPr>
                                <m:t>−</m:t>
                              </m:r>
                              <m:f>
                                <m:fPr>
                                  <m:ctrlPr>
                                    <a:rPr lang="en-GB" sz="2000" b="0" i="1" smtClean="0">
                                      <a:latin typeface="Cambria Math" panose="02040503050406030204" pitchFamily="18" charset="0"/>
                                      <a:ea typeface="Cambria Math"/>
                                    </a:rPr>
                                  </m:ctrlPr>
                                </m:fPr>
                                <m:num>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m:t>
                                      </m:r>
                                      <m:r>
                                        <a:rPr lang="en-GB" sz="2000" b="0" i="1" smtClean="0">
                                          <a:latin typeface="Cambria Math"/>
                                          <a:ea typeface="Cambria Math"/>
                                        </a:rPr>
                                        <m:t>𝑥</m:t>
                                      </m:r>
                                      <m:r>
                                        <a:rPr lang="en-GB" sz="2000" b="0" i="1" smtClean="0">
                                          <a:latin typeface="Cambria Math"/>
                                          <a:ea typeface="Cambria Math"/>
                                        </a:rPr>
                                        <m:t>−</m:t>
                                      </m:r>
                                      <m:r>
                                        <a:rPr lang="en-GB" sz="2000" b="0" i="1" smtClean="0">
                                          <a:latin typeface="Cambria Math"/>
                                          <a:ea typeface="Cambria Math"/>
                                        </a:rPr>
                                        <m:t>𝜇</m:t>
                                      </m:r>
                                      <m:r>
                                        <a:rPr lang="en-GB" sz="2000" b="0" i="1" smtClean="0">
                                          <a:latin typeface="Cambria Math"/>
                                          <a:ea typeface="Cambria Math"/>
                                        </a:rPr>
                                        <m:t>)</m:t>
                                      </m:r>
                                    </m:e>
                                    <m:sup>
                                      <m:r>
                                        <a:rPr lang="en-GB" sz="2000" b="0" i="1" smtClean="0">
                                          <a:latin typeface="Cambria Math"/>
                                          <a:ea typeface="Cambria Math"/>
                                        </a:rPr>
                                        <m:t>2</m:t>
                                      </m:r>
                                    </m:sup>
                                  </m:sSup>
                                </m:num>
                                <m:den>
                                  <m:r>
                                    <a:rPr lang="en-GB" sz="2000" b="0" i="1" smtClean="0">
                                      <a:latin typeface="Cambria Math"/>
                                      <a:ea typeface="Cambria Math"/>
                                    </a:rPr>
                                    <m:t>2</m:t>
                                  </m:r>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𝜎</m:t>
                                      </m:r>
                                    </m:e>
                                    <m:sup>
                                      <m:r>
                                        <a:rPr lang="en-GB" sz="2000" b="0" i="1" smtClean="0">
                                          <a:latin typeface="Cambria Math"/>
                                          <a:ea typeface="Cambria Math"/>
                                        </a:rPr>
                                        <m:t>2</m:t>
                                      </m:r>
                                    </m:sup>
                                  </m:sSup>
                                </m:den>
                              </m:f>
                            </m:sup>
                          </m:sSup>
                        </m:num>
                        <m:den>
                          <m:rad>
                            <m:radPr>
                              <m:degHide m:val="on"/>
                              <m:ctrlPr>
                                <a:rPr lang="en-GB" sz="2000" b="0" i="1" smtClean="0">
                                  <a:latin typeface="Cambria Math" panose="02040503050406030204" pitchFamily="18" charset="0"/>
                                  <a:ea typeface="Cambria Math"/>
                                </a:rPr>
                              </m:ctrlPr>
                            </m:radPr>
                            <m:deg/>
                            <m:e>
                              <m:r>
                                <a:rPr lang="en-GB" sz="2000" b="0" i="1" smtClean="0">
                                  <a:latin typeface="Cambria Math"/>
                                  <a:ea typeface="Cambria Math"/>
                                </a:rPr>
                                <m:t>2</m:t>
                              </m:r>
                              <m:r>
                                <a:rPr lang="en-GB" sz="2000" b="0" i="1" smtClean="0">
                                  <a:latin typeface="Cambria Math"/>
                                  <a:ea typeface="Cambria Math"/>
                                </a:rPr>
                                <m:t>𝜋</m:t>
                              </m:r>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𝜎</m:t>
                                  </m:r>
                                </m:e>
                                <m:sup>
                                  <m:r>
                                    <a:rPr lang="en-GB" sz="2000" b="0" i="1" smtClean="0">
                                      <a:latin typeface="Cambria Math"/>
                                      <a:ea typeface="Cambria Math"/>
                                    </a:rPr>
                                    <m:t>2</m:t>
                                  </m:r>
                                </m:sup>
                              </m:sSup>
                            </m:e>
                          </m:rad>
                        </m:den>
                      </m:f>
                    </m:oMath>
                  </m:oMathPara>
                </a14:m>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6500096" y="4606303"/>
                <a:ext cx="2536400" cy="975460"/>
              </a:xfrm>
              <a:prstGeom prst="rect">
                <a:avLst/>
              </a:prstGeom>
              <a:blipFill rotWithShape="1">
                <a:blip r:embed="rId4"/>
                <a:stretch>
                  <a:fillRect/>
                </a:stretch>
              </a:blipFill>
            </p:spPr>
            <p:txBody>
              <a:bodyPr/>
              <a:lstStyle/>
              <a:p>
                <a:r>
                  <a:rPr lang="en-GB">
                    <a:noFill/>
                  </a:rPr>
                  <a:t> </a:t>
                </a:r>
              </a:p>
            </p:txBody>
          </p:sp>
        </mc:Fallback>
      </mc:AlternateContent>
      <p:sp>
        <p:nvSpPr>
          <p:cNvPr id="7" name="TextBox 6"/>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
        <p:nvSpPr>
          <p:cNvPr id="5" name="TextBox 4"/>
          <p:cNvSpPr txBox="1"/>
          <p:nvPr/>
        </p:nvSpPr>
        <p:spPr>
          <a:xfrm>
            <a:off x="-15329" y="5763098"/>
            <a:ext cx="8149075" cy="1015663"/>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Often used to describe the distribution of a quantity that is the sum of a number of different quantities, e.g. the sum of times required to complete an operation.</a:t>
            </a:r>
          </a:p>
        </p:txBody>
      </p:sp>
    </p:spTree>
    <p:extLst>
      <p:ext uri="{BB962C8B-B14F-4D97-AF65-F5344CB8AC3E}">
        <p14:creationId xmlns:p14="http://schemas.microsoft.com/office/powerpoint/2010/main" val="4004713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 of Part II</a:t>
            </a:r>
            <a:endParaRPr lang="en-GB" dirty="0"/>
          </a:p>
        </p:txBody>
      </p:sp>
      <p:sp>
        <p:nvSpPr>
          <p:cNvPr id="3" name="Content Placeholder 2"/>
          <p:cNvSpPr>
            <a:spLocks noGrp="1"/>
          </p:cNvSpPr>
          <p:nvPr>
            <p:ph idx="1"/>
          </p:nvPr>
        </p:nvSpPr>
        <p:spPr/>
        <p:txBody>
          <a:bodyPr/>
          <a:lstStyle/>
          <a:p>
            <a:pPr marL="0" indent="0">
              <a:buNone/>
            </a:pPr>
            <a:r>
              <a:rPr lang="en-GB" dirty="0" smtClean="0">
                <a:solidFill>
                  <a:srgbClr val="FF0000"/>
                </a:solidFill>
              </a:rPr>
              <a:t>3. Introduction to input modelling</a:t>
            </a:r>
          </a:p>
          <a:p>
            <a:pPr marL="0" indent="0">
              <a:buNone/>
            </a:pPr>
            <a:r>
              <a:rPr lang="en-GB" dirty="0" smtClean="0">
                <a:solidFill>
                  <a:srgbClr val="FF0000"/>
                </a:solidFill>
              </a:rPr>
              <a:t>4. Random variables</a:t>
            </a:r>
          </a:p>
          <a:p>
            <a:pPr marL="0" indent="0">
              <a:buNone/>
            </a:pPr>
            <a:r>
              <a:rPr lang="en-GB" dirty="0" smtClean="0"/>
              <a:t>5. Fitting parametric distributions to random samples</a:t>
            </a:r>
          </a:p>
          <a:p>
            <a:pPr marL="0" indent="0">
              <a:buNone/>
            </a:pPr>
            <a:r>
              <a:rPr lang="en-GB" dirty="0" smtClean="0"/>
              <a:t>6. Maximum likelihood estimation</a:t>
            </a:r>
          </a:p>
          <a:p>
            <a:pPr marL="0" indent="0">
              <a:buNone/>
            </a:pPr>
            <a:r>
              <a:rPr lang="en-GB" dirty="0" smtClean="0"/>
              <a:t>7. Accuracy of ML estimators</a:t>
            </a:r>
          </a:p>
          <a:p>
            <a:pPr marL="0" indent="0">
              <a:buNone/>
            </a:pPr>
            <a:r>
              <a:rPr lang="en-GB" dirty="0" smtClean="0"/>
              <a:t>8. Goodness of fit testing</a:t>
            </a:r>
          </a:p>
          <a:p>
            <a:pPr marL="0" indent="0">
              <a:buNone/>
            </a:pPr>
            <a:r>
              <a:rPr lang="en-GB" dirty="0" smtClean="0"/>
              <a:t>9. Bootstrapping a </a:t>
            </a:r>
            <a:r>
              <a:rPr lang="en-GB" dirty="0" err="1" smtClean="0"/>
              <a:t>GoF</a:t>
            </a:r>
            <a:r>
              <a:rPr lang="en-GB" dirty="0" smtClean="0"/>
              <a:t> statistic</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3</a:t>
            </a:fld>
            <a:endParaRPr lang="en-US"/>
          </a:p>
        </p:txBody>
      </p:sp>
    </p:spTree>
    <p:extLst>
      <p:ext uri="{BB962C8B-B14F-4D97-AF65-F5344CB8AC3E}">
        <p14:creationId xmlns:p14="http://schemas.microsoft.com/office/powerpoint/2010/main" val="16274098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7</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30</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1628800"/>
            <a:ext cx="5387877" cy="4040908"/>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5866209" y="5186723"/>
                <a:ext cx="3458319" cy="96597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a:rPr lang="en-GB" sz="2000" b="0" i="1" smtClean="0">
                              <a:latin typeface="Cambria Math"/>
                            </a:rPr>
                            <m:t>𝑎</m:t>
                          </m:r>
                          <m:r>
                            <a:rPr lang="en-GB" sz="2000" b="0" i="1" smtClean="0">
                              <a:latin typeface="Cambria Math"/>
                            </a:rPr>
                            <m:t>,</m:t>
                          </m:r>
                          <m:r>
                            <a:rPr lang="en-GB" sz="2000" b="0" i="1" smtClean="0">
                              <a:latin typeface="Cambria Math"/>
                            </a:rPr>
                            <m:t>𝑏</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f>
                                  <m:fPr>
                                    <m:ctrlPr>
                                      <a:rPr lang="en-GB" sz="2000" b="0" i="1" smtClean="0">
                                        <a:latin typeface="Cambria Math" panose="02040503050406030204" pitchFamily="18" charset="0"/>
                                      </a:rPr>
                                    </m:ctrlPr>
                                  </m:fPr>
                                  <m:num>
                                    <m:r>
                                      <m:rPr>
                                        <m:brk m:alnAt="7"/>
                                      </m:rPr>
                                      <a:rPr lang="en-GB" sz="2000" b="0" i="1" smtClean="0">
                                        <a:latin typeface="Cambria Math"/>
                                      </a:rPr>
                                      <m:t>1</m:t>
                                    </m:r>
                                  </m:num>
                                  <m:den>
                                    <m:r>
                                      <m:rPr>
                                        <m:brk m:alnAt="7"/>
                                      </m:rPr>
                                      <a:rPr lang="en-GB" sz="2000" b="0" i="1" smtClean="0">
                                        <a:latin typeface="Cambria Math"/>
                                      </a:rPr>
                                      <m:t>𝑏</m:t>
                                    </m:r>
                                    <m:r>
                                      <a:rPr lang="en-GB" sz="2000" b="0" i="1" smtClean="0">
                                        <a:latin typeface="Cambria Math"/>
                                      </a:rPr>
                                      <m:t>−</m:t>
                                    </m:r>
                                    <m:r>
                                      <a:rPr lang="en-GB" sz="2000" b="0" i="1" smtClean="0">
                                        <a:latin typeface="Cambria Math"/>
                                      </a:rPr>
                                      <m:t>𝑎</m:t>
                                    </m:r>
                                  </m:den>
                                </m:f>
                                <m:r>
                                  <m:rPr>
                                    <m:brk m:alnAt="7"/>
                                  </m:rPr>
                                  <a:rPr lang="en-GB" sz="2000" b="0" i="1" smtClean="0">
                                    <a:latin typeface="Cambria Math"/>
                                  </a:rPr>
                                  <m:t>,</m:t>
                                </m:r>
                                <m:r>
                                  <a:rPr lang="en-GB" sz="2000" b="0" i="1" smtClean="0">
                                    <a:latin typeface="Cambria Math"/>
                                  </a:rPr>
                                  <m:t> </m:t>
                                </m:r>
                                <m:r>
                                  <a:rPr lang="en-GB" sz="2000" b="0" i="1" smtClean="0">
                                    <a:latin typeface="Cambria Math"/>
                                  </a:rPr>
                                  <m:t>𝑥</m:t>
                                </m:r>
                                <m:r>
                                  <a:rPr lang="en-GB" sz="2000" b="0" i="1" smtClean="0">
                                    <a:latin typeface="Cambria Math"/>
                                    <a:ea typeface="Cambria Math"/>
                                  </a:rPr>
                                  <m:t>∈[</m:t>
                                </m:r>
                                <m:r>
                                  <a:rPr lang="en-GB" sz="2000" b="0" i="1" smtClean="0">
                                    <a:latin typeface="Cambria Math"/>
                                    <a:ea typeface="Cambria Math"/>
                                  </a:rPr>
                                  <m:t>𝑎</m:t>
                                </m:r>
                                <m:r>
                                  <a:rPr lang="en-GB" sz="2000" b="0" i="1" smtClean="0">
                                    <a:latin typeface="Cambria Math"/>
                                    <a:ea typeface="Cambria Math"/>
                                  </a:rPr>
                                  <m:t>,</m:t>
                                </m:r>
                                <m:r>
                                  <a:rPr lang="en-GB" sz="2000" b="0" i="1" smtClean="0">
                                    <a:latin typeface="Cambria Math"/>
                                    <a:ea typeface="Cambria Math"/>
                                  </a:rPr>
                                  <m:t>𝑏</m:t>
                                </m:r>
                                <m:r>
                                  <a:rPr lang="en-GB" sz="2000" b="0" i="1" smtClean="0">
                                    <a:latin typeface="Cambria Math"/>
                                    <a:ea typeface="Cambria Math"/>
                                  </a:rPr>
                                  <m:t>]</m:t>
                                </m:r>
                              </m:e>
                            </m:mr>
                            <m:mr>
                              <m:e>
                                <m:r>
                                  <a:rPr lang="en-GB" sz="2000" b="0" i="1" smtClean="0">
                                    <a:latin typeface="Cambria Math"/>
                                  </a:rPr>
                                  <m:t>0, </m:t>
                                </m:r>
                                <m:r>
                                  <a:rPr lang="en-GB" sz="2000" b="0" i="1" smtClean="0">
                                    <a:latin typeface="Cambria Math"/>
                                  </a:rPr>
                                  <m:t>𝑜𝑡h𝑒𝑟𝑤𝑖𝑠𝑒</m:t>
                                </m:r>
                              </m:e>
                            </m:mr>
                          </m:m>
                        </m:e>
                      </m:d>
                    </m:oMath>
                  </m:oMathPara>
                </a14:m>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5866209" y="5186723"/>
                <a:ext cx="3458319" cy="965970"/>
              </a:xfrm>
              <a:prstGeom prst="rect">
                <a:avLst/>
              </a:prstGeom>
              <a:blipFill rotWithShape="1">
                <a:blip r:embed="rId3"/>
                <a:stretch>
                  <a:fillRect/>
                </a:stretch>
              </a:blipFill>
            </p:spPr>
            <p:txBody>
              <a:bodyPr/>
              <a:lstStyle/>
              <a:p>
                <a:r>
                  <a:rPr lang="en-GB">
                    <a:noFill/>
                  </a:rPr>
                  <a:t> </a:t>
                </a:r>
              </a:p>
            </p:txBody>
          </p:sp>
        </mc:Fallback>
      </mc:AlternateContent>
      <p:sp>
        <p:nvSpPr>
          <p:cNvPr id="7" name="TextBox 6"/>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
        <p:nvSpPr>
          <p:cNvPr id="5" name="TextBox 4"/>
          <p:cNvSpPr txBox="1"/>
          <p:nvPr/>
        </p:nvSpPr>
        <p:spPr>
          <a:xfrm>
            <a:off x="251518" y="5805264"/>
            <a:ext cx="5387879" cy="1015663"/>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Used when there is an equal probability of the quantity taking on any value in a given range.</a:t>
            </a:r>
          </a:p>
        </p:txBody>
      </p:sp>
    </p:spTree>
    <p:extLst>
      <p:ext uri="{BB962C8B-B14F-4D97-AF65-F5344CB8AC3E}">
        <p14:creationId xmlns:p14="http://schemas.microsoft.com/office/powerpoint/2010/main" val="1845757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8</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31</a:t>
            </a:fld>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598" y="1586192"/>
            <a:ext cx="5931586" cy="3554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64095" y="5265850"/>
            <a:ext cx="6363634" cy="707886"/>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Probability distribution of the  number of successes in n independent yes/no </a:t>
            </a:r>
            <a:r>
              <a:rPr lang="en-GB" sz="2000" dirty="0" smtClean="0"/>
              <a:t>experiments</a:t>
            </a:r>
            <a:endParaRPr lang="en-GB" sz="2000" dirty="0"/>
          </a:p>
        </p:txBody>
      </p:sp>
      <p:sp>
        <p:nvSpPr>
          <p:cNvPr id="6" name="TextBox 5"/>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mc:AlternateContent xmlns:mc="http://schemas.openxmlformats.org/markup-compatibility/2006" xmlns:a14="http://schemas.microsoft.com/office/drawing/2010/main">
        <mc:Choice Requires="a14">
          <p:sp>
            <p:nvSpPr>
              <p:cNvPr id="7" name="TextBox 6"/>
              <p:cNvSpPr txBox="1"/>
              <p:nvPr/>
            </p:nvSpPr>
            <p:spPr>
              <a:xfrm>
                <a:off x="1475656" y="6022580"/>
                <a:ext cx="4204934" cy="64678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a:rPr>
                        <m:t>𝑓</m:t>
                      </m:r>
                      <m:d>
                        <m:dPr>
                          <m:ctrlPr>
                            <a:rPr lang="en-GB" sz="2400" b="0" i="1" smtClean="0">
                              <a:latin typeface="Cambria Math" panose="02040503050406030204" pitchFamily="18" charset="0"/>
                            </a:rPr>
                          </m:ctrlPr>
                        </m:dPr>
                        <m:e>
                          <m:r>
                            <a:rPr lang="en-GB" sz="2400" b="0" i="1" smtClean="0">
                              <a:latin typeface="Cambria Math"/>
                            </a:rPr>
                            <m:t>𝑘</m:t>
                          </m:r>
                          <m:r>
                            <a:rPr lang="en-GB" sz="2400" b="0" i="1" smtClean="0">
                              <a:latin typeface="Cambria Math"/>
                            </a:rPr>
                            <m:t>;</m:t>
                          </m:r>
                          <m:r>
                            <a:rPr lang="en-GB" sz="2400" b="0" i="1" smtClean="0">
                              <a:latin typeface="Cambria Math"/>
                            </a:rPr>
                            <m:t>𝑛</m:t>
                          </m:r>
                          <m:r>
                            <a:rPr lang="en-GB" sz="2400" b="0" i="1" smtClean="0">
                              <a:latin typeface="Cambria Math"/>
                            </a:rPr>
                            <m:t>, </m:t>
                          </m:r>
                          <m:r>
                            <a:rPr lang="en-GB" sz="2400" b="0" i="1" smtClean="0">
                              <a:latin typeface="Cambria Math"/>
                            </a:rPr>
                            <m:t>𝑝</m:t>
                          </m:r>
                        </m:e>
                      </m:d>
                      <m:r>
                        <a:rPr lang="en-GB" sz="2400" b="0" i="1" smtClean="0">
                          <a:latin typeface="Cambria Math"/>
                        </a:rPr>
                        <m:t>=</m:t>
                      </m:r>
                      <m:d>
                        <m:dPr>
                          <m:ctrlPr>
                            <a:rPr lang="en-GB" sz="2400" b="0" i="1" smtClean="0">
                              <a:latin typeface="Cambria Math" panose="02040503050406030204" pitchFamily="18" charset="0"/>
                            </a:rPr>
                          </m:ctrlPr>
                        </m:dPr>
                        <m:e>
                          <m:m>
                            <m:mPr>
                              <m:mcs>
                                <m:mc>
                                  <m:mcPr>
                                    <m:count m:val="1"/>
                                    <m:mcJc m:val="center"/>
                                  </m:mcPr>
                                </m:mc>
                              </m:mcs>
                              <m:ctrlPr>
                                <a:rPr lang="en-GB" sz="2400" b="0" i="1" smtClean="0">
                                  <a:latin typeface="Cambria Math" panose="02040503050406030204" pitchFamily="18" charset="0"/>
                                </a:rPr>
                              </m:ctrlPr>
                            </m:mPr>
                            <m:mr>
                              <m:e>
                                <m:r>
                                  <m:rPr>
                                    <m:brk m:alnAt="7"/>
                                  </m:rPr>
                                  <a:rPr lang="en-GB" sz="2400" b="0" i="1" smtClean="0">
                                    <a:latin typeface="Cambria Math"/>
                                  </a:rPr>
                                  <m:t>𝑛</m:t>
                                </m:r>
                              </m:e>
                            </m:mr>
                            <m:mr>
                              <m:e>
                                <m:r>
                                  <a:rPr lang="en-GB" sz="2400" b="0" i="1" smtClean="0">
                                    <a:latin typeface="Cambria Math"/>
                                  </a:rPr>
                                  <m:t>𝑘</m:t>
                                </m:r>
                              </m:e>
                            </m:mr>
                          </m:m>
                        </m:e>
                      </m:d>
                      <m:sSup>
                        <m:sSupPr>
                          <m:ctrlPr>
                            <a:rPr lang="en-GB" sz="2400" b="0" i="1" smtClean="0">
                              <a:latin typeface="Cambria Math" panose="02040503050406030204" pitchFamily="18" charset="0"/>
                            </a:rPr>
                          </m:ctrlPr>
                        </m:sSupPr>
                        <m:e>
                          <m:r>
                            <a:rPr lang="en-GB" sz="2400" b="0" i="1" smtClean="0">
                              <a:latin typeface="Cambria Math"/>
                            </a:rPr>
                            <m:t>𝑝</m:t>
                          </m:r>
                        </m:e>
                        <m:sup>
                          <m:r>
                            <a:rPr lang="en-GB" sz="2400" b="0" i="1" smtClean="0">
                              <a:latin typeface="Cambria Math"/>
                            </a:rPr>
                            <m:t>𝑘</m:t>
                          </m:r>
                        </m:sup>
                      </m:sSup>
                      <m:sSup>
                        <m:sSupPr>
                          <m:ctrlPr>
                            <a:rPr lang="en-GB" sz="2400" b="0" i="1" smtClean="0">
                              <a:latin typeface="Cambria Math" panose="02040503050406030204" pitchFamily="18" charset="0"/>
                            </a:rPr>
                          </m:ctrlPr>
                        </m:sSupPr>
                        <m:e>
                          <m:r>
                            <a:rPr lang="en-GB" sz="2400" b="0" i="1" smtClean="0">
                              <a:latin typeface="Cambria Math"/>
                            </a:rPr>
                            <m:t>(1−</m:t>
                          </m:r>
                          <m:r>
                            <a:rPr lang="en-GB" sz="2400" b="0" i="1" smtClean="0">
                              <a:latin typeface="Cambria Math"/>
                            </a:rPr>
                            <m:t>𝑝</m:t>
                          </m:r>
                          <m:r>
                            <a:rPr lang="en-GB" sz="2400" b="0" i="1" smtClean="0">
                              <a:latin typeface="Cambria Math"/>
                            </a:rPr>
                            <m:t>)</m:t>
                          </m:r>
                        </m:e>
                        <m:sup>
                          <m:r>
                            <a:rPr lang="en-GB" sz="2400" b="0" i="1" smtClean="0">
                              <a:latin typeface="Cambria Math"/>
                            </a:rPr>
                            <m:t>𝑛</m:t>
                          </m:r>
                          <m:r>
                            <a:rPr lang="en-GB" sz="2400" b="0" i="1" smtClean="0">
                              <a:latin typeface="Cambria Math"/>
                            </a:rPr>
                            <m:t>−</m:t>
                          </m:r>
                          <m:r>
                            <a:rPr lang="en-GB" sz="2400" b="0" i="1" smtClean="0">
                              <a:latin typeface="Cambria Math"/>
                            </a:rPr>
                            <m:t>𝑘</m:t>
                          </m:r>
                        </m:sup>
                      </m:sSup>
                    </m:oMath>
                  </m:oMathPara>
                </a14:m>
                <a:endParaRPr lang="en-GB"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1475656" y="6022580"/>
                <a:ext cx="4204934" cy="646780"/>
              </a:xfrm>
              <a:prstGeom prst="rect">
                <a:avLst/>
              </a:prstGeom>
              <a:blipFill rotWithShape="1">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67721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circle(in)">
                                      <p:cBhvr>
                                        <p:cTn id="1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9</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32</a:t>
            </a:fld>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4978113" y="4695343"/>
                <a:ext cx="4089196" cy="9659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m:rPr>
                              <m:nor/>
                            </m:rPr>
                            <a:rPr lang="en-GB" sz="2000" b="0" i="0" smtClean="0">
                              <a:latin typeface="Cambria Math"/>
                            </a:rPr>
                            <m:t>k</m:t>
                          </m:r>
                          <m:r>
                            <m:rPr>
                              <m:nor/>
                            </m:rPr>
                            <a:rPr lang="en-GB" sz="2000" b="0" i="0" smtClean="0">
                              <a:latin typeface="Cambria Math"/>
                            </a:rPr>
                            <m:t>, </m:t>
                          </m:r>
                          <m:r>
                            <m:rPr>
                              <m:nor/>
                            </m:rPr>
                            <a:rPr lang="en-GB" sz="2000" b="0" i="0" smtClean="0">
                              <a:latin typeface="Symbol" pitchFamily="18" charset="2"/>
                            </a:rPr>
                            <m:t>l</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f>
                                  <m:fPr>
                                    <m:ctrlPr>
                                      <a:rPr lang="en-GB" sz="2000" b="0" i="1" smtClean="0">
                                        <a:latin typeface="Cambria Math" panose="02040503050406030204" pitchFamily="18" charset="0"/>
                                      </a:rPr>
                                    </m:ctrlPr>
                                  </m:fPr>
                                  <m:num>
                                    <m:r>
                                      <a:rPr lang="en-GB" sz="2000" b="0" i="1" smtClean="0">
                                        <a:latin typeface="Cambria Math"/>
                                      </a:rPr>
                                      <m:t>𝑘</m:t>
                                    </m:r>
                                  </m:num>
                                  <m:den>
                                    <m:r>
                                      <m:rPr>
                                        <m:nor/>
                                      </m:rPr>
                                      <a:rPr lang="en-GB" sz="2000" b="0" i="0" smtClean="0">
                                        <a:latin typeface="Symbol" pitchFamily="18" charset="2"/>
                                      </a:rPr>
                                      <m:t>l</m:t>
                                    </m:r>
                                  </m:den>
                                </m:f>
                                <m:sSup>
                                  <m:sSupPr>
                                    <m:ctrlPr>
                                      <a:rPr lang="en-GB" sz="2000" b="0" i="1" smtClean="0">
                                        <a:latin typeface="Cambria Math" panose="02040503050406030204" pitchFamily="18" charset="0"/>
                                      </a:rPr>
                                    </m:ctrlPr>
                                  </m:sSupPr>
                                  <m:e>
                                    <m:d>
                                      <m:dPr>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r>
                                                <m:rPr>
                                                  <m:brk m:alnAt="7"/>
                                                </m:rPr>
                                                <a:rPr lang="en-GB" sz="2000" b="0" i="1" smtClean="0">
                                                  <a:latin typeface="Cambria Math"/>
                                                </a:rPr>
                                                <m:t>𝑥</m:t>
                                              </m:r>
                                            </m:e>
                                          </m:mr>
                                          <m:mr>
                                            <m:e>
                                              <m:r>
                                                <m:rPr>
                                                  <m:nor/>
                                                </m:rPr>
                                                <a:rPr lang="en-GB" sz="2000" b="0" i="0" smtClean="0">
                                                  <a:latin typeface="Symbol" pitchFamily="18" charset="2"/>
                                                </a:rPr>
                                                <m:t>l</m:t>
                                              </m:r>
                                            </m:e>
                                          </m:mr>
                                        </m:m>
                                      </m:e>
                                    </m:d>
                                  </m:e>
                                  <m:sup>
                                    <m:r>
                                      <a:rPr lang="en-GB" sz="2000" b="0" i="1" smtClean="0">
                                        <a:latin typeface="Cambria Math"/>
                                      </a:rPr>
                                      <m:t>𝑘</m:t>
                                    </m:r>
                                    <m:r>
                                      <a:rPr lang="en-GB" sz="2000" b="0" i="1" smtClean="0">
                                        <a:latin typeface="Cambria Math"/>
                                      </a:rPr>
                                      <m:t>−1</m:t>
                                    </m:r>
                                  </m:sup>
                                </m:sSup>
                                <m:sSup>
                                  <m:sSupPr>
                                    <m:ctrlPr>
                                      <a:rPr lang="en-GB" sz="2000" b="0" i="1" smtClean="0">
                                        <a:latin typeface="Cambria Math" panose="02040503050406030204" pitchFamily="18" charset="0"/>
                                      </a:rPr>
                                    </m:ctrlPr>
                                  </m:sSupPr>
                                  <m:e>
                                    <m:r>
                                      <a:rPr lang="en-GB" sz="2000" b="0" i="1" smtClean="0">
                                        <a:latin typeface="Cambria Math"/>
                                      </a:rPr>
                                      <m:t>𝑒</m:t>
                                    </m:r>
                                  </m:e>
                                  <m:sup>
                                    <m:r>
                                      <a:rPr lang="en-GB" sz="2000" b="0" i="1" smtClean="0">
                                        <a:latin typeface="Cambria Math"/>
                                      </a:rPr>
                                      <m:t>−</m:t>
                                    </m:r>
                                    <m:sSup>
                                      <m:sSupPr>
                                        <m:ctrlPr>
                                          <a:rPr lang="en-GB" sz="2000" b="0" i="1" smtClean="0">
                                            <a:latin typeface="Cambria Math" panose="02040503050406030204" pitchFamily="18" charset="0"/>
                                          </a:rPr>
                                        </m:ctrlPr>
                                      </m:sSupPr>
                                      <m:e>
                                        <m:r>
                                          <a:rPr lang="en-GB" sz="2000" b="0" i="1" smtClean="0">
                                            <a:latin typeface="Cambria Math"/>
                                          </a:rPr>
                                          <m:t>(</m:t>
                                        </m:r>
                                        <m:f>
                                          <m:fPr>
                                            <m:ctrlPr>
                                              <a:rPr lang="en-GB" sz="2000" b="0" i="1" smtClean="0">
                                                <a:latin typeface="Cambria Math" panose="02040503050406030204" pitchFamily="18" charset="0"/>
                                              </a:rPr>
                                            </m:ctrlPr>
                                          </m:fPr>
                                          <m:num>
                                            <m:r>
                                              <a:rPr lang="en-GB" sz="2000" b="0" i="1" smtClean="0">
                                                <a:latin typeface="Cambria Math"/>
                                              </a:rPr>
                                              <m:t>𝑥</m:t>
                                            </m:r>
                                          </m:num>
                                          <m:den>
                                            <m:r>
                                              <m:rPr>
                                                <m:nor/>
                                              </m:rPr>
                                              <a:rPr lang="en-GB" sz="2000" b="0" i="0" smtClean="0">
                                                <a:latin typeface="Symbol" pitchFamily="18" charset="2"/>
                                              </a:rPr>
                                              <m:t>l</m:t>
                                            </m:r>
                                          </m:den>
                                        </m:f>
                                        <m:r>
                                          <a:rPr lang="en-GB" sz="2000" b="0" i="1" smtClean="0">
                                            <a:latin typeface="Cambria Math"/>
                                          </a:rPr>
                                          <m:t>)</m:t>
                                        </m:r>
                                      </m:e>
                                      <m:sup>
                                        <m:r>
                                          <a:rPr lang="en-GB" sz="2000" b="0" i="1" smtClean="0">
                                            <a:latin typeface="Cambria Math"/>
                                          </a:rPr>
                                          <m:t>𝑘</m:t>
                                        </m:r>
                                      </m:sup>
                                    </m:sSup>
                                  </m:sup>
                                </m:sSup>
                                <m:r>
                                  <m:rPr>
                                    <m:brk m:alnAt="7"/>
                                  </m:rPr>
                                  <a:rPr lang="en-GB" sz="2000" b="0" i="1" smtClean="0">
                                    <a:latin typeface="Cambria Math"/>
                                  </a:rPr>
                                  <m:t>,</m:t>
                                </m:r>
                                <m:r>
                                  <a:rPr lang="en-GB" sz="2000" b="0" i="1" smtClean="0">
                                    <a:latin typeface="Cambria Math"/>
                                  </a:rPr>
                                  <m:t> </m:t>
                                </m:r>
                                <m:r>
                                  <a:rPr lang="en-GB" sz="2000" b="0" i="1" smtClean="0">
                                    <a:latin typeface="Cambria Math"/>
                                  </a:rPr>
                                  <m:t>𝑥</m:t>
                                </m:r>
                                <m:r>
                                  <a:rPr lang="en-GB" sz="2000" b="0" i="1" smtClean="0">
                                    <a:latin typeface="Cambria Math"/>
                                    <a:ea typeface="Cambria Math"/>
                                  </a:rPr>
                                  <m:t>≥0</m:t>
                                </m:r>
                              </m:e>
                            </m:mr>
                            <m:mr>
                              <m:e>
                                <m:r>
                                  <a:rPr lang="en-GB" sz="2000" b="0" i="1" smtClean="0">
                                    <a:latin typeface="Cambria Math"/>
                                  </a:rPr>
                                  <m:t>0, </m:t>
                                </m:r>
                                <m:r>
                                  <a:rPr lang="en-GB" sz="2000" b="0" i="1" smtClean="0">
                                    <a:latin typeface="Cambria Math"/>
                                  </a:rPr>
                                  <m:t>𝑥</m:t>
                                </m:r>
                                <m:r>
                                  <a:rPr lang="en-GB" sz="2000" b="0" i="1" smtClean="0">
                                    <a:latin typeface="Cambria Math"/>
                                    <a:ea typeface="Cambria Math"/>
                                  </a:rPr>
                                  <m:t>≤0</m:t>
                                </m:r>
                              </m:e>
                            </m:mr>
                          </m:m>
                        </m:e>
                      </m:d>
                    </m:oMath>
                  </m:oMathPara>
                </a14:m>
                <a:endParaRPr lang="en-GB" sz="2800" dirty="0"/>
              </a:p>
            </p:txBody>
          </p:sp>
        </mc:Choice>
        <mc:Fallback xmlns="">
          <p:sp>
            <p:nvSpPr>
              <p:cNvPr id="7" name="TextBox 6"/>
              <p:cNvSpPr txBox="1">
                <a:spLocks noRot="1" noChangeAspect="1" noMove="1" noResize="1" noEditPoints="1" noAdjustHandles="1" noChangeArrowheads="1" noChangeShapeType="1" noTextEdit="1"/>
              </p:cNvSpPr>
              <p:nvPr/>
            </p:nvSpPr>
            <p:spPr>
              <a:xfrm>
                <a:off x="4978113" y="4695343"/>
                <a:ext cx="4089196" cy="965905"/>
              </a:xfrm>
              <a:prstGeom prst="rect">
                <a:avLst/>
              </a:prstGeom>
              <a:blipFill rotWithShape="1">
                <a:blip r:embed="rId2"/>
                <a:stretch>
                  <a:fillRect/>
                </a:stretch>
              </a:blipFill>
            </p:spPr>
            <p:txBody>
              <a:bodyPr/>
              <a:lstStyle/>
              <a:p>
                <a:r>
                  <a:rPr lang="en-GB">
                    <a:noFill/>
                  </a:rPr>
                  <a:t> </a:t>
                </a:r>
              </a:p>
            </p:txBody>
          </p:sp>
        </mc:Fallback>
      </mc:AlternateContent>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888" y="1484784"/>
            <a:ext cx="4843225" cy="4382716"/>
          </a:xfrm>
          <a:prstGeom prst="rect">
            <a:avLst/>
          </a:prstGeom>
        </p:spPr>
      </p:pic>
      <p:sp>
        <p:nvSpPr>
          <p:cNvPr id="6" name="TextBox 5"/>
          <p:cNvSpPr txBox="1"/>
          <p:nvPr/>
        </p:nvSpPr>
        <p:spPr>
          <a:xfrm>
            <a:off x="467544" y="6021288"/>
            <a:ext cx="7666202" cy="707886"/>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Most often used to model the time to failure. </a:t>
            </a:r>
            <a:r>
              <a:rPr lang="en-GB" sz="2000" dirty="0" smtClean="0"/>
              <a:t>This exponential </a:t>
            </a:r>
            <a:r>
              <a:rPr lang="en-GB" sz="2000" dirty="0"/>
              <a:t>is a special case of </a:t>
            </a:r>
            <a:r>
              <a:rPr lang="en-GB" sz="2000" dirty="0" smtClean="0"/>
              <a:t>this distribution.</a:t>
            </a:r>
            <a:endParaRPr lang="en-GB" sz="2000" dirty="0"/>
          </a:p>
        </p:txBody>
      </p:sp>
      <p:sp>
        <p:nvSpPr>
          <p:cNvPr id="8" name="TextBox 7"/>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Tree>
    <p:extLst>
      <p:ext uri="{BB962C8B-B14F-4D97-AF65-F5344CB8AC3E}">
        <p14:creationId xmlns:p14="http://schemas.microsoft.com/office/powerpoint/2010/main" val="219880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10</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33</a:t>
            </a:fld>
            <a:endParaRPr lang="en-US"/>
          </a:p>
        </p:txBody>
      </p:sp>
      <mc:AlternateContent xmlns:mc="http://schemas.openxmlformats.org/markup-compatibility/2006" xmlns:a14="http://schemas.microsoft.com/office/drawing/2010/main">
        <mc:Choice Requires="a14">
          <p:sp>
            <p:nvSpPr>
              <p:cNvPr id="7" name="TextBox 6"/>
              <p:cNvSpPr txBox="1"/>
              <p:nvPr/>
            </p:nvSpPr>
            <p:spPr>
              <a:xfrm>
                <a:off x="6256158" y="5589240"/>
                <a:ext cx="2887842" cy="77886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m:rPr>
                              <m:nor/>
                            </m:rPr>
                            <a:rPr lang="en-GB" sz="2000" b="0" i="0" smtClean="0">
                              <a:latin typeface="Symbol" pitchFamily="18" charset="2"/>
                            </a:rPr>
                            <m:t>l</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r>
                                  <m:rPr>
                                    <m:nor/>
                                    <m:brk m:alnAt="7"/>
                                  </m:rPr>
                                  <a:rPr lang="en-GB" sz="2000" b="0" i="0" smtClean="0">
                                    <a:latin typeface="Symbol" pitchFamily="18" charset="2"/>
                                  </a:rPr>
                                  <m:t>l</m:t>
                                </m:r>
                                <m:sSup>
                                  <m:sSupPr>
                                    <m:ctrlPr>
                                      <a:rPr lang="en-GB" sz="2000" b="0" i="1" smtClean="0">
                                        <a:latin typeface="Cambria Math" panose="02040503050406030204" pitchFamily="18" charset="0"/>
                                      </a:rPr>
                                    </m:ctrlPr>
                                  </m:sSupPr>
                                  <m:e>
                                    <m:r>
                                      <a:rPr lang="en-GB" sz="2000" b="0" i="1" smtClean="0">
                                        <a:latin typeface="Cambria Math"/>
                                      </a:rPr>
                                      <m:t>𝑒</m:t>
                                    </m:r>
                                  </m:e>
                                  <m:sup>
                                    <m:r>
                                      <a:rPr lang="en-GB" sz="2000" b="0" i="1" smtClean="0">
                                        <a:latin typeface="Cambria Math"/>
                                      </a:rPr>
                                      <m:t>−</m:t>
                                    </m:r>
                                    <m:r>
                                      <m:rPr>
                                        <m:nor/>
                                      </m:rPr>
                                      <a:rPr lang="en-GB" sz="2000" b="0" i="0" smtClean="0">
                                        <a:latin typeface="Symbol" pitchFamily="18" charset="2"/>
                                      </a:rPr>
                                      <m:t>l</m:t>
                                    </m:r>
                                    <m:r>
                                      <a:rPr lang="en-GB" sz="2000" b="0" i="1" smtClean="0">
                                        <a:latin typeface="Cambria Math"/>
                                      </a:rPr>
                                      <m:t>𝑥</m:t>
                                    </m:r>
                                  </m:sup>
                                </m:sSup>
                                <m:r>
                                  <m:rPr>
                                    <m:brk m:alnAt="7"/>
                                  </m:rPr>
                                  <a:rPr lang="en-GB" sz="2000" b="0" i="1" smtClean="0">
                                    <a:latin typeface="Cambria Math"/>
                                  </a:rPr>
                                  <m:t>,</m:t>
                                </m:r>
                                <m:r>
                                  <a:rPr lang="en-GB" sz="2000" b="0" i="1" smtClean="0">
                                    <a:latin typeface="Cambria Math"/>
                                  </a:rPr>
                                  <m:t> </m:t>
                                </m:r>
                                <m:r>
                                  <a:rPr lang="en-GB" sz="2000" b="0" i="1" smtClean="0">
                                    <a:latin typeface="Cambria Math"/>
                                  </a:rPr>
                                  <m:t>𝑥</m:t>
                                </m:r>
                                <m:r>
                                  <a:rPr lang="en-GB" sz="2000" b="0" i="1" smtClean="0">
                                    <a:latin typeface="Cambria Math"/>
                                    <a:ea typeface="Cambria Math"/>
                                  </a:rPr>
                                  <m:t>≥0</m:t>
                                </m:r>
                              </m:e>
                            </m:mr>
                            <m:mr>
                              <m:e>
                                <m:r>
                                  <a:rPr lang="en-GB" sz="2000" b="0" i="1" smtClean="0">
                                    <a:latin typeface="Cambria Math"/>
                                  </a:rPr>
                                  <m:t>0, </m:t>
                                </m:r>
                                <m:r>
                                  <a:rPr lang="en-GB" sz="2000" b="0" i="1" smtClean="0">
                                    <a:latin typeface="Cambria Math"/>
                                  </a:rPr>
                                  <m:t>𝑥</m:t>
                                </m:r>
                                <m:r>
                                  <a:rPr lang="en-GB" sz="2000" b="0" i="1" smtClean="0">
                                    <a:latin typeface="Cambria Math"/>
                                    <a:ea typeface="Cambria Math"/>
                                  </a:rPr>
                                  <m:t>&lt;0</m:t>
                                </m:r>
                              </m:e>
                            </m:mr>
                          </m:m>
                        </m:e>
                      </m:d>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6256158" y="5589240"/>
                <a:ext cx="2887842" cy="778868"/>
              </a:xfrm>
              <a:prstGeom prst="rect">
                <a:avLst/>
              </a:prstGeom>
              <a:blipFill rotWithShape="1">
                <a:blip r:embed="rId2"/>
                <a:stretch>
                  <a:fillRect/>
                </a:stretch>
              </a:blipFill>
            </p:spPr>
            <p:txBody>
              <a:bodyPr/>
              <a:lstStyle/>
              <a:p>
                <a:r>
                  <a:rPr lang="en-GB">
                    <a:noFill/>
                  </a:rPr>
                  <a:t> </a:t>
                </a:r>
              </a:p>
            </p:txBody>
          </p:sp>
        </mc:Fallback>
      </mc:AlternateContent>
      <p:sp>
        <p:nvSpPr>
          <p:cNvPr id="8" name="TextBox 7"/>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pic>
        <p:nvPicPr>
          <p:cNvPr id="1064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556792"/>
            <a:ext cx="6390456" cy="3834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07486" y="5589240"/>
            <a:ext cx="6048672" cy="1200329"/>
          </a:xfrm>
          <a:prstGeom prst="rect">
            <a:avLst/>
          </a:prstGeom>
          <a:solidFill>
            <a:schemeClr val="accent6">
              <a:lumMod val="20000"/>
              <a:lumOff val="80000"/>
            </a:schemeClr>
          </a:solidFill>
          <a:ln>
            <a:solidFill>
              <a:schemeClr val="accent1"/>
            </a:solidFill>
          </a:ln>
        </p:spPr>
        <p:txBody>
          <a:bodyPr wrap="square" rtlCol="0">
            <a:spAutoFit/>
          </a:bodyPr>
          <a:lstStyle/>
          <a:p>
            <a:r>
              <a:rPr lang="en-GB" sz="1800" dirty="0"/>
              <a:t>Useful for modelling the time between independent events, e.g. inter-arrival times. If inter-arrival times follow </a:t>
            </a:r>
            <a:r>
              <a:rPr lang="en-GB" sz="1800" dirty="0" smtClean="0"/>
              <a:t>this distribution</a:t>
            </a:r>
            <a:r>
              <a:rPr lang="en-GB" sz="1800" dirty="0"/>
              <a:t>, the number of arrivals in a given time follows a Poisson distribution.</a:t>
            </a:r>
          </a:p>
        </p:txBody>
      </p:sp>
    </p:spTree>
    <p:extLst>
      <p:ext uri="{BB962C8B-B14F-4D97-AF65-F5344CB8AC3E}">
        <p14:creationId xmlns:p14="http://schemas.microsoft.com/office/powerpoint/2010/main" val="2096333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106498"/>
                                        </p:tgtEl>
                                        <p:attrNameLst>
                                          <p:attrName>style.visibility</p:attrName>
                                        </p:attrNameLst>
                                      </p:cBhvr>
                                      <p:to>
                                        <p:strVal val="visible"/>
                                      </p:to>
                                    </p:set>
                                    <p:animEffect transition="in" filter="circle(in)">
                                      <p:cBhvr>
                                        <p:cTn id="16" dur="2000"/>
                                        <p:tgtEl>
                                          <p:spTgt spid="1064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11</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34</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484784"/>
            <a:ext cx="4752527" cy="4495891"/>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4932039" y="4738949"/>
                <a:ext cx="4181337" cy="12823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m:rPr>
                              <m:nor/>
                            </m:rPr>
                            <a:rPr lang="en-GB" sz="2000" b="0" i="0" smtClean="0">
                              <a:latin typeface="Symbol" pitchFamily="18" charset="2"/>
                            </a:rPr>
                            <m:t>l</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f>
                                  <m:fPr>
                                    <m:ctrlPr>
                                      <a:rPr lang="en-GB" sz="2000" b="0" i="1" smtClean="0">
                                        <a:latin typeface="Cambria Math" panose="02040503050406030204" pitchFamily="18" charset="0"/>
                                      </a:rPr>
                                    </m:ctrlPr>
                                  </m:fPr>
                                  <m:num>
                                    <m:sSup>
                                      <m:sSupPr>
                                        <m:ctrlPr>
                                          <a:rPr lang="en-GB" sz="2000" b="0" i="1" smtClean="0">
                                            <a:latin typeface="Cambria Math" panose="02040503050406030204" pitchFamily="18" charset="0"/>
                                          </a:rPr>
                                        </m:ctrlPr>
                                      </m:sSupPr>
                                      <m:e>
                                        <m:r>
                                          <a:rPr lang="en-GB" sz="2000" b="0" i="1" smtClean="0">
                                            <a:latin typeface="Cambria Math"/>
                                          </a:rPr>
                                          <m:t>𝑥</m:t>
                                        </m:r>
                                      </m:e>
                                      <m:sup>
                                        <m:r>
                                          <a:rPr lang="en-GB" sz="2000" b="0" i="1" smtClean="0">
                                            <a:latin typeface="Cambria Math"/>
                                          </a:rPr>
                                          <m:t>𝑘</m:t>
                                        </m:r>
                                        <m:r>
                                          <a:rPr lang="en-GB" sz="2000" b="0" i="1" smtClean="0">
                                            <a:latin typeface="Cambria Math"/>
                                          </a:rPr>
                                          <m:t>−1</m:t>
                                        </m:r>
                                      </m:sup>
                                    </m:sSup>
                                    <m:sSup>
                                      <m:sSupPr>
                                        <m:ctrlPr>
                                          <a:rPr lang="en-GB" sz="2000" b="0" i="1" smtClean="0">
                                            <a:latin typeface="Cambria Math" panose="02040503050406030204" pitchFamily="18" charset="0"/>
                                          </a:rPr>
                                        </m:ctrlPr>
                                      </m:sSupPr>
                                      <m:e>
                                        <m:r>
                                          <a:rPr lang="en-GB" sz="2000" b="0" i="1" smtClean="0">
                                            <a:latin typeface="Cambria Math"/>
                                          </a:rPr>
                                          <m:t>𝑒</m:t>
                                        </m:r>
                                      </m:e>
                                      <m:sup>
                                        <m:r>
                                          <a:rPr lang="en-GB" sz="2000" b="0" i="1" smtClean="0">
                                            <a:latin typeface="Cambria Math"/>
                                          </a:rPr>
                                          <m:t>−</m:t>
                                        </m:r>
                                        <m:f>
                                          <m:fPr>
                                            <m:ctrlPr>
                                              <a:rPr lang="en-GB" sz="2000" b="0" i="1" smtClean="0">
                                                <a:latin typeface="Cambria Math" panose="02040503050406030204" pitchFamily="18" charset="0"/>
                                              </a:rPr>
                                            </m:ctrlPr>
                                          </m:fPr>
                                          <m:num>
                                            <m:r>
                                              <a:rPr lang="en-GB" sz="2000" b="0" i="1" smtClean="0">
                                                <a:latin typeface="Cambria Math"/>
                                              </a:rPr>
                                              <m:t>(</m:t>
                                            </m:r>
                                            <m:r>
                                              <m:rPr>
                                                <m:nor/>
                                              </m:rPr>
                                              <a:rPr lang="en-GB" sz="2000" b="0" i="0" smtClean="0">
                                                <a:latin typeface="Cambria Math"/>
                                              </a:rPr>
                                              <m:t>ln</m:t>
                                            </m:r>
                                            <m:r>
                                              <a:rPr lang="en-GB" sz="2000" b="0" i="1" smtClean="0">
                                                <a:latin typeface="Cambria Math"/>
                                              </a:rPr>
                                              <m:t>𝑥</m:t>
                                            </m:r>
                                            <m:r>
                                              <a:rPr lang="en-GB" sz="2000" b="0" i="1" smtClean="0">
                                                <a:latin typeface="Cambria Math"/>
                                              </a:rPr>
                                              <m:t>−</m:t>
                                            </m:r>
                                            <m:r>
                                              <a:rPr lang="en-GB" sz="2000" b="0" i="1" smtClean="0">
                                                <a:latin typeface="Cambria Math"/>
                                                <a:ea typeface="Cambria Math"/>
                                              </a:rPr>
                                              <m:t>𝜇</m:t>
                                            </m:r>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m:t>
                                                </m:r>
                                              </m:e>
                                              <m:sup>
                                                <m:r>
                                                  <a:rPr lang="en-GB" sz="2000" b="0" i="1" smtClean="0">
                                                    <a:latin typeface="Cambria Math"/>
                                                    <a:ea typeface="Cambria Math"/>
                                                  </a:rPr>
                                                  <m:t>2</m:t>
                                                </m:r>
                                              </m:sup>
                                            </m:sSup>
                                            <m:r>
                                              <a:rPr lang="en-GB" sz="2000" b="0" i="1" smtClean="0">
                                                <a:latin typeface="Cambria Math"/>
                                              </a:rPr>
                                              <m:t>/</m:t>
                                            </m:r>
                                            <m:r>
                                              <a:rPr lang="en-GB" sz="2000" b="0" i="1" smtClean="0">
                                                <a:latin typeface="Cambria Math"/>
                                                <a:ea typeface="Cambria Math"/>
                                              </a:rPr>
                                              <m:t>𝜃</m:t>
                                            </m:r>
                                          </m:num>
                                          <m:den>
                                            <m:r>
                                              <a:rPr lang="en-GB" sz="2000" b="0" i="1" smtClean="0">
                                                <a:latin typeface="Cambria Math"/>
                                              </a:rPr>
                                              <m:t>2</m:t>
                                            </m:r>
                                            <m:sSup>
                                              <m:sSupPr>
                                                <m:ctrlPr>
                                                  <a:rPr lang="en-GB" sz="2000" b="0" i="1" smtClean="0">
                                                    <a:latin typeface="Cambria Math" panose="02040503050406030204" pitchFamily="18" charset="0"/>
                                                  </a:rPr>
                                                </m:ctrlPr>
                                              </m:sSupPr>
                                              <m:e>
                                                <m:r>
                                                  <a:rPr lang="en-GB" sz="2000" b="0" i="1" smtClean="0">
                                                    <a:latin typeface="Cambria Math"/>
                                                    <a:ea typeface="Cambria Math"/>
                                                  </a:rPr>
                                                  <m:t>𝜎</m:t>
                                                </m:r>
                                              </m:e>
                                              <m:sup>
                                                <m:r>
                                                  <a:rPr lang="en-GB" sz="2000" b="0" i="1" smtClean="0">
                                                    <a:latin typeface="Cambria Math"/>
                                                  </a:rPr>
                                                  <m:t>2</m:t>
                                                </m:r>
                                              </m:sup>
                                            </m:sSup>
                                          </m:den>
                                        </m:f>
                                      </m:sup>
                                    </m:sSup>
                                  </m:num>
                                  <m:den>
                                    <m:r>
                                      <m:rPr>
                                        <m:nor/>
                                      </m:rPr>
                                      <a:rPr lang="en-GB" sz="2000" b="0" i="0" smtClean="0">
                                        <a:latin typeface="Cambria Math"/>
                                      </a:rPr>
                                      <m:t>x</m:t>
                                    </m:r>
                                    <m:r>
                                      <m:rPr>
                                        <m:sty m:val="p"/>
                                      </m:rPr>
                                      <a:rPr lang="el-GR" sz="2000" b="0" i="1" smtClean="0">
                                        <a:latin typeface="Cambria Math"/>
                                        <a:ea typeface="Cambria Math"/>
                                      </a:rPr>
                                      <m:t>σ</m:t>
                                    </m:r>
                                    <m:rad>
                                      <m:radPr>
                                        <m:degHide m:val="on"/>
                                        <m:ctrlPr>
                                          <a:rPr lang="el-GR" sz="2000" b="0" i="1" smtClean="0">
                                            <a:latin typeface="Cambria Math" panose="02040503050406030204" pitchFamily="18" charset="0"/>
                                            <a:ea typeface="Cambria Math"/>
                                          </a:rPr>
                                        </m:ctrlPr>
                                      </m:radPr>
                                      <m:deg/>
                                      <m:e>
                                        <m:r>
                                          <a:rPr lang="en-GB" sz="2000" b="0" i="1" smtClean="0">
                                            <a:latin typeface="Cambria Math"/>
                                            <a:ea typeface="Cambria Math"/>
                                          </a:rPr>
                                          <m:t>2</m:t>
                                        </m:r>
                                        <m:r>
                                          <a:rPr lang="en-GB" sz="2000" b="0" i="1" smtClean="0">
                                            <a:latin typeface="Cambria Math"/>
                                            <a:ea typeface="Cambria Math"/>
                                          </a:rPr>
                                          <m:t>𝜋</m:t>
                                        </m:r>
                                      </m:e>
                                    </m:rad>
                                    <m:r>
                                      <m:rPr>
                                        <m:brk m:alnAt="7"/>
                                      </m:rPr>
                                      <a:rPr lang="en-GB" sz="2000" b="0" i="1" smtClean="0">
                                        <a:latin typeface="Cambria Math"/>
                                      </a:rPr>
                                      <m:t> </m:t>
                                    </m:r>
                                  </m:den>
                                </m:f>
                                <m:r>
                                  <m:rPr>
                                    <m:brk m:alnAt="7"/>
                                  </m:rPr>
                                  <a:rPr lang="en-GB" sz="2000" b="0" i="1" smtClean="0">
                                    <a:latin typeface="Cambria Math"/>
                                  </a:rPr>
                                  <m:t>,</m:t>
                                </m:r>
                                <m:r>
                                  <a:rPr lang="en-GB" sz="2000" b="0" i="1" smtClean="0">
                                    <a:latin typeface="Cambria Math"/>
                                  </a:rPr>
                                  <m:t> </m:t>
                                </m:r>
                                <m:r>
                                  <a:rPr lang="en-GB" sz="2000" b="0" i="1" smtClean="0">
                                    <a:latin typeface="Cambria Math"/>
                                  </a:rPr>
                                  <m:t>𝑥</m:t>
                                </m:r>
                                <m:r>
                                  <a:rPr lang="en-GB" sz="2000" b="0" i="1" smtClean="0">
                                    <a:latin typeface="Cambria Math"/>
                                  </a:rPr>
                                  <m:t>&gt;0</m:t>
                                </m:r>
                              </m:e>
                            </m:mr>
                            <m:mr>
                              <m:e>
                                <m:r>
                                  <a:rPr lang="en-GB" sz="2000" b="0" i="1" smtClean="0">
                                    <a:latin typeface="Cambria Math"/>
                                  </a:rPr>
                                  <m:t>0, </m:t>
                                </m:r>
                                <m:r>
                                  <a:rPr lang="en-GB" sz="2000" b="0" i="1" smtClean="0">
                                    <a:latin typeface="Cambria Math"/>
                                  </a:rPr>
                                  <m:t>𝑥</m:t>
                                </m:r>
                                <m:r>
                                  <a:rPr lang="en-GB" sz="2000" b="0" i="1" smtClean="0">
                                    <a:latin typeface="Cambria Math"/>
                                    <a:ea typeface="Cambria Math"/>
                                  </a:rPr>
                                  <m:t>≤0</m:t>
                                </m:r>
                              </m:e>
                            </m:mr>
                          </m:m>
                        </m:e>
                      </m:d>
                    </m:oMath>
                  </m:oMathPara>
                </a14:m>
                <a:endParaRPr lang="en-GB" sz="2800" dirty="0"/>
              </a:p>
            </p:txBody>
          </p:sp>
        </mc:Choice>
        <mc:Fallback xmlns="">
          <p:sp>
            <p:nvSpPr>
              <p:cNvPr id="7" name="TextBox 6"/>
              <p:cNvSpPr txBox="1">
                <a:spLocks noRot="1" noChangeAspect="1" noMove="1" noResize="1" noEditPoints="1" noAdjustHandles="1" noChangeArrowheads="1" noChangeShapeType="1" noTextEdit="1"/>
              </p:cNvSpPr>
              <p:nvPr/>
            </p:nvSpPr>
            <p:spPr>
              <a:xfrm>
                <a:off x="4932039" y="4738949"/>
                <a:ext cx="4181337" cy="1282339"/>
              </a:xfrm>
              <a:prstGeom prst="rect">
                <a:avLst/>
              </a:prstGeom>
              <a:blipFill rotWithShape="1">
                <a:blip r:embed="rId3"/>
                <a:stretch>
                  <a:fillRect/>
                </a:stretch>
              </a:blipFill>
            </p:spPr>
            <p:txBody>
              <a:bodyPr/>
              <a:lstStyle/>
              <a:p>
                <a:r>
                  <a:rPr lang="en-GB">
                    <a:noFill/>
                  </a:rPr>
                  <a:t> </a:t>
                </a:r>
              </a:p>
            </p:txBody>
          </p:sp>
        </mc:Fallback>
      </mc:AlternateContent>
      <p:sp>
        <p:nvSpPr>
          <p:cNvPr id="8" name="TextBox 7"/>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
        <p:nvSpPr>
          <p:cNvPr id="5" name="TextBox 4"/>
          <p:cNvSpPr txBox="1"/>
          <p:nvPr/>
        </p:nvSpPr>
        <p:spPr>
          <a:xfrm>
            <a:off x="179512" y="6093296"/>
            <a:ext cx="7776864" cy="707886"/>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Often used to describe the distribution of a quantity that is the product of a number of different quantities.</a:t>
            </a:r>
          </a:p>
        </p:txBody>
      </p:sp>
    </p:spTree>
    <p:extLst>
      <p:ext uri="{BB962C8B-B14F-4D97-AF65-F5344CB8AC3E}">
        <p14:creationId xmlns:p14="http://schemas.microsoft.com/office/powerpoint/2010/main" val="276206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Correct Order</a:t>
            </a:r>
            <a:endParaRPr lang="en-GB" dirty="0"/>
          </a:p>
        </p:txBody>
      </p:sp>
      <p:sp>
        <p:nvSpPr>
          <p:cNvPr id="3" name="Content Placeholder 2"/>
          <p:cNvSpPr>
            <a:spLocks noGrp="1"/>
          </p:cNvSpPr>
          <p:nvPr>
            <p:ph sz="half" idx="1"/>
          </p:nvPr>
        </p:nvSpPr>
        <p:spPr/>
        <p:txBody>
          <a:bodyPr/>
          <a:lstStyle/>
          <a:p>
            <a:r>
              <a:rPr lang="en-GB" sz="2400" dirty="0" smtClean="0"/>
              <a:t>Triangular</a:t>
            </a:r>
          </a:p>
          <a:p>
            <a:r>
              <a:rPr lang="en-GB" sz="2400" dirty="0" smtClean="0"/>
              <a:t>Poisson</a:t>
            </a:r>
          </a:p>
          <a:p>
            <a:r>
              <a:rPr lang="en-GB" sz="2400" dirty="0" smtClean="0"/>
              <a:t>Gamma</a:t>
            </a:r>
          </a:p>
          <a:p>
            <a:r>
              <a:rPr lang="en-GB" sz="2400" dirty="0" smtClean="0"/>
              <a:t>Beta</a:t>
            </a:r>
          </a:p>
          <a:p>
            <a:r>
              <a:rPr lang="en-GB" sz="2400" dirty="0" smtClean="0"/>
              <a:t>Geometric</a:t>
            </a:r>
          </a:p>
          <a:p>
            <a:r>
              <a:rPr lang="en-GB" sz="2400" dirty="0" smtClean="0"/>
              <a:t>Normal</a:t>
            </a:r>
          </a:p>
        </p:txBody>
      </p:sp>
      <p:sp>
        <p:nvSpPr>
          <p:cNvPr id="5" name="Content Placeholder 4"/>
          <p:cNvSpPr>
            <a:spLocks noGrp="1"/>
          </p:cNvSpPr>
          <p:nvPr>
            <p:ph sz="half" idx="2"/>
          </p:nvPr>
        </p:nvSpPr>
        <p:spPr/>
        <p:txBody>
          <a:bodyPr/>
          <a:lstStyle/>
          <a:p>
            <a:r>
              <a:rPr lang="en-GB" sz="2400" dirty="0" smtClean="0"/>
              <a:t>Uniform</a:t>
            </a:r>
          </a:p>
          <a:p>
            <a:r>
              <a:rPr lang="en-GB" sz="2400" dirty="0" smtClean="0"/>
              <a:t>Binomial</a:t>
            </a:r>
            <a:endParaRPr lang="en-GB" sz="2400" dirty="0"/>
          </a:p>
          <a:p>
            <a:r>
              <a:rPr lang="en-GB" sz="2400" dirty="0"/>
              <a:t>Weibull</a:t>
            </a:r>
          </a:p>
          <a:p>
            <a:r>
              <a:rPr lang="en-GB" sz="2400" dirty="0"/>
              <a:t>Exponential</a:t>
            </a:r>
          </a:p>
          <a:p>
            <a:r>
              <a:rPr lang="en-GB" sz="2400" dirty="0"/>
              <a:t>Lognormal</a:t>
            </a:r>
          </a:p>
          <a:p>
            <a:endParaRPr lang="en-GB" sz="2400"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35</a:t>
            </a:fld>
            <a:endParaRPr lang="en-US"/>
          </a:p>
        </p:txBody>
      </p:sp>
    </p:spTree>
    <p:extLst>
      <p:ext uri="{BB962C8B-B14F-4D97-AF65-F5344CB8AC3E}">
        <p14:creationId xmlns:p14="http://schemas.microsoft.com/office/powerpoint/2010/main" val="4709517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a:t>
            </a:r>
            <a:r>
              <a:rPr lang="en-GB" dirty="0" smtClean="0"/>
              <a:t>1: Triangular</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36</a:t>
            </a:fld>
            <a:endParaRPr lang="en-US"/>
          </a:p>
        </p:txBody>
      </p:sp>
      <p:sp>
        <p:nvSpPr>
          <p:cNvPr id="4" name="TextBox 3"/>
          <p:cNvSpPr txBox="1"/>
          <p:nvPr/>
        </p:nvSpPr>
        <p:spPr>
          <a:xfrm>
            <a:off x="7311245" y="1052736"/>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mc:AlternateContent xmlns:mc="http://schemas.openxmlformats.org/markup-compatibility/2006" xmlns:a14="http://schemas.microsoft.com/office/drawing/2010/main">
        <mc:Choice Requires="a14">
          <p:sp>
            <p:nvSpPr>
              <p:cNvPr id="8" name="TextBox 7"/>
              <p:cNvSpPr txBox="1"/>
              <p:nvPr/>
            </p:nvSpPr>
            <p:spPr>
              <a:xfrm>
                <a:off x="4427984" y="4725144"/>
                <a:ext cx="4834849" cy="19886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a:rPr lang="en-GB" sz="2000" b="0" i="1" smtClean="0">
                              <a:latin typeface="Cambria Math"/>
                            </a:rPr>
                            <m:t>𝑎</m:t>
                          </m:r>
                          <m:r>
                            <a:rPr lang="en-GB" sz="2000" b="0" i="1" smtClean="0">
                              <a:latin typeface="Cambria Math"/>
                            </a:rPr>
                            <m:t>,</m:t>
                          </m:r>
                          <m:r>
                            <a:rPr lang="en-GB" sz="2000" b="0" i="1" smtClean="0">
                              <a:latin typeface="Cambria Math"/>
                            </a:rPr>
                            <m:t>𝑏</m:t>
                          </m:r>
                          <m:r>
                            <a:rPr lang="en-GB" sz="2000" b="0" i="1" smtClean="0">
                              <a:latin typeface="Cambria Math"/>
                            </a:rPr>
                            <m:t>, </m:t>
                          </m:r>
                          <m:r>
                            <a:rPr lang="en-GB" sz="2000" b="0" i="1" smtClean="0">
                              <a:latin typeface="Cambria Math"/>
                            </a:rPr>
                            <m:t>𝑐</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r>
                                  <m:rPr>
                                    <m:brk m:alnAt="7"/>
                                  </m:rPr>
                                  <a:rPr lang="en-GB" sz="2000" b="0" i="1" smtClean="0">
                                    <a:latin typeface="Cambria Math"/>
                                  </a:rPr>
                                  <m:t>0</m:t>
                                </m:r>
                                <m:r>
                                  <a:rPr lang="en-GB" sz="2000" b="0" i="1" smtClean="0">
                                    <a:latin typeface="Cambria Math"/>
                                  </a:rPr>
                                  <m:t>, </m:t>
                                </m:r>
                                <m:r>
                                  <a:rPr lang="en-GB" sz="2000" b="0" i="1" smtClean="0">
                                    <a:latin typeface="Cambria Math"/>
                                  </a:rPr>
                                  <m:t>𝑥</m:t>
                                </m:r>
                                <m:r>
                                  <a:rPr lang="en-GB" sz="2000" b="0" i="1" smtClean="0">
                                    <a:latin typeface="Cambria Math"/>
                                  </a:rPr>
                                  <m:t>&lt;</m:t>
                                </m:r>
                                <m:r>
                                  <a:rPr lang="en-GB" sz="2000" b="0" i="1" smtClean="0">
                                    <a:latin typeface="Cambria Math"/>
                                  </a:rPr>
                                  <m:t>𝑎</m:t>
                                </m:r>
                              </m:e>
                            </m:mr>
                            <m:mr>
                              <m:e>
                                <m:f>
                                  <m:fPr>
                                    <m:ctrlPr>
                                      <a:rPr lang="en-GB" sz="2000" b="0" i="1" smtClean="0">
                                        <a:latin typeface="Cambria Math" panose="02040503050406030204" pitchFamily="18" charset="0"/>
                                      </a:rPr>
                                    </m:ctrlPr>
                                  </m:fPr>
                                  <m:num>
                                    <m:r>
                                      <a:rPr lang="en-GB" sz="2000" b="0" i="1" smtClean="0">
                                        <a:latin typeface="Cambria Math"/>
                                      </a:rPr>
                                      <m:t>2(</m:t>
                                    </m:r>
                                    <m:r>
                                      <a:rPr lang="en-GB" sz="2000" b="0" i="1" smtClean="0">
                                        <a:latin typeface="Cambria Math"/>
                                      </a:rPr>
                                      <m:t>𝑥</m:t>
                                    </m:r>
                                    <m:r>
                                      <a:rPr lang="en-GB" sz="2000" b="0" i="1" smtClean="0">
                                        <a:latin typeface="Cambria Math"/>
                                      </a:rPr>
                                      <m:t>−</m:t>
                                    </m:r>
                                    <m:r>
                                      <a:rPr lang="en-GB" sz="2000" b="0" i="1" smtClean="0">
                                        <a:latin typeface="Cambria Math"/>
                                      </a:rPr>
                                      <m:t>𝑎</m:t>
                                    </m:r>
                                    <m:r>
                                      <a:rPr lang="en-GB" sz="2000" b="0" i="1" smtClean="0">
                                        <a:latin typeface="Cambria Math"/>
                                      </a:rPr>
                                      <m:t>)</m:t>
                                    </m:r>
                                  </m:num>
                                  <m:den>
                                    <m:r>
                                      <a:rPr lang="en-GB" sz="2000" b="0" i="1" smtClean="0">
                                        <a:latin typeface="Cambria Math"/>
                                      </a:rPr>
                                      <m:t>(</m:t>
                                    </m:r>
                                    <m:r>
                                      <a:rPr lang="en-GB" sz="2000" b="0" i="1" smtClean="0">
                                        <a:latin typeface="Cambria Math"/>
                                      </a:rPr>
                                      <m:t>𝑏</m:t>
                                    </m:r>
                                    <m:r>
                                      <a:rPr lang="en-GB" sz="2000" b="0" i="1" smtClean="0">
                                        <a:latin typeface="Cambria Math"/>
                                      </a:rPr>
                                      <m:t>−</m:t>
                                    </m:r>
                                    <m:r>
                                      <a:rPr lang="en-GB" sz="2000" b="0" i="1" smtClean="0">
                                        <a:latin typeface="Cambria Math"/>
                                      </a:rPr>
                                      <m:t>𝑎</m:t>
                                    </m:r>
                                    <m:r>
                                      <a:rPr lang="en-GB" sz="2000" b="0" i="1" smtClean="0">
                                        <a:latin typeface="Cambria Math"/>
                                      </a:rPr>
                                      <m:t>)(</m:t>
                                    </m:r>
                                    <m:r>
                                      <a:rPr lang="en-GB" sz="2000" b="0" i="1" smtClean="0">
                                        <a:latin typeface="Cambria Math"/>
                                      </a:rPr>
                                      <m:t>𝑐</m:t>
                                    </m:r>
                                    <m:r>
                                      <a:rPr lang="en-GB" sz="2000" b="0" i="1" smtClean="0">
                                        <a:latin typeface="Cambria Math"/>
                                      </a:rPr>
                                      <m:t>−</m:t>
                                    </m:r>
                                    <m:r>
                                      <a:rPr lang="en-GB" sz="2000" b="0" i="1" smtClean="0">
                                        <a:latin typeface="Cambria Math"/>
                                      </a:rPr>
                                      <m:t>𝑎</m:t>
                                    </m:r>
                                    <m:r>
                                      <a:rPr lang="en-GB" sz="2000" b="0" i="1" smtClean="0">
                                        <a:latin typeface="Cambria Math"/>
                                      </a:rPr>
                                      <m:t>)</m:t>
                                    </m:r>
                                  </m:den>
                                </m:f>
                                <m:r>
                                  <a:rPr lang="en-GB" sz="2000" b="0" i="1" smtClean="0">
                                    <a:latin typeface="Cambria Math"/>
                                  </a:rPr>
                                  <m:t>, </m:t>
                                </m:r>
                                <m:r>
                                  <a:rPr lang="en-GB" sz="2000" b="0" i="1" smtClean="0">
                                    <a:latin typeface="Cambria Math"/>
                                  </a:rPr>
                                  <m:t>𝑎</m:t>
                                </m:r>
                                <m:r>
                                  <a:rPr lang="en-GB" sz="2000" b="0" i="1" smtClean="0">
                                    <a:latin typeface="Cambria Math"/>
                                    <a:ea typeface="Cambria Math"/>
                                  </a:rPr>
                                  <m:t>≤</m:t>
                                </m:r>
                                <m:r>
                                  <a:rPr lang="en-GB" sz="2000" b="0" i="1" smtClean="0">
                                    <a:latin typeface="Cambria Math"/>
                                    <a:ea typeface="Cambria Math"/>
                                  </a:rPr>
                                  <m:t>𝑥</m:t>
                                </m:r>
                                <m:r>
                                  <a:rPr lang="en-GB" sz="2000" b="0" i="1" smtClean="0">
                                    <a:latin typeface="Cambria Math"/>
                                    <a:ea typeface="Cambria Math"/>
                                  </a:rPr>
                                  <m:t>≤</m:t>
                                </m:r>
                                <m:r>
                                  <a:rPr lang="en-GB" sz="2000" b="0" i="1" smtClean="0">
                                    <a:latin typeface="Cambria Math"/>
                                    <a:ea typeface="Cambria Math"/>
                                  </a:rPr>
                                  <m:t>𝑐</m:t>
                                </m:r>
                              </m:e>
                            </m:mr>
                            <m:mr>
                              <m:e>
                                <m:f>
                                  <m:fPr>
                                    <m:ctrlPr>
                                      <a:rPr lang="en-GB" sz="2000" b="0" i="1" smtClean="0">
                                        <a:latin typeface="Cambria Math" panose="02040503050406030204" pitchFamily="18" charset="0"/>
                                      </a:rPr>
                                    </m:ctrlPr>
                                  </m:fPr>
                                  <m:num>
                                    <m:r>
                                      <a:rPr lang="en-GB" sz="2000" b="0" i="1" smtClean="0">
                                        <a:latin typeface="Cambria Math"/>
                                      </a:rPr>
                                      <m:t>2(</m:t>
                                    </m:r>
                                    <m:r>
                                      <a:rPr lang="en-GB" sz="2000" b="0" i="1" smtClean="0">
                                        <a:latin typeface="Cambria Math"/>
                                      </a:rPr>
                                      <m:t>𝑏</m:t>
                                    </m:r>
                                    <m:r>
                                      <a:rPr lang="en-GB" sz="2000" b="0" i="1" smtClean="0">
                                        <a:latin typeface="Cambria Math"/>
                                      </a:rPr>
                                      <m:t>−</m:t>
                                    </m:r>
                                    <m:r>
                                      <a:rPr lang="en-GB" sz="2000" b="0" i="1" smtClean="0">
                                        <a:latin typeface="Cambria Math"/>
                                      </a:rPr>
                                      <m:t>𝑥</m:t>
                                    </m:r>
                                    <m:r>
                                      <a:rPr lang="en-GB" sz="2000" b="0" i="1" smtClean="0">
                                        <a:latin typeface="Cambria Math"/>
                                      </a:rPr>
                                      <m:t>)</m:t>
                                    </m:r>
                                  </m:num>
                                  <m:den>
                                    <m:r>
                                      <a:rPr lang="en-GB" sz="2000" b="0" i="1" smtClean="0">
                                        <a:latin typeface="Cambria Math"/>
                                      </a:rPr>
                                      <m:t>(</m:t>
                                    </m:r>
                                    <m:r>
                                      <a:rPr lang="en-GB" sz="2000" b="0" i="1" smtClean="0">
                                        <a:latin typeface="Cambria Math"/>
                                      </a:rPr>
                                      <m:t>𝑏</m:t>
                                    </m:r>
                                    <m:r>
                                      <a:rPr lang="en-GB" sz="2000" b="0" i="1" smtClean="0">
                                        <a:latin typeface="Cambria Math"/>
                                      </a:rPr>
                                      <m:t>−</m:t>
                                    </m:r>
                                    <m:r>
                                      <a:rPr lang="en-GB" sz="2000" b="0" i="1" smtClean="0">
                                        <a:latin typeface="Cambria Math"/>
                                      </a:rPr>
                                      <m:t>𝑎</m:t>
                                    </m:r>
                                    <m:r>
                                      <a:rPr lang="en-GB" sz="2000" b="0" i="1" smtClean="0">
                                        <a:latin typeface="Cambria Math"/>
                                      </a:rPr>
                                      <m:t>)(</m:t>
                                    </m:r>
                                    <m:r>
                                      <a:rPr lang="en-GB" sz="2000" b="0" i="1" smtClean="0">
                                        <a:latin typeface="Cambria Math"/>
                                      </a:rPr>
                                      <m:t>𝑏</m:t>
                                    </m:r>
                                    <m:r>
                                      <a:rPr lang="en-GB" sz="2000" b="0" i="1" smtClean="0">
                                        <a:latin typeface="Cambria Math"/>
                                      </a:rPr>
                                      <m:t>−</m:t>
                                    </m:r>
                                    <m:r>
                                      <a:rPr lang="en-GB" sz="2000" b="0" i="1" smtClean="0">
                                        <a:latin typeface="Cambria Math"/>
                                      </a:rPr>
                                      <m:t>𝑐</m:t>
                                    </m:r>
                                    <m:r>
                                      <a:rPr lang="en-GB" sz="2000" b="0" i="1" smtClean="0">
                                        <a:latin typeface="Cambria Math"/>
                                      </a:rPr>
                                      <m:t>)</m:t>
                                    </m:r>
                                  </m:den>
                                </m:f>
                                <m:r>
                                  <a:rPr lang="en-GB" sz="2000" b="0" i="1" smtClean="0">
                                    <a:latin typeface="Cambria Math"/>
                                  </a:rPr>
                                  <m:t>, </m:t>
                                </m:r>
                                <m:r>
                                  <a:rPr lang="en-GB" sz="2000" b="0" i="1" smtClean="0">
                                    <a:latin typeface="Cambria Math"/>
                                  </a:rPr>
                                  <m:t>𝑐</m:t>
                                </m:r>
                                <m:r>
                                  <a:rPr lang="en-GB" sz="2000" b="0" i="1" smtClean="0">
                                    <a:latin typeface="Cambria Math"/>
                                  </a:rPr>
                                  <m:t>&lt;</m:t>
                                </m:r>
                                <m:r>
                                  <a:rPr lang="en-GB" sz="2000" b="0" i="1" smtClean="0">
                                    <a:latin typeface="Cambria Math"/>
                                  </a:rPr>
                                  <m:t>𝑥</m:t>
                                </m:r>
                                <m:r>
                                  <a:rPr lang="en-GB" sz="2000" b="0" i="1" smtClean="0">
                                    <a:latin typeface="Cambria Math"/>
                                    <a:ea typeface="Cambria Math"/>
                                  </a:rPr>
                                  <m:t>≤</m:t>
                                </m:r>
                                <m:r>
                                  <a:rPr lang="en-GB" sz="2000" b="0" i="1" smtClean="0">
                                    <a:latin typeface="Cambria Math"/>
                                    <a:ea typeface="Cambria Math"/>
                                  </a:rPr>
                                  <m:t>𝑏</m:t>
                                </m:r>
                              </m:e>
                            </m:mr>
                            <m:mr>
                              <m:e>
                                <m:r>
                                  <a:rPr lang="en-GB" sz="2000" b="0" i="1" smtClean="0">
                                    <a:latin typeface="Cambria Math"/>
                                  </a:rPr>
                                  <m:t>0, </m:t>
                                </m:r>
                                <m:r>
                                  <a:rPr lang="en-GB" sz="2000" b="0" i="1" smtClean="0">
                                    <a:latin typeface="Cambria Math"/>
                                  </a:rPr>
                                  <m:t>𝑏</m:t>
                                </m:r>
                                <m:r>
                                  <a:rPr lang="en-GB" sz="2000" b="0" i="1" smtClean="0">
                                    <a:latin typeface="Cambria Math"/>
                                  </a:rPr>
                                  <m:t>&lt;</m:t>
                                </m:r>
                                <m:r>
                                  <a:rPr lang="en-GB" sz="2000" b="0" i="1" smtClean="0">
                                    <a:latin typeface="Cambria Math"/>
                                  </a:rPr>
                                  <m:t>𝑥</m:t>
                                </m:r>
                              </m:e>
                            </m:mr>
                          </m:m>
                        </m:e>
                      </m:d>
                    </m:oMath>
                  </m:oMathPara>
                </a14:m>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4427984" y="4725144"/>
                <a:ext cx="4834849" cy="1988621"/>
              </a:xfrm>
              <a:prstGeom prst="rect">
                <a:avLst/>
              </a:prstGeom>
              <a:blipFill rotWithShape="1">
                <a:blip r:embed="rId3"/>
                <a:stretch>
                  <a:fillRect/>
                </a:stretch>
              </a:blipFill>
            </p:spPr>
            <p:txBody>
              <a:bodyPr/>
              <a:lstStyle/>
              <a:p>
                <a:r>
                  <a:rPr lang="en-GB">
                    <a:noFill/>
                  </a:rPr>
                  <a:t> </a:t>
                </a:r>
              </a:p>
            </p:txBody>
          </p:sp>
        </mc:Fallback>
      </mc:AlternateContent>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412776"/>
            <a:ext cx="5031929" cy="3773947"/>
          </a:xfrm>
          <a:prstGeom prst="rect">
            <a:avLst/>
          </a:prstGeom>
        </p:spPr>
      </p:pic>
      <p:sp>
        <p:nvSpPr>
          <p:cNvPr id="6" name="TextBox 5"/>
          <p:cNvSpPr txBox="1"/>
          <p:nvPr/>
        </p:nvSpPr>
        <p:spPr>
          <a:xfrm>
            <a:off x="251520" y="5373216"/>
            <a:ext cx="4070251" cy="1323439"/>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r>
              <a:rPr lang="en-GB" sz="2000" dirty="0"/>
              <a:t>Often used when no data are available but the minimum, maximum and most likely values are known.</a:t>
            </a:r>
          </a:p>
        </p:txBody>
      </p:sp>
    </p:spTree>
    <p:extLst>
      <p:ext uri="{BB962C8B-B14F-4D97-AF65-F5344CB8AC3E}">
        <p14:creationId xmlns:p14="http://schemas.microsoft.com/office/powerpoint/2010/main" val="170039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a:t>
            </a:r>
            <a:r>
              <a:rPr lang="en-GB" dirty="0" smtClean="0"/>
              <a:t>2: Poisson</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37</a:t>
            </a:fld>
            <a:endParaRPr lang="en-US"/>
          </a:p>
        </p:txBody>
      </p:sp>
      <p:sp>
        <p:nvSpPr>
          <p:cNvPr id="4" name="TextBox 3"/>
          <p:cNvSpPr txBox="1"/>
          <p:nvPr/>
        </p:nvSpPr>
        <p:spPr>
          <a:xfrm>
            <a:off x="251520" y="5373216"/>
            <a:ext cx="5040560" cy="1200329"/>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r>
              <a:rPr lang="en-GB" sz="2400" dirty="0"/>
              <a:t>Probability of a given number of events </a:t>
            </a:r>
            <a:r>
              <a:rPr lang="en-GB" sz="2400" i="1" dirty="0"/>
              <a:t>k</a:t>
            </a:r>
            <a:r>
              <a:rPr lang="en-GB" sz="2400" dirty="0"/>
              <a:t> occurring in a fixed interval of time or </a:t>
            </a:r>
            <a:r>
              <a:rPr lang="en-GB" sz="2400" dirty="0" smtClean="0"/>
              <a:t>space</a:t>
            </a:r>
            <a:endParaRPr lang="en-GB" sz="2400" dirty="0"/>
          </a:p>
        </p:txBody>
      </p:sp>
      <mc:AlternateContent xmlns:mc="http://schemas.openxmlformats.org/markup-compatibility/2006" xmlns:a14="http://schemas.microsoft.com/office/drawing/2010/main">
        <mc:Choice Requires="a14">
          <p:sp>
            <p:nvSpPr>
              <p:cNvPr id="5" name="TextBox 4"/>
              <p:cNvSpPr txBox="1"/>
              <p:nvPr/>
            </p:nvSpPr>
            <p:spPr>
              <a:xfrm>
                <a:off x="5508104" y="5427546"/>
                <a:ext cx="3528392" cy="883255"/>
              </a:xfrm>
              <a:prstGeom prst="rect">
                <a:avLst/>
              </a:prstGeom>
              <a:noFill/>
            </p:spPr>
            <p:txBody>
              <a:bodyPr wrap="square" rtlCol="0">
                <a:spAutoFit/>
              </a:bodyPr>
              <a:lstStyle/>
              <a:p>
                <a:r>
                  <a:rPr lang="en-GB" sz="2800" dirty="0" smtClean="0">
                    <a:latin typeface="Cambria Math" pitchFamily="18" charset="0"/>
                    <a:ea typeface="Cambria Math" pitchFamily="18" charset="0"/>
                  </a:rPr>
                  <a:t>f(k</a:t>
                </a:r>
                <a:r>
                  <a:rPr lang="en-GB" sz="2800" dirty="0" smtClean="0"/>
                  <a:t>;</a:t>
                </a:r>
                <a:r>
                  <a:rPr lang="en-GB" sz="2800" dirty="0" smtClean="0">
                    <a:latin typeface="Symbol" pitchFamily="18" charset="2"/>
                  </a:rPr>
                  <a:t>l</a:t>
                </a:r>
                <a:r>
                  <a:rPr lang="en-GB" sz="2800" dirty="0" smtClean="0"/>
                  <a:t>) = </a:t>
                </a:r>
                <a14:m>
                  <m:oMath xmlns:m="http://schemas.openxmlformats.org/officeDocument/2006/math">
                    <m:f>
                      <m:fPr>
                        <m:ctrlPr>
                          <a:rPr lang="en-GB" sz="2800" i="1" smtClean="0">
                            <a:latin typeface="Cambria Math" panose="02040503050406030204" pitchFamily="18" charset="0"/>
                          </a:rPr>
                        </m:ctrlPr>
                      </m:fPr>
                      <m:num>
                        <m:sSup>
                          <m:sSupPr>
                            <m:ctrlPr>
                              <a:rPr lang="en-GB" sz="2800" b="0" i="1" smtClean="0">
                                <a:latin typeface="Cambria Math" panose="02040503050406030204" pitchFamily="18" charset="0"/>
                              </a:rPr>
                            </m:ctrlPr>
                          </m:sSupPr>
                          <m:e>
                            <m:r>
                              <m:rPr>
                                <m:nor/>
                              </m:rPr>
                              <a:rPr lang="en-GB" sz="2800" b="0" i="0" smtClean="0">
                                <a:latin typeface="Symbol" pitchFamily="18" charset="2"/>
                              </a:rPr>
                              <m:t>l</m:t>
                            </m:r>
                          </m:e>
                          <m:sup>
                            <m:r>
                              <a:rPr lang="en-GB" sz="2800" b="0" i="1" smtClean="0">
                                <a:latin typeface="Cambria Math"/>
                              </a:rPr>
                              <m:t>𝑘</m:t>
                            </m:r>
                          </m:sup>
                        </m:sSup>
                        <m:sSup>
                          <m:sSupPr>
                            <m:ctrlPr>
                              <a:rPr lang="en-GB" sz="2800" b="0" i="1" smtClean="0">
                                <a:latin typeface="Cambria Math" panose="02040503050406030204" pitchFamily="18" charset="0"/>
                              </a:rPr>
                            </m:ctrlPr>
                          </m:sSupPr>
                          <m:e>
                            <m:r>
                              <a:rPr lang="en-GB" sz="2800" b="0" i="1" smtClean="0">
                                <a:latin typeface="Cambria Math"/>
                              </a:rPr>
                              <m:t>𝑒</m:t>
                            </m:r>
                          </m:e>
                          <m:sup>
                            <m:r>
                              <a:rPr lang="en-GB" sz="2800" b="0" i="1" smtClean="0">
                                <a:latin typeface="Cambria Math"/>
                              </a:rPr>
                              <m:t>−</m:t>
                            </m:r>
                            <m:r>
                              <m:rPr>
                                <m:nor/>
                              </m:rPr>
                              <a:rPr lang="en-GB" sz="2800" b="0" i="0" smtClean="0">
                                <a:latin typeface="Symbol" pitchFamily="18" charset="2"/>
                              </a:rPr>
                              <m:t>l</m:t>
                            </m:r>
                          </m:sup>
                        </m:sSup>
                      </m:num>
                      <m:den>
                        <m:r>
                          <a:rPr lang="en-GB" sz="2800" b="0" i="1" smtClean="0">
                            <a:latin typeface="Cambria Math"/>
                          </a:rPr>
                          <m:t>𝑘</m:t>
                        </m:r>
                        <m:r>
                          <a:rPr lang="en-GB" sz="2800" b="0" i="1" smtClean="0">
                            <a:latin typeface="Cambria Math"/>
                          </a:rPr>
                          <m:t>!</m:t>
                        </m:r>
                      </m:den>
                    </m:f>
                  </m:oMath>
                </a14:m>
                <a:endParaRPr lang="en-GB" sz="2800" dirty="0"/>
              </a:p>
            </p:txBody>
          </p:sp>
        </mc:Choice>
        <mc:Fallback xmlns="">
          <p:sp>
            <p:nvSpPr>
              <p:cNvPr id="5" name="TextBox 4"/>
              <p:cNvSpPr txBox="1">
                <a:spLocks noRot="1" noChangeAspect="1" noMove="1" noResize="1" noEditPoints="1" noAdjustHandles="1" noChangeArrowheads="1" noChangeShapeType="1" noTextEdit="1"/>
              </p:cNvSpPr>
              <p:nvPr/>
            </p:nvSpPr>
            <p:spPr>
              <a:xfrm>
                <a:off x="5508104" y="5427546"/>
                <a:ext cx="3528392" cy="883255"/>
              </a:xfrm>
              <a:prstGeom prst="rect">
                <a:avLst/>
              </a:prstGeom>
              <a:blipFill rotWithShape="1">
                <a:blip r:embed="rId2"/>
                <a:stretch>
                  <a:fillRect b="-6897"/>
                </a:stretch>
              </a:blipFill>
            </p:spPr>
            <p:txBody>
              <a:bodyPr/>
              <a:lstStyle/>
              <a:p>
                <a:r>
                  <a:rPr lang="en-GB">
                    <a:noFill/>
                  </a:rPr>
                  <a:t> </a:t>
                </a:r>
              </a:p>
            </p:txBody>
          </p:sp>
        </mc:Fallback>
      </mc:AlternateContent>
      <p:pic>
        <p:nvPicPr>
          <p:cNvPr id="1044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32" y="1556792"/>
            <a:ext cx="6230483" cy="3745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Tree>
    <p:extLst>
      <p:ext uri="{BB962C8B-B14F-4D97-AF65-F5344CB8AC3E}">
        <p14:creationId xmlns:p14="http://schemas.microsoft.com/office/powerpoint/2010/main" val="3675289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104450"/>
                                        </p:tgtEl>
                                        <p:attrNameLst>
                                          <p:attrName>style.visibility</p:attrName>
                                        </p:attrNameLst>
                                      </p:cBhvr>
                                      <p:to>
                                        <p:strVal val="visible"/>
                                      </p:to>
                                    </p:set>
                                    <p:animEffect transition="in" filter="circle(in)">
                                      <p:cBhvr>
                                        <p:cTn id="16" dur="2000"/>
                                        <p:tgtEl>
                                          <p:spTgt spid="104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a:t>
            </a:r>
            <a:r>
              <a:rPr lang="en-GB" dirty="0" smtClean="0"/>
              <a:t>3: Gamma</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38</a:t>
            </a:fld>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5724128" y="4810372"/>
                <a:ext cx="3414333" cy="108690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m:rPr>
                              <m:nor/>
                            </m:rPr>
                            <a:rPr lang="en-GB" sz="2000" b="0" i="0" smtClean="0">
                              <a:latin typeface="Symbol" pitchFamily="18" charset="2"/>
                            </a:rPr>
                            <m:t>l</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f>
                                  <m:fPr>
                                    <m:ctrlPr>
                                      <a:rPr lang="en-GB" sz="2000" b="0" i="1" smtClean="0">
                                        <a:latin typeface="Cambria Math" panose="02040503050406030204" pitchFamily="18" charset="0"/>
                                      </a:rPr>
                                    </m:ctrlPr>
                                  </m:fPr>
                                  <m:num>
                                    <m:sSup>
                                      <m:sSupPr>
                                        <m:ctrlPr>
                                          <a:rPr lang="en-GB" sz="2000" b="0" i="1" smtClean="0">
                                            <a:latin typeface="Cambria Math" panose="02040503050406030204" pitchFamily="18" charset="0"/>
                                          </a:rPr>
                                        </m:ctrlPr>
                                      </m:sSupPr>
                                      <m:e>
                                        <m:r>
                                          <a:rPr lang="en-GB" sz="2000" b="0" i="1" smtClean="0">
                                            <a:latin typeface="Cambria Math"/>
                                          </a:rPr>
                                          <m:t>𝑥</m:t>
                                        </m:r>
                                      </m:e>
                                      <m:sup>
                                        <m:r>
                                          <a:rPr lang="en-GB" sz="2000" b="0" i="1" smtClean="0">
                                            <a:latin typeface="Cambria Math"/>
                                          </a:rPr>
                                          <m:t>𝑘</m:t>
                                        </m:r>
                                        <m:r>
                                          <a:rPr lang="en-GB" sz="2000" b="0" i="1" smtClean="0">
                                            <a:latin typeface="Cambria Math"/>
                                          </a:rPr>
                                          <m:t>−1</m:t>
                                        </m:r>
                                      </m:sup>
                                    </m:sSup>
                                    <m:sSup>
                                      <m:sSupPr>
                                        <m:ctrlPr>
                                          <a:rPr lang="en-GB" sz="2000" b="0" i="1" smtClean="0">
                                            <a:latin typeface="Cambria Math" panose="02040503050406030204" pitchFamily="18" charset="0"/>
                                          </a:rPr>
                                        </m:ctrlPr>
                                      </m:sSupPr>
                                      <m:e>
                                        <m:r>
                                          <a:rPr lang="en-GB" sz="2000" b="0" i="1" smtClean="0">
                                            <a:latin typeface="Cambria Math"/>
                                          </a:rPr>
                                          <m:t>𝑒</m:t>
                                        </m:r>
                                      </m:e>
                                      <m:sup>
                                        <m:r>
                                          <a:rPr lang="en-GB" sz="2000" b="0" i="1" smtClean="0">
                                            <a:latin typeface="Cambria Math"/>
                                          </a:rPr>
                                          <m:t>−</m:t>
                                        </m:r>
                                        <m:r>
                                          <a:rPr lang="en-GB" sz="2000" b="0" i="1" smtClean="0">
                                            <a:latin typeface="Cambria Math"/>
                                          </a:rPr>
                                          <m:t>𝑥</m:t>
                                        </m:r>
                                        <m:r>
                                          <a:rPr lang="en-GB" sz="2000" b="0" i="1" smtClean="0">
                                            <a:latin typeface="Cambria Math"/>
                                          </a:rPr>
                                          <m:t>/</m:t>
                                        </m:r>
                                        <m:r>
                                          <a:rPr lang="en-GB" sz="2000" b="0" i="1" smtClean="0">
                                            <a:latin typeface="Cambria Math"/>
                                            <a:ea typeface="Cambria Math"/>
                                          </a:rPr>
                                          <m:t>𝜃</m:t>
                                        </m:r>
                                      </m:sup>
                                    </m:sSup>
                                  </m:num>
                                  <m:den>
                                    <m:r>
                                      <m:rPr>
                                        <m:nor/>
                                      </m:rPr>
                                      <a:rPr lang="en-GB" sz="2000" b="0" i="0" smtClean="0">
                                        <a:latin typeface="Symbol" pitchFamily="18" charset="2"/>
                                      </a:rPr>
                                      <m:t>G</m:t>
                                    </m:r>
                                    <m:r>
                                      <a:rPr lang="en-GB" sz="2000" b="0" i="1" smtClean="0">
                                        <a:latin typeface="Cambria Math"/>
                                      </a:rPr>
                                      <m:t>(</m:t>
                                    </m:r>
                                    <m:r>
                                      <a:rPr lang="en-GB" sz="2000" b="0" i="1" smtClean="0">
                                        <a:latin typeface="Cambria Math"/>
                                      </a:rPr>
                                      <m:t>𝑘</m:t>
                                    </m:r>
                                    <m:r>
                                      <a:rPr lang="en-GB" sz="2000" b="0" i="1" smtClean="0">
                                        <a:latin typeface="Cambria Math"/>
                                      </a:rPr>
                                      <m:t>)</m:t>
                                    </m:r>
                                    <m:sSup>
                                      <m:sSupPr>
                                        <m:ctrlPr>
                                          <a:rPr lang="en-GB" sz="2000" b="0" i="1" smtClean="0">
                                            <a:latin typeface="Cambria Math" panose="02040503050406030204" pitchFamily="18" charset="0"/>
                                          </a:rPr>
                                        </m:ctrlPr>
                                      </m:sSupPr>
                                      <m:e>
                                        <m:r>
                                          <a:rPr lang="en-GB" sz="2000" b="0" i="1" smtClean="0">
                                            <a:latin typeface="Cambria Math"/>
                                            <a:ea typeface="Cambria Math"/>
                                          </a:rPr>
                                          <m:t>𝜃</m:t>
                                        </m:r>
                                      </m:e>
                                      <m:sup>
                                        <m:r>
                                          <a:rPr lang="en-GB" sz="2000" b="0" i="1" smtClean="0">
                                            <a:latin typeface="Cambria Math"/>
                                          </a:rPr>
                                          <m:t>𝑘</m:t>
                                        </m:r>
                                      </m:sup>
                                    </m:sSup>
                                  </m:den>
                                </m:f>
                                <m:r>
                                  <m:rPr>
                                    <m:brk m:alnAt="7"/>
                                  </m:rPr>
                                  <a:rPr lang="en-GB" sz="2000" b="0" i="1" smtClean="0">
                                    <a:latin typeface="Cambria Math"/>
                                  </a:rPr>
                                  <m:t>,</m:t>
                                </m:r>
                                <m:r>
                                  <a:rPr lang="en-GB" sz="2000" b="0" i="1" smtClean="0">
                                    <a:latin typeface="Cambria Math"/>
                                  </a:rPr>
                                  <m:t> </m:t>
                                </m:r>
                                <m:r>
                                  <a:rPr lang="en-GB" sz="2000" b="0" i="1" smtClean="0">
                                    <a:latin typeface="Cambria Math"/>
                                  </a:rPr>
                                  <m:t>𝑥</m:t>
                                </m:r>
                                <m:r>
                                  <a:rPr lang="en-GB" sz="2000" b="0" i="1" smtClean="0">
                                    <a:latin typeface="Cambria Math"/>
                                    <a:ea typeface="Cambria Math"/>
                                  </a:rPr>
                                  <m:t>≥0</m:t>
                                </m:r>
                              </m:e>
                            </m:mr>
                            <m:mr>
                              <m:e>
                                <m:r>
                                  <a:rPr lang="en-GB" sz="2000" b="0" i="1" smtClean="0">
                                    <a:latin typeface="Cambria Math"/>
                                  </a:rPr>
                                  <m:t>0, </m:t>
                                </m:r>
                                <m:r>
                                  <a:rPr lang="en-GB" sz="2000" b="0" i="1" smtClean="0">
                                    <a:latin typeface="Cambria Math"/>
                                  </a:rPr>
                                  <m:t>𝑥</m:t>
                                </m:r>
                                <m:r>
                                  <a:rPr lang="en-GB" sz="2000" b="0" i="1" smtClean="0">
                                    <a:latin typeface="Cambria Math"/>
                                    <a:ea typeface="Cambria Math"/>
                                  </a:rPr>
                                  <m:t>&lt;0</m:t>
                                </m:r>
                              </m:e>
                            </m:mr>
                          </m:m>
                        </m:e>
                      </m:d>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5724128" y="4810372"/>
                <a:ext cx="3414333" cy="1086901"/>
              </a:xfrm>
              <a:prstGeom prst="rect">
                <a:avLst/>
              </a:prstGeom>
              <a:blipFill rotWithShape="1">
                <a:blip r:embed="rId2"/>
                <a:stretch>
                  <a:fillRect/>
                </a:stretch>
              </a:blipFill>
            </p:spPr>
            <p:txBody>
              <a:bodyPr/>
              <a:lstStyle/>
              <a:p>
                <a:r>
                  <a:rPr lang="en-GB">
                    <a:noFill/>
                  </a:rPr>
                  <a:t> </a:t>
                </a:r>
              </a:p>
            </p:txBody>
          </p:sp>
        </mc:Fallback>
      </mc:AlternateContent>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1612854"/>
            <a:ext cx="4987957" cy="3740968"/>
          </a:xfrm>
          <a:prstGeom prst="rect">
            <a:avLst/>
          </a:prstGeom>
        </p:spPr>
      </p:pic>
      <p:sp>
        <p:nvSpPr>
          <p:cNvPr id="6" name="TextBox 5"/>
          <p:cNvSpPr txBox="1"/>
          <p:nvPr/>
        </p:nvSpPr>
        <p:spPr>
          <a:xfrm>
            <a:off x="539552" y="5532315"/>
            <a:ext cx="4896544" cy="1015663"/>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Used to model non-negative random variables (the exponential is a special case of </a:t>
            </a:r>
            <a:r>
              <a:rPr lang="en-GB" sz="2000" dirty="0" smtClean="0"/>
              <a:t>this distribution</a:t>
            </a:r>
            <a:r>
              <a:rPr lang="en-GB" sz="2000" dirty="0"/>
              <a:t>)</a:t>
            </a:r>
          </a:p>
        </p:txBody>
      </p:sp>
      <p:sp>
        <p:nvSpPr>
          <p:cNvPr id="8" name="TextBox 7"/>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Tree>
    <p:extLst>
      <p:ext uri="{BB962C8B-B14F-4D97-AF65-F5344CB8AC3E}">
        <p14:creationId xmlns:p14="http://schemas.microsoft.com/office/powerpoint/2010/main" val="1200616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a:t>
            </a:r>
            <a:r>
              <a:rPr lang="en-GB" dirty="0" smtClean="0"/>
              <a:t>4: Beta</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39</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307" y="1556792"/>
            <a:ext cx="5361797" cy="4104456"/>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5811833" y="4809347"/>
                <a:ext cx="3368679" cy="7798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a:rPr lang="en-GB" sz="2000" b="0" i="1" smtClean="0">
                              <a:latin typeface="Cambria Math"/>
                              <a:ea typeface="Cambria Math"/>
                            </a:rPr>
                            <m:t>𝛼</m:t>
                          </m:r>
                          <m:r>
                            <a:rPr lang="en-GB" sz="2000" b="0" i="1" smtClean="0">
                              <a:latin typeface="Cambria Math"/>
                              <a:ea typeface="Cambria Math"/>
                            </a:rPr>
                            <m:t>,</m:t>
                          </m:r>
                          <m:r>
                            <a:rPr lang="en-GB" sz="2000" b="0" i="1" smtClean="0">
                              <a:latin typeface="Cambria Math"/>
                              <a:ea typeface="Cambria Math"/>
                            </a:rPr>
                            <m:t>𝛽</m:t>
                          </m:r>
                        </m:e>
                      </m:d>
                      <m:r>
                        <a:rPr lang="en-GB" sz="2000" b="0" i="1" smtClean="0">
                          <a:latin typeface="Cambria Math"/>
                          <a:ea typeface="Cambria Math"/>
                        </a:rPr>
                        <m:t>=</m:t>
                      </m:r>
                      <m:f>
                        <m:fPr>
                          <m:ctrlPr>
                            <a:rPr lang="en-GB" sz="2000" b="0" i="1" smtClean="0">
                              <a:latin typeface="Cambria Math" panose="02040503050406030204" pitchFamily="18" charset="0"/>
                              <a:ea typeface="Cambria Math"/>
                            </a:rPr>
                          </m:ctrlPr>
                        </m:fPr>
                        <m:num>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𝑥</m:t>
                              </m:r>
                            </m:e>
                            <m:sup>
                              <m:r>
                                <a:rPr lang="en-GB" sz="2000" b="0" i="1" smtClean="0">
                                  <a:latin typeface="Cambria Math"/>
                                  <a:ea typeface="Cambria Math"/>
                                </a:rPr>
                                <m:t>𝛼</m:t>
                              </m:r>
                              <m:r>
                                <a:rPr lang="en-GB" sz="2000" b="0" i="1" smtClean="0">
                                  <a:latin typeface="Cambria Math"/>
                                  <a:ea typeface="Cambria Math"/>
                                </a:rPr>
                                <m:t>−1</m:t>
                              </m:r>
                            </m:sup>
                          </m:sSup>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(1−</m:t>
                              </m:r>
                              <m:r>
                                <a:rPr lang="en-GB" sz="2000" b="0" i="1" smtClean="0">
                                  <a:latin typeface="Cambria Math"/>
                                  <a:ea typeface="Cambria Math"/>
                                </a:rPr>
                                <m:t>𝑥</m:t>
                              </m:r>
                              <m:r>
                                <a:rPr lang="en-GB" sz="2000" b="0" i="1" smtClean="0">
                                  <a:latin typeface="Cambria Math"/>
                                  <a:ea typeface="Cambria Math"/>
                                </a:rPr>
                                <m:t>)</m:t>
                              </m:r>
                            </m:e>
                            <m:sup>
                              <m:r>
                                <a:rPr lang="en-GB" sz="2000" b="0" i="1" smtClean="0">
                                  <a:latin typeface="Cambria Math"/>
                                  <a:ea typeface="Cambria Math"/>
                                </a:rPr>
                                <m:t>𝛽</m:t>
                              </m:r>
                              <m:r>
                                <a:rPr lang="en-GB" sz="2000" b="0" i="1" smtClean="0">
                                  <a:latin typeface="Cambria Math"/>
                                  <a:ea typeface="Cambria Math"/>
                                </a:rPr>
                                <m:t>−1</m:t>
                              </m:r>
                            </m:sup>
                          </m:sSup>
                        </m:num>
                        <m:den>
                          <m:r>
                            <a:rPr lang="en-GB" sz="2000" b="0" i="1" smtClean="0">
                              <a:latin typeface="Cambria Math"/>
                              <a:ea typeface="Cambria Math"/>
                            </a:rPr>
                            <m:t>𝐵</m:t>
                          </m:r>
                          <m:r>
                            <a:rPr lang="en-GB" sz="2000" b="0" i="1" smtClean="0">
                              <a:latin typeface="Cambria Math"/>
                              <a:ea typeface="Cambria Math"/>
                            </a:rPr>
                            <m:t>(</m:t>
                          </m:r>
                          <m:r>
                            <a:rPr lang="en-GB" sz="2000" b="0" i="1" smtClean="0">
                              <a:latin typeface="Cambria Math"/>
                              <a:ea typeface="Cambria Math"/>
                            </a:rPr>
                            <m:t>𝛼</m:t>
                          </m:r>
                          <m:r>
                            <a:rPr lang="en-GB" sz="2000" b="0" i="1" smtClean="0">
                              <a:latin typeface="Cambria Math"/>
                              <a:ea typeface="Cambria Math"/>
                            </a:rPr>
                            <m:t>,</m:t>
                          </m:r>
                          <m:r>
                            <a:rPr lang="en-GB" sz="2000" b="0" i="1" smtClean="0">
                              <a:latin typeface="Cambria Math"/>
                              <a:ea typeface="Cambria Math"/>
                            </a:rPr>
                            <m:t>𝛽</m:t>
                          </m:r>
                          <m:r>
                            <a:rPr lang="en-GB" sz="2000" b="0" i="1" smtClean="0">
                              <a:latin typeface="Cambria Math"/>
                              <a:ea typeface="Cambria Math"/>
                            </a:rPr>
                            <m:t>)</m:t>
                          </m:r>
                        </m:den>
                      </m:f>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5811833" y="4809347"/>
                <a:ext cx="3368679" cy="779893"/>
              </a:xfrm>
              <a:prstGeom prst="rect">
                <a:avLst/>
              </a:prstGeom>
              <a:blipFill rotWithShape="1">
                <a:blip r:embed="rId3"/>
                <a:stretch>
                  <a:fillRect/>
                </a:stretch>
              </a:blipFill>
            </p:spPr>
            <p:txBody>
              <a:bodyPr/>
              <a:lstStyle/>
              <a:p>
                <a:r>
                  <a:rPr lang="en-GB">
                    <a:noFill/>
                  </a:rPr>
                  <a:t> </a:t>
                </a:r>
              </a:p>
            </p:txBody>
          </p:sp>
        </mc:Fallback>
      </mc:AlternateContent>
      <p:sp>
        <p:nvSpPr>
          <p:cNvPr id="8" name="TextBox 7"/>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
        <p:nvSpPr>
          <p:cNvPr id="6" name="TextBox 5"/>
          <p:cNvSpPr txBox="1"/>
          <p:nvPr/>
        </p:nvSpPr>
        <p:spPr>
          <a:xfrm>
            <a:off x="45910" y="5733256"/>
            <a:ext cx="8342514" cy="1015663"/>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Used to model the distribution of quantities that are bounded between 0 and 1 (although adding a constant or multiplying by a constant can change the range).</a:t>
            </a:r>
          </a:p>
        </p:txBody>
      </p:sp>
    </p:spTree>
    <p:extLst>
      <p:ext uri="{BB962C8B-B14F-4D97-AF65-F5344CB8AC3E}">
        <p14:creationId xmlns:p14="http://schemas.microsoft.com/office/powerpoint/2010/main" val="267036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1F3ADA33-C609-4544-965A-C88703C67831}" type="slidenum">
              <a:rPr lang="en-US"/>
              <a:pPr>
                <a:defRPr/>
              </a:pPr>
              <a:t>4</a:t>
            </a:fld>
            <a:endParaRPr lang="en-US"/>
          </a:p>
        </p:txBody>
      </p:sp>
      <p:sp>
        <p:nvSpPr>
          <p:cNvPr id="6147" name="Rectangle 2"/>
          <p:cNvSpPr>
            <a:spLocks noGrp="1" noChangeArrowheads="1"/>
          </p:cNvSpPr>
          <p:nvPr>
            <p:ph type="title"/>
          </p:nvPr>
        </p:nvSpPr>
        <p:spPr/>
        <p:txBody>
          <a:bodyPr/>
          <a:lstStyle/>
          <a:p>
            <a:pPr eaLnBrk="1" hangingPunct="1"/>
            <a:r>
              <a:rPr lang="en-GB" dirty="0" smtClean="0"/>
              <a:t>Objectives</a:t>
            </a:r>
          </a:p>
        </p:txBody>
      </p:sp>
      <p:sp>
        <p:nvSpPr>
          <p:cNvPr id="6148" name="Rectangle 3"/>
          <p:cNvSpPr>
            <a:spLocks noGrp="1" noChangeArrowheads="1"/>
          </p:cNvSpPr>
          <p:nvPr>
            <p:ph type="body" idx="1"/>
          </p:nvPr>
        </p:nvSpPr>
        <p:spPr/>
        <p:txBody>
          <a:bodyPr/>
          <a:lstStyle/>
          <a:p>
            <a:pPr eaLnBrk="1" hangingPunct="1">
              <a:lnSpc>
                <a:spcPct val="90000"/>
              </a:lnSpc>
              <a:buFontTx/>
              <a:buNone/>
            </a:pPr>
            <a:r>
              <a:rPr lang="en-US" sz="2000" dirty="0" smtClean="0"/>
              <a:t>Students who attend this session should:</a:t>
            </a:r>
          </a:p>
          <a:p>
            <a:pPr eaLnBrk="1" hangingPunct="1">
              <a:lnSpc>
                <a:spcPct val="90000"/>
              </a:lnSpc>
            </a:pPr>
            <a:r>
              <a:rPr lang="en-US" sz="2000" dirty="0" smtClean="0"/>
              <a:t>Understand input modelling and the nature of random variables</a:t>
            </a:r>
          </a:p>
          <a:p>
            <a:pPr eaLnBrk="1" hangingPunct="1">
              <a:lnSpc>
                <a:spcPct val="90000"/>
              </a:lnSpc>
            </a:pPr>
            <a:r>
              <a:rPr lang="en-US" sz="2000" dirty="0" smtClean="0"/>
              <a:t>Be familiar with the ideas of the CDF and the EDF and be able to find them for a distribution or set of data respectively</a:t>
            </a:r>
          </a:p>
          <a:p>
            <a:pPr eaLnBrk="1" hangingPunct="1">
              <a:lnSpc>
                <a:spcPct val="90000"/>
              </a:lnSpc>
            </a:pPr>
            <a:r>
              <a:rPr lang="en-US" sz="2000" dirty="0" smtClean="0"/>
              <a:t>Be able to implement maximum likelihood methods</a:t>
            </a:r>
          </a:p>
          <a:p>
            <a:pPr eaLnBrk="1" hangingPunct="1">
              <a:lnSpc>
                <a:spcPct val="90000"/>
              </a:lnSpc>
            </a:pPr>
            <a:r>
              <a:rPr lang="en-US" sz="2000" dirty="0" smtClean="0"/>
              <a:t>Understand Goodness of Fit statistics and be familiar with EDF tests for Goodness of Fit</a:t>
            </a:r>
          </a:p>
          <a:p>
            <a:pPr eaLnBrk="1" hangingPunct="1">
              <a:lnSpc>
                <a:spcPct val="90000"/>
              </a:lnSpc>
            </a:pPr>
            <a:endParaRPr lang="en-US" sz="2000" dirty="0" smtClean="0"/>
          </a:p>
          <a:p>
            <a:pPr eaLnBrk="1" hangingPunct="1">
              <a:lnSpc>
                <a:spcPct val="90000"/>
              </a:lnSpc>
              <a:buFontTx/>
              <a:buNone/>
            </a:pPr>
            <a:endParaRPr lang="en-US" sz="20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a:t>
            </a:r>
            <a:r>
              <a:rPr lang="en-GB" dirty="0" smtClean="0"/>
              <a:t>5: Geometric</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40</a:t>
            </a:fld>
            <a:endParaRPr lang="en-US"/>
          </a:p>
        </p:txBody>
      </p:sp>
      <p:sp>
        <p:nvSpPr>
          <p:cNvPr id="4" name="TextBox 3"/>
          <p:cNvSpPr txBox="1"/>
          <p:nvPr/>
        </p:nvSpPr>
        <p:spPr>
          <a:xfrm>
            <a:off x="224590" y="5517232"/>
            <a:ext cx="6075602" cy="1200329"/>
          </a:xfrm>
          <a:prstGeom prst="rect">
            <a:avLst/>
          </a:prstGeom>
          <a:solidFill>
            <a:schemeClr val="accent6">
              <a:lumMod val="20000"/>
              <a:lumOff val="80000"/>
            </a:schemeClr>
          </a:solidFill>
          <a:ln>
            <a:solidFill>
              <a:schemeClr val="accent1"/>
            </a:solidFill>
          </a:ln>
        </p:spPr>
        <p:txBody>
          <a:bodyPr wrap="square" rtlCol="0">
            <a:spAutoFit/>
          </a:bodyPr>
          <a:lstStyle/>
          <a:p>
            <a:r>
              <a:rPr lang="en-GB" sz="2400" dirty="0"/>
              <a:t>Probability distribution of the number of failures before the first success in a sequence of Bernoulli </a:t>
            </a:r>
            <a:r>
              <a:rPr lang="en-GB" sz="2400" dirty="0" smtClean="0"/>
              <a:t>trials</a:t>
            </a:r>
            <a:endParaRPr lang="en-GB" sz="2400" dirty="0"/>
          </a:p>
        </p:txBody>
      </p:sp>
      <p:sp>
        <p:nvSpPr>
          <p:cNvPr id="5" name="TextBox 4"/>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mc:AlternateContent xmlns:mc="http://schemas.openxmlformats.org/markup-compatibility/2006" xmlns:a14="http://schemas.microsoft.com/office/drawing/2010/main">
        <mc:Choice Requires="a14">
          <p:sp>
            <p:nvSpPr>
              <p:cNvPr id="7" name="TextBox 6"/>
              <p:cNvSpPr txBox="1"/>
              <p:nvPr/>
            </p:nvSpPr>
            <p:spPr>
              <a:xfrm>
                <a:off x="6277473" y="5625091"/>
                <a:ext cx="2903039" cy="4682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a:rPr>
                        <m:t>𝑓</m:t>
                      </m:r>
                      <m:d>
                        <m:dPr>
                          <m:ctrlPr>
                            <a:rPr lang="en-GB" sz="2400" b="0" i="1" smtClean="0">
                              <a:latin typeface="Cambria Math" panose="02040503050406030204" pitchFamily="18" charset="0"/>
                            </a:rPr>
                          </m:ctrlPr>
                        </m:dPr>
                        <m:e>
                          <m:r>
                            <a:rPr lang="en-GB" sz="2400" b="0" i="1" smtClean="0">
                              <a:latin typeface="Cambria Math"/>
                            </a:rPr>
                            <m:t>𝑘</m:t>
                          </m:r>
                          <m:r>
                            <a:rPr lang="en-GB" sz="2400" b="0" i="1" smtClean="0">
                              <a:latin typeface="Cambria Math"/>
                            </a:rPr>
                            <m:t>;</m:t>
                          </m:r>
                          <m:r>
                            <a:rPr lang="en-GB" sz="2400" b="0" i="1" smtClean="0">
                              <a:latin typeface="Cambria Math"/>
                            </a:rPr>
                            <m:t>𝑝</m:t>
                          </m:r>
                        </m:e>
                      </m:d>
                      <m:r>
                        <a:rPr lang="en-GB" sz="2400" b="0" i="1" smtClean="0">
                          <a:latin typeface="Cambria Math"/>
                        </a:rPr>
                        <m:t>=</m:t>
                      </m:r>
                      <m:sSup>
                        <m:sSupPr>
                          <m:ctrlPr>
                            <a:rPr lang="en-GB" sz="2400" b="0" i="1" smtClean="0">
                              <a:latin typeface="Cambria Math" panose="02040503050406030204" pitchFamily="18" charset="0"/>
                            </a:rPr>
                          </m:ctrlPr>
                        </m:sSupPr>
                        <m:e>
                          <m:r>
                            <a:rPr lang="en-GB" sz="2400" b="0" i="1" smtClean="0">
                              <a:latin typeface="Cambria Math"/>
                            </a:rPr>
                            <m:t>(1−</m:t>
                          </m:r>
                          <m:r>
                            <a:rPr lang="en-GB" sz="2400" b="0" i="1" smtClean="0">
                              <a:latin typeface="Cambria Math"/>
                            </a:rPr>
                            <m:t>𝑝</m:t>
                          </m:r>
                          <m:r>
                            <a:rPr lang="en-GB" sz="2400" b="0" i="1" smtClean="0">
                              <a:latin typeface="Cambria Math"/>
                            </a:rPr>
                            <m:t>)</m:t>
                          </m:r>
                        </m:e>
                        <m:sup>
                          <m:r>
                            <a:rPr lang="en-GB" sz="2400" b="0" i="1" smtClean="0">
                              <a:latin typeface="Cambria Math"/>
                            </a:rPr>
                            <m:t>𝑘</m:t>
                          </m:r>
                        </m:sup>
                      </m:sSup>
                      <m:r>
                        <a:rPr lang="en-GB" sz="2400" b="0" i="1" smtClean="0">
                          <a:latin typeface="Cambria Math"/>
                        </a:rPr>
                        <m:t>𝑝</m:t>
                      </m:r>
                    </m:oMath>
                  </m:oMathPara>
                </a14:m>
                <a:endParaRPr lang="en-GB"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6277473" y="5625091"/>
                <a:ext cx="2903039" cy="468205"/>
              </a:xfrm>
              <a:prstGeom prst="rect">
                <a:avLst/>
              </a:prstGeom>
              <a:blipFill rotWithShape="1">
                <a:blip r:embed="rId2"/>
                <a:stretch>
                  <a:fillRect l="-1471" b="-19481"/>
                </a:stretch>
              </a:blipFill>
            </p:spPr>
            <p:txBody>
              <a:bodyPr/>
              <a:lstStyle/>
              <a:p>
                <a:r>
                  <a:rPr lang="en-GB">
                    <a:noFill/>
                  </a:rPr>
                  <a:t> </a:t>
                </a:r>
              </a:p>
            </p:txBody>
          </p:sp>
        </mc:Fallback>
      </mc:AlternateContent>
      <p:pic>
        <p:nvPicPr>
          <p:cNvPr id="1054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590" y="1556792"/>
            <a:ext cx="6291626" cy="3781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168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105475"/>
                                        </p:tgtEl>
                                        <p:attrNameLst>
                                          <p:attrName>style.visibility</p:attrName>
                                        </p:attrNameLst>
                                      </p:cBhvr>
                                      <p:to>
                                        <p:strVal val="visible"/>
                                      </p:to>
                                    </p:set>
                                    <p:animEffect transition="in" filter="circle(in)">
                                      <p:cBhvr>
                                        <p:cTn id="16" dur="2000"/>
                                        <p:tgtEl>
                                          <p:spTgt spid="105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a:t>
            </a:r>
            <a:r>
              <a:rPr lang="en-GB" dirty="0" smtClean="0"/>
              <a:t>6: Normal</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41</a:t>
            </a:fld>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68" y="1410317"/>
            <a:ext cx="6528084" cy="4171446"/>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6500096" y="4606303"/>
                <a:ext cx="2536400" cy="9754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a:rPr lang="en-GB" sz="2000" b="0" i="1" smtClean="0">
                              <a:latin typeface="Cambria Math"/>
                              <a:ea typeface="Cambria Math"/>
                            </a:rPr>
                            <m:t>𝜇</m:t>
                          </m:r>
                          <m:r>
                            <a:rPr lang="en-GB" sz="2000" b="0" i="1" smtClean="0">
                              <a:latin typeface="Cambria Math"/>
                              <a:ea typeface="Cambria Math"/>
                            </a:rPr>
                            <m:t>, </m:t>
                          </m:r>
                          <m:r>
                            <a:rPr lang="en-GB" sz="2000" b="0" i="1" smtClean="0">
                              <a:latin typeface="Cambria Math"/>
                              <a:ea typeface="Cambria Math"/>
                            </a:rPr>
                            <m:t>𝜎</m:t>
                          </m:r>
                        </m:e>
                      </m:d>
                      <m:r>
                        <a:rPr lang="en-GB" sz="2000" b="0" i="1" smtClean="0">
                          <a:latin typeface="Cambria Math"/>
                          <a:ea typeface="Cambria Math"/>
                        </a:rPr>
                        <m:t>=</m:t>
                      </m:r>
                      <m:f>
                        <m:fPr>
                          <m:ctrlPr>
                            <a:rPr lang="en-GB" sz="2000" b="0" i="1" smtClean="0">
                              <a:latin typeface="Cambria Math" panose="02040503050406030204" pitchFamily="18" charset="0"/>
                              <a:ea typeface="Cambria Math"/>
                            </a:rPr>
                          </m:ctrlPr>
                        </m:fPr>
                        <m:num>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𝑒</m:t>
                              </m:r>
                            </m:e>
                            <m:sup>
                              <m:r>
                                <a:rPr lang="en-GB" sz="2000" b="0" i="1" smtClean="0">
                                  <a:latin typeface="Cambria Math"/>
                                  <a:ea typeface="Cambria Math"/>
                                </a:rPr>
                                <m:t>−</m:t>
                              </m:r>
                              <m:f>
                                <m:fPr>
                                  <m:ctrlPr>
                                    <a:rPr lang="en-GB" sz="2000" b="0" i="1" smtClean="0">
                                      <a:latin typeface="Cambria Math" panose="02040503050406030204" pitchFamily="18" charset="0"/>
                                      <a:ea typeface="Cambria Math"/>
                                    </a:rPr>
                                  </m:ctrlPr>
                                </m:fPr>
                                <m:num>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m:t>
                                      </m:r>
                                      <m:r>
                                        <a:rPr lang="en-GB" sz="2000" b="0" i="1" smtClean="0">
                                          <a:latin typeface="Cambria Math"/>
                                          <a:ea typeface="Cambria Math"/>
                                        </a:rPr>
                                        <m:t>𝑥</m:t>
                                      </m:r>
                                      <m:r>
                                        <a:rPr lang="en-GB" sz="2000" b="0" i="1" smtClean="0">
                                          <a:latin typeface="Cambria Math"/>
                                          <a:ea typeface="Cambria Math"/>
                                        </a:rPr>
                                        <m:t>−</m:t>
                                      </m:r>
                                      <m:r>
                                        <a:rPr lang="en-GB" sz="2000" b="0" i="1" smtClean="0">
                                          <a:latin typeface="Cambria Math"/>
                                          <a:ea typeface="Cambria Math"/>
                                        </a:rPr>
                                        <m:t>𝜇</m:t>
                                      </m:r>
                                      <m:r>
                                        <a:rPr lang="en-GB" sz="2000" b="0" i="1" smtClean="0">
                                          <a:latin typeface="Cambria Math"/>
                                          <a:ea typeface="Cambria Math"/>
                                        </a:rPr>
                                        <m:t>)</m:t>
                                      </m:r>
                                    </m:e>
                                    <m:sup>
                                      <m:r>
                                        <a:rPr lang="en-GB" sz="2000" b="0" i="1" smtClean="0">
                                          <a:latin typeface="Cambria Math"/>
                                          <a:ea typeface="Cambria Math"/>
                                        </a:rPr>
                                        <m:t>2</m:t>
                                      </m:r>
                                    </m:sup>
                                  </m:sSup>
                                </m:num>
                                <m:den>
                                  <m:r>
                                    <a:rPr lang="en-GB" sz="2000" b="0" i="1" smtClean="0">
                                      <a:latin typeface="Cambria Math"/>
                                      <a:ea typeface="Cambria Math"/>
                                    </a:rPr>
                                    <m:t>2</m:t>
                                  </m:r>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𝜎</m:t>
                                      </m:r>
                                    </m:e>
                                    <m:sup>
                                      <m:r>
                                        <a:rPr lang="en-GB" sz="2000" b="0" i="1" smtClean="0">
                                          <a:latin typeface="Cambria Math"/>
                                          <a:ea typeface="Cambria Math"/>
                                        </a:rPr>
                                        <m:t>2</m:t>
                                      </m:r>
                                    </m:sup>
                                  </m:sSup>
                                </m:den>
                              </m:f>
                            </m:sup>
                          </m:sSup>
                        </m:num>
                        <m:den>
                          <m:rad>
                            <m:radPr>
                              <m:degHide m:val="on"/>
                              <m:ctrlPr>
                                <a:rPr lang="en-GB" sz="2000" b="0" i="1" smtClean="0">
                                  <a:latin typeface="Cambria Math" panose="02040503050406030204" pitchFamily="18" charset="0"/>
                                  <a:ea typeface="Cambria Math"/>
                                </a:rPr>
                              </m:ctrlPr>
                            </m:radPr>
                            <m:deg/>
                            <m:e>
                              <m:r>
                                <a:rPr lang="en-GB" sz="2000" b="0" i="1" smtClean="0">
                                  <a:latin typeface="Cambria Math"/>
                                  <a:ea typeface="Cambria Math"/>
                                </a:rPr>
                                <m:t>2</m:t>
                              </m:r>
                              <m:r>
                                <a:rPr lang="en-GB" sz="2000" b="0" i="1" smtClean="0">
                                  <a:latin typeface="Cambria Math"/>
                                  <a:ea typeface="Cambria Math"/>
                                </a:rPr>
                                <m:t>𝜋</m:t>
                              </m:r>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𝜎</m:t>
                                  </m:r>
                                </m:e>
                                <m:sup>
                                  <m:r>
                                    <a:rPr lang="en-GB" sz="2000" b="0" i="1" smtClean="0">
                                      <a:latin typeface="Cambria Math"/>
                                      <a:ea typeface="Cambria Math"/>
                                    </a:rPr>
                                    <m:t>2</m:t>
                                  </m:r>
                                </m:sup>
                              </m:sSup>
                            </m:e>
                          </m:rad>
                        </m:den>
                      </m:f>
                    </m:oMath>
                  </m:oMathPara>
                </a14:m>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6500096" y="4606303"/>
                <a:ext cx="2536400" cy="975460"/>
              </a:xfrm>
              <a:prstGeom prst="rect">
                <a:avLst/>
              </a:prstGeom>
              <a:blipFill rotWithShape="1">
                <a:blip r:embed="rId4"/>
                <a:stretch>
                  <a:fillRect/>
                </a:stretch>
              </a:blipFill>
            </p:spPr>
            <p:txBody>
              <a:bodyPr/>
              <a:lstStyle/>
              <a:p>
                <a:r>
                  <a:rPr lang="en-GB">
                    <a:noFill/>
                  </a:rPr>
                  <a:t> </a:t>
                </a:r>
              </a:p>
            </p:txBody>
          </p:sp>
        </mc:Fallback>
      </mc:AlternateContent>
      <p:sp>
        <p:nvSpPr>
          <p:cNvPr id="7" name="TextBox 6"/>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
        <p:nvSpPr>
          <p:cNvPr id="5" name="TextBox 4"/>
          <p:cNvSpPr txBox="1"/>
          <p:nvPr/>
        </p:nvSpPr>
        <p:spPr>
          <a:xfrm>
            <a:off x="-15329" y="5763098"/>
            <a:ext cx="8149075" cy="1015663"/>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Often used to describe the distribution of a quantity that is the sum of a number of different quantities, e.g. the sum of times required to complete an operation.</a:t>
            </a:r>
          </a:p>
        </p:txBody>
      </p:sp>
    </p:spTree>
    <p:extLst>
      <p:ext uri="{BB962C8B-B14F-4D97-AF65-F5344CB8AC3E}">
        <p14:creationId xmlns:p14="http://schemas.microsoft.com/office/powerpoint/2010/main" val="1095076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a:t>
            </a:r>
            <a:r>
              <a:rPr lang="en-GB" dirty="0" smtClean="0"/>
              <a:t>7: Uniform</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42</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1628800"/>
            <a:ext cx="5387877" cy="4040908"/>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5866209" y="5186723"/>
                <a:ext cx="3458319" cy="96597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a:rPr lang="en-GB" sz="2000" b="0" i="1" smtClean="0">
                              <a:latin typeface="Cambria Math"/>
                            </a:rPr>
                            <m:t>𝑎</m:t>
                          </m:r>
                          <m:r>
                            <a:rPr lang="en-GB" sz="2000" b="0" i="1" smtClean="0">
                              <a:latin typeface="Cambria Math"/>
                            </a:rPr>
                            <m:t>,</m:t>
                          </m:r>
                          <m:r>
                            <a:rPr lang="en-GB" sz="2000" b="0" i="1" smtClean="0">
                              <a:latin typeface="Cambria Math"/>
                            </a:rPr>
                            <m:t>𝑏</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f>
                                  <m:fPr>
                                    <m:ctrlPr>
                                      <a:rPr lang="en-GB" sz="2000" b="0" i="1" smtClean="0">
                                        <a:latin typeface="Cambria Math" panose="02040503050406030204" pitchFamily="18" charset="0"/>
                                      </a:rPr>
                                    </m:ctrlPr>
                                  </m:fPr>
                                  <m:num>
                                    <m:r>
                                      <m:rPr>
                                        <m:brk m:alnAt="7"/>
                                      </m:rPr>
                                      <a:rPr lang="en-GB" sz="2000" b="0" i="1" smtClean="0">
                                        <a:latin typeface="Cambria Math"/>
                                      </a:rPr>
                                      <m:t>1</m:t>
                                    </m:r>
                                  </m:num>
                                  <m:den>
                                    <m:r>
                                      <m:rPr>
                                        <m:brk m:alnAt="7"/>
                                      </m:rPr>
                                      <a:rPr lang="en-GB" sz="2000" b="0" i="1" smtClean="0">
                                        <a:latin typeface="Cambria Math"/>
                                      </a:rPr>
                                      <m:t>𝑏</m:t>
                                    </m:r>
                                    <m:r>
                                      <a:rPr lang="en-GB" sz="2000" b="0" i="1" smtClean="0">
                                        <a:latin typeface="Cambria Math"/>
                                      </a:rPr>
                                      <m:t>−</m:t>
                                    </m:r>
                                    <m:r>
                                      <a:rPr lang="en-GB" sz="2000" b="0" i="1" smtClean="0">
                                        <a:latin typeface="Cambria Math"/>
                                      </a:rPr>
                                      <m:t>𝑎</m:t>
                                    </m:r>
                                  </m:den>
                                </m:f>
                                <m:r>
                                  <m:rPr>
                                    <m:brk m:alnAt="7"/>
                                  </m:rPr>
                                  <a:rPr lang="en-GB" sz="2000" b="0" i="1" smtClean="0">
                                    <a:latin typeface="Cambria Math"/>
                                  </a:rPr>
                                  <m:t>,</m:t>
                                </m:r>
                                <m:r>
                                  <a:rPr lang="en-GB" sz="2000" b="0" i="1" smtClean="0">
                                    <a:latin typeface="Cambria Math"/>
                                  </a:rPr>
                                  <m:t> </m:t>
                                </m:r>
                                <m:r>
                                  <a:rPr lang="en-GB" sz="2000" b="0" i="1" smtClean="0">
                                    <a:latin typeface="Cambria Math"/>
                                  </a:rPr>
                                  <m:t>𝑥</m:t>
                                </m:r>
                                <m:r>
                                  <a:rPr lang="en-GB" sz="2000" b="0" i="1" smtClean="0">
                                    <a:latin typeface="Cambria Math"/>
                                    <a:ea typeface="Cambria Math"/>
                                  </a:rPr>
                                  <m:t>∈[</m:t>
                                </m:r>
                                <m:r>
                                  <a:rPr lang="en-GB" sz="2000" b="0" i="1" smtClean="0">
                                    <a:latin typeface="Cambria Math"/>
                                    <a:ea typeface="Cambria Math"/>
                                  </a:rPr>
                                  <m:t>𝑎</m:t>
                                </m:r>
                                <m:r>
                                  <a:rPr lang="en-GB" sz="2000" b="0" i="1" smtClean="0">
                                    <a:latin typeface="Cambria Math"/>
                                    <a:ea typeface="Cambria Math"/>
                                  </a:rPr>
                                  <m:t>,</m:t>
                                </m:r>
                                <m:r>
                                  <a:rPr lang="en-GB" sz="2000" b="0" i="1" smtClean="0">
                                    <a:latin typeface="Cambria Math"/>
                                    <a:ea typeface="Cambria Math"/>
                                  </a:rPr>
                                  <m:t>𝑏</m:t>
                                </m:r>
                                <m:r>
                                  <a:rPr lang="en-GB" sz="2000" b="0" i="1" smtClean="0">
                                    <a:latin typeface="Cambria Math"/>
                                    <a:ea typeface="Cambria Math"/>
                                  </a:rPr>
                                  <m:t>]</m:t>
                                </m:r>
                              </m:e>
                            </m:mr>
                            <m:mr>
                              <m:e>
                                <m:r>
                                  <a:rPr lang="en-GB" sz="2000" b="0" i="1" smtClean="0">
                                    <a:latin typeface="Cambria Math"/>
                                  </a:rPr>
                                  <m:t>0, </m:t>
                                </m:r>
                                <m:r>
                                  <a:rPr lang="en-GB" sz="2000" b="0" i="1" smtClean="0">
                                    <a:latin typeface="Cambria Math"/>
                                  </a:rPr>
                                  <m:t>𝑜𝑡h𝑒𝑟𝑤𝑖𝑠𝑒</m:t>
                                </m:r>
                              </m:e>
                            </m:mr>
                          </m:m>
                        </m:e>
                      </m:d>
                    </m:oMath>
                  </m:oMathPara>
                </a14:m>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5866209" y="5186723"/>
                <a:ext cx="3458319" cy="965970"/>
              </a:xfrm>
              <a:prstGeom prst="rect">
                <a:avLst/>
              </a:prstGeom>
              <a:blipFill rotWithShape="1">
                <a:blip r:embed="rId3"/>
                <a:stretch>
                  <a:fillRect/>
                </a:stretch>
              </a:blipFill>
            </p:spPr>
            <p:txBody>
              <a:bodyPr/>
              <a:lstStyle/>
              <a:p>
                <a:r>
                  <a:rPr lang="en-GB">
                    <a:noFill/>
                  </a:rPr>
                  <a:t> </a:t>
                </a:r>
              </a:p>
            </p:txBody>
          </p:sp>
        </mc:Fallback>
      </mc:AlternateContent>
      <p:sp>
        <p:nvSpPr>
          <p:cNvPr id="7" name="TextBox 6"/>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
        <p:nvSpPr>
          <p:cNvPr id="5" name="TextBox 4"/>
          <p:cNvSpPr txBox="1"/>
          <p:nvPr/>
        </p:nvSpPr>
        <p:spPr>
          <a:xfrm>
            <a:off x="251518" y="5805264"/>
            <a:ext cx="5387879" cy="1015663"/>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Used when there is an equal probability of the quantity taking on any value in a given range.</a:t>
            </a:r>
          </a:p>
        </p:txBody>
      </p:sp>
    </p:spTree>
    <p:extLst>
      <p:ext uri="{BB962C8B-B14F-4D97-AF65-F5344CB8AC3E}">
        <p14:creationId xmlns:p14="http://schemas.microsoft.com/office/powerpoint/2010/main" val="348559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a:t>
            </a:r>
            <a:r>
              <a:rPr lang="en-GB" dirty="0" smtClean="0"/>
              <a:t>8: Binomial</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43</a:t>
            </a:fld>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598" y="1586192"/>
            <a:ext cx="5931586" cy="3554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64095" y="5265850"/>
            <a:ext cx="6363634" cy="707886"/>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Probability distribution of the  number of successes in n independent yes/no </a:t>
            </a:r>
            <a:r>
              <a:rPr lang="en-GB" sz="2000" dirty="0" smtClean="0"/>
              <a:t>experiments</a:t>
            </a:r>
            <a:endParaRPr lang="en-GB" sz="2000" dirty="0"/>
          </a:p>
        </p:txBody>
      </p:sp>
      <p:sp>
        <p:nvSpPr>
          <p:cNvPr id="6" name="TextBox 5"/>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mc:AlternateContent xmlns:mc="http://schemas.openxmlformats.org/markup-compatibility/2006" xmlns:a14="http://schemas.microsoft.com/office/drawing/2010/main">
        <mc:Choice Requires="a14">
          <p:sp>
            <p:nvSpPr>
              <p:cNvPr id="7" name="TextBox 6"/>
              <p:cNvSpPr txBox="1"/>
              <p:nvPr/>
            </p:nvSpPr>
            <p:spPr>
              <a:xfrm>
                <a:off x="1475656" y="6022580"/>
                <a:ext cx="4204934" cy="64678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a:rPr>
                        <m:t>𝑓</m:t>
                      </m:r>
                      <m:d>
                        <m:dPr>
                          <m:ctrlPr>
                            <a:rPr lang="en-GB" sz="2400" b="0" i="1" smtClean="0">
                              <a:latin typeface="Cambria Math" panose="02040503050406030204" pitchFamily="18" charset="0"/>
                            </a:rPr>
                          </m:ctrlPr>
                        </m:dPr>
                        <m:e>
                          <m:r>
                            <a:rPr lang="en-GB" sz="2400" b="0" i="1" smtClean="0">
                              <a:latin typeface="Cambria Math"/>
                            </a:rPr>
                            <m:t>𝑘</m:t>
                          </m:r>
                          <m:r>
                            <a:rPr lang="en-GB" sz="2400" b="0" i="1" smtClean="0">
                              <a:latin typeface="Cambria Math"/>
                            </a:rPr>
                            <m:t>;</m:t>
                          </m:r>
                          <m:r>
                            <a:rPr lang="en-GB" sz="2400" b="0" i="1" smtClean="0">
                              <a:latin typeface="Cambria Math"/>
                            </a:rPr>
                            <m:t>𝑛</m:t>
                          </m:r>
                          <m:r>
                            <a:rPr lang="en-GB" sz="2400" b="0" i="1" smtClean="0">
                              <a:latin typeface="Cambria Math"/>
                            </a:rPr>
                            <m:t>, </m:t>
                          </m:r>
                          <m:r>
                            <a:rPr lang="en-GB" sz="2400" b="0" i="1" smtClean="0">
                              <a:latin typeface="Cambria Math"/>
                            </a:rPr>
                            <m:t>𝑝</m:t>
                          </m:r>
                        </m:e>
                      </m:d>
                      <m:r>
                        <a:rPr lang="en-GB" sz="2400" b="0" i="1" smtClean="0">
                          <a:latin typeface="Cambria Math"/>
                        </a:rPr>
                        <m:t>=</m:t>
                      </m:r>
                      <m:d>
                        <m:dPr>
                          <m:ctrlPr>
                            <a:rPr lang="en-GB" sz="2400" b="0" i="1" smtClean="0">
                              <a:latin typeface="Cambria Math" panose="02040503050406030204" pitchFamily="18" charset="0"/>
                            </a:rPr>
                          </m:ctrlPr>
                        </m:dPr>
                        <m:e>
                          <m:m>
                            <m:mPr>
                              <m:mcs>
                                <m:mc>
                                  <m:mcPr>
                                    <m:count m:val="1"/>
                                    <m:mcJc m:val="center"/>
                                  </m:mcPr>
                                </m:mc>
                              </m:mcs>
                              <m:ctrlPr>
                                <a:rPr lang="en-GB" sz="2400" b="0" i="1" smtClean="0">
                                  <a:latin typeface="Cambria Math" panose="02040503050406030204" pitchFamily="18" charset="0"/>
                                </a:rPr>
                              </m:ctrlPr>
                            </m:mPr>
                            <m:mr>
                              <m:e>
                                <m:r>
                                  <m:rPr>
                                    <m:brk m:alnAt="7"/>
                                  </m:rPr>
                                  <a:rPr lang="en-GB" sz="2400" b="0" i="1" smtClean="0">
                                    <a:latin typeface="Cambria Math"/>
                                  </a:rPr>
                                  <m:t>𝑛</m:t>
                                </m:r>
                              </m:e>
                            </m:mr>
                            <m:mr>
                              <m:e>
                                <m:r>
                                  <a:rPr lang="en-GB" sz="2400" b="0" i="1" smtClean="0">
                                    <a:latin typeface="Cambria Math"/>
                                  </a:rPr>
                                  <m:t>𝑘</m:t>
                                </m:r>
                              </m:e>
                            </m:mr>
                          </m:m>
                        </m:e>
                      </m:d>
                      <m:sSup>
                        <m:sSupPr>
                          <m:ctrlPr>
                            <a:rPr lang="en-GB" sz="2400" b="0" i="1" smtClean="0">
                              <a:latin typeface="Cambria Math" panose="02040503050406030204" pitchFamily="18" charset="0"/>
                            </a:rPr>
                          </m:ctrlPr>
                        </m:sSupPr>
                        <m:e>
                          <m:r>
                            <a:rPr lang="en-GB" sz="2400" b="0" i="1" smtClean="0">
                              <a:latin typeface="Cambria Math"/>
                            </a:rPr>
                            <m:t>𝑝</m:t>
                          </m:r>
                        </m:e>
                        <m:sup>
                          <m:r>
                            <a:rPr lang="en-GB" sz="2400" b="0" i="1" smtClean="0">
                              <a:latin typeface="Cambria Math"/>
                            </a:rPr>
                            <m:t>𝑘</m:t>
                          </m:r>
                        </m:sup>
                      </m:sSup>
                      <m:sSup>
                        <m:sSupPr>
                          <m:ctrlPr>
                            <a:rPr lang="en-GB" sz="2400" b="0" i="1" smtClean="0">
                              <a:latin typeface="Cambria Math" panose="02040503050406030204" pitchFamily="18" charset="0"/>
                            </a:rPr>
                          </m:ctrlPr>
                        </m:sSupPr>
                        <m:e>
                          <m:r>
                            <a:rPr lang="en-GB" sz="2400" b="0" i="1" smtClean="0">
                              <a:latin typeface="Cambria Math"/>
                            </a:rPr>
                            <m:t>(1−</m:t>
                          </m:r>
                          <m:r>
                            <a:rPr lang="en-GB" sz="2400" b="0" i="1" smtClean="0">
                              <a:latin typeface="Cambria Math"/>
                            </a:rPr>
                            <m:t>𝑝</m:t>
                          </m:r>
                          <m:r>
                            <a:rPr lang="en-GB" sz="2400" b="0" i="1" smtClean="0">
                              <a:latin typeface="Cambria Math"/>
                            </a:rPr>
                            <m:t>)</m:t>
                          </m:r>
                        </m:e>
                        <m:sup>
                          <m:r>
                            <a:rPr lang="en-GB" sz="2400" b="0" i="1" smtClean="0">
                              <a:latin typeface="Cambria Math"/>
                            </a:rPr>
                            <m:t>𝑛</m:t>
                          </m:r>
                          <m:r>
                            <a:rPr lang="en-GB" sz="2400" b="0" i="1" smtClean="0">
                              <a:latin typeface="Cambria Math"/>
                            </a:rPr>
                            <m:t>−</m:t>
                          </m:r>
                          <m:r>
                            <a:rPr lang="en-GB" sz="2400" b="0" i="1" smtClean="0">
                              <a:latin typeface="Cambria Math"/>
                            </a:rPr>
                            <m:t>𝑘</m:t>
                          </m:r>
                        </m:sup>
                      </m:sSup>
                    </m:oMath>
                  </m:oMathPara>
                </a14:m>
                <a:endParaRPr lang="en-GB"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1475656" y="6022580"/>
                <a:ext cx="4204934" cy="646780"/>
              </a:xfrm>
              <a:prstGeom prst="rect">
                <a:avLst/>
              </a:prstGeom>
              <a:blipFill rotWithShape="1">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700036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circle(in)">
                                      <p:cBhvr>
                                        <p:cTn id="1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a:t>
            </a:r>
            <a:r>
              <a:rPr lang="en-GB" dirty="0" smtClean="0"/>
              <a:t>9: Weibull</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44</a:t>
            </a:fld>
            <a:endParaRPr lang="en-US" dirty="0"/>
          </a:p>
        </p:txBody>
      </p:sp>
      <mc:AlternateContent xmlns:mc="http://schemas.openxmlformats.org/markup-compatibility/2006" xmlns:a14="http://schemas.microsoft.com/office/drawing/2010/main">
        <mc:Choice Requires="a14">
          <p:sp>
            <p:nvSpPr>
              <p:cNvPr id="7" name="TextBox 6"/>
              <p:cNvSpPr txBox="1"/>
              <p:nvPr/>
            </p:nvSpPr>
            <p:spPr>
              <a:xfrm>
                <a:off x="4978113" y="4695343"/>
                <a:ext cx="4089196" cy="9659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m:rPr>
                              <m:nor/>
                            </m:rPr>
                            <a:rPr lang="en-GB" sz="2000" b="0" i="0" smtClean="0">
                              <a:latin typeface="Cambria Math"/>
                            </a:rPr>
                            <m:t>k</m:t>
                          </m:r>
                          <m:r>
                            <m:rPr>
                              <m:nor/>
                            </m:rPr>
                            <a:rPr lang="en-GB" sz="2000" b="0" i="0" smtClean="0">
                              <a:latin typeface="Cambria Math"/>
                            </a:rPr>
                            <m:t>, </m:t>
                          </m:r>
                          <m:r>
                            <m:rPr>
                              <m:nor/>
                            </m:rPr>
                            <a:rPr lang="en-GB" sz="2000" b="0" i="0" smtClean="0">
                              <a:latin typeface="Symbol" pitchFamily="18" charset="2"/>
                            </a:rPr>
                            <m:t>l</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f>
                                  <m:fPr>
                                    <m:ctrlPr>
                                      <a:rPr lang="en-GB" sz="2000" b="0" i="1" smtClean="0">
                                        <a:latin typeface="Cambria Math" panose="02040503050406030204" pitchFamily="18" charset="0"/>
                                      </a:rPr>
                                    </m:ctrlPr>
                                  </m:fPr>
                                  <m:num>
                                    <m:r>
                                      <a:rPr lang="en-GB" sz="2000" b="0" i="1" smtClean="0">
                                        <a:latin typeface="Cambria Math"/>
                                      </a:rPr>
                                      <m:t>𝑘</m:t>
                                    </m:r>
                                  </m:num>
                                  <m:den>
                                    <m:r>
                                      <m:rPr>
                                        <m:nor/>
                                      </m:rPr>
                                      <a:rPr lang="en-GB" sz="2000" b="0" i="0" smtClean="0">
                                        <a:latin typeface="Symbol" pitchFamily="18" charset="2"/>
                                      </a:rPr>
                                      <m:t>l</m:t>
                                    </m:r>
                                  </m:den>
                                </m:f>
                                <m:sSup>
                                  <m:sSupPr>
                                    <m:ctrlPr>
                                      <a:rPr lang="en-GB" sz="2000" b="0" i="1" smtClean="0">
                                        <a:latin typeface="Cambria Math" panose="02040503050406030204" pitchFamily="18" charset="0"/>
                                      </a:rPr>
                                    </m:ctrlPr>
                                  </m:sSupPr>
                                  <m:e>
                                    <m:d>
                                      <m:dPr>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r>
                                                <m:rPr>
                                                  <m:brk m:alnAt="7"/>
                                                </m:rPr>
                                                <a:rPr lang="en-GB" sz="2000" b="0" i="1" smtClean="0">
                                                  <a:latin typeface="Cambria Math"/>
                                                </a:rPr>
                                                <m:t>𝑥</m:t>
                                              </m:r>
                                            </m:e>
                                          </m:mr>
                                          <m:mr>
                                            <m:e>
                                              <m:r>
                                                <m:rPr>
                                                  <m:nor/>
                                                </m:rPr>
                                                <a:rPr lang="en-GB" sz="2000" b="0" i="0" smtClean="0">
                                                  <a:latin typeface="Symbol" pitchFamily="18" charset="2"/>
                                                </a:rPr>
                                                <m:t>l</m:t>
                                              </m:r>
                                            </m:e>
                                          </m:mr>
                                        </m:m>
                                      </m:e>
                                    </m:d>
                                  </m:e>
                                  <m:sup>
                                    <m:r>
                                      <a:rPr lang="en-GB" sz="2000" b="0" i="1" smtClean="0">
                                        <a:latin typeface="Cambria Math"/>
                                      </a:rPr>
                                      <m:t>𝑘</m:t>
                                    </m:r>
                                    <m:r>
                                      <a:rPr lang="en-GB" sz="2000" b="0" i="1" smtClean="0">
                                        <a:latin typeface="Cambria Math"/>
                                      </a:rPr>
                                      <m:t>−1</m:t>
                                    </m:r>
                                  </m:sup>
                                </m:sSup>
                                <m:sSup>
                                  <m:sSupPr>
                                    <m:ctrlPr>
                                      <a:rPr lang="en-GB" sz="2000" b="0" i="1" smtClean="0">
                                        <a:latin typeface="Cambria Math" panose="02040503050406030204" pitchFamily="18" charset="0"/>
                                      </a:rPr>
                                    </m:ctrlPr>
                                  </m:sSupPr>
                                  <m:e>
                                    <m:r>
                                      <a:rPr lang="en-GB" sz="2000" b="0" i="1" smtClean="0">
                                        <a:latin typeface="Cambria Math"/>
                                      </a:rPr>
                                      <m:t>𝑒</m:t>
                                    </m:r>
                                  </m:e>
                                  <m:sup>
                                    <m:r>
                                      <a:rPr lang="en-GB" sz="2000" b="0" i="1" smtClean="0">
                                        <a:latin typeface="Cambria Math"/>
                                      </a:rPr>
                                      <m:t>−</m:t>
                                    </m:r>
                                    <m:sSup>
                                      <m:sSupPr>
                                        <m:ctrlPr>
                                          <a:rPr lang="en-GB" sz="2000" b="0" i="1" smtClean="0">
                                            <a:latin typeface="Cambria Math" panose="02040503050406030204" pitchFamily="18" charset="0"/>
                                          </a:rPr>
                                        </m:ctrlPr>
                                      </m:sSupPr>
                                      <m:e>
                                        <m:r>
                                          <a:rPr lang="en-GB" sz="2000" b="0" i="1" smtClean="0">
                                            <a:latin typeface="Cambria Math"/>
                                          </a:rPr>
                                          <m:t>(</m:t>
                                        </m:r>
                                        <m:f>
                                          <m:fPr>
                                            <m:ctrlPr>
                                              <a:rPr lang="en-GB" sz="2000" b="0" i="1" smtClean="0">
                                                <a:latin typeface="Cambria Math" panose="02040503050406030204" pitchFamily="18" charset="0"/>
                                              </a:rPr>
                                            </m:ctrlPr>
                                          </m:fPr>
                                          <m:num>
                                            <m:r>
                                              <a:rPr lang="en-GB" sz="2000" b="0" i="1" smtClean="0">
                                                <a:latin typeface="Cambria Math"/>
                                              </a:rPr>
                                              <m:t>𝑥</m:t>
                                            </m:r>
                                          </m:num>
                                          <m:den>
                                            <m:r>
                                              <m:rPr>
                                                <m:nor/>
                                              </m:rPr>
                                              <a:rPr lang="en-GB" sz="2000" b="0" i="0" smtClean="0">
                                                <a:latin typeface="Symbol" pitchFamily="18" charset="2"/>
                                              </a:rPr>
                                              <m:t>l</m:t>
                                            </m:r>
                                          </m:den>
                                        </m:f>
                                        <m:r>
                                          <a:rPr lang="en-GB" sz="2000" b="0" i="1" smtClean="0">
                                            <a:latin typeface="Cambria Math"/>
                                          </a:rPr>
                                          <m:t>)</m:t>
                                        </m:r>
                                      </m:e>
                                      <m:sup>
                                        <m:r>
                                          <a:rPr lang="en-GB" sz="2000" b="0" i="1" smtClean="0">
                                            <a:latin typeface="Cambria Math"/>
                                          </a:rPr>
                                          <m:t>𝑘</m:t>
                                        </m:r>
                                      </m:sup>
                                    </m:sSup>
                                  </m:sup>
                                </m:sSup>
                                <m:r>
                                  <m:rPr>
                                    <m:brk m:alnAt="7"/>
                                  </m:rPr>
                                  <a:rPr lang="en-GB" sz="2000" b="0" i="1" smtClean="0">
                                    <a:latin typeface="Cambria Math"/>
                                  </a:rPr>
                                  <m:t>,</m:t>
                                </m:r>
                                <m:r>
                                  <a:rPr lang="en-GB" sz="2000" b="0" i="1" smtClean="0">
                                    <a:latin typeface="Cambria Math"/>
                                  </a:rPr>
                                  <m:t> </m:t>
                                </m:r>
                                <m:r>
                                  <a:rPr lang="en-GB" sz="2000" b="0" i="1" smtClean="0">
                                    <a:latin typeface="Cambria Math"/>
                                  </a:rPr>
                                  <m:t>𝑥</m:t>
                                </m:r>
                                <m:r>
                                  <a:rPr lang="en-GB" sz="2000" b="0" i="1" smtClean="0">
                                    <a:latin typeface="Cambria Math"/>
                                    <a:ea typeface="Cambria Math"/>
                                  </a:rPr>
                                  <m:t>≥0</m:t>
                                </m:r>
                              </m:e>
                            </m:mr>
                            <m:mr>
                              <m:e>
                                <m:r>
                                  <a:rPr lang="en-GB" sz="2000" b="0" i="1" smtClean="0">
                                    <a:latin typeface="Cambria Math"/>
                                  </a:rPr>
                                  <m:t>0, </m:t>
                                </m:r>
                                <m:r>
                                  <a:rPr lang="en-GB" sz="2000" b="0" i="1" smtClean="0">
                                    <a:latin typeface="Cambria Math"/>
                                  </a:rPr>
                                  <m:t>𝑥</m:t>
                                </m:r>
                                <m:r>
                                  <a:rPr lang="en-GB" sz="2000" b="0" i="1" smtClean="0">
                                    <a:latin typeface="Cambria Math"/>
                                    <a:ea typeface="Cambria Math"/>
                                  </a:rPr>
                                  <m:t>≤0</m:t>
                                </m:r>
                              </m:e>
                            </m:mr>
                          </m:m>
                        </m:e>
                      </m:d>
                    </m:oMath>
                  </m:oMathPara>
                </a14:m>
                <a:endParaRPr lang="en-GB" sz="2800" dirty="0"/>
              </a:p>
            </p:txBody>
          </p:sp>
        </mc:Choice>
        <mc:Fallback xmlns="">
          <p:sp>
            <p:nvSpPr>
              <p:cNvPr id="7" name="TextBox 6"/>
              <p:cNvSpPr txBox="1">
                <a:spLocks noRot="1" noChangeAspect="1" noMove="1" noResize="1" noEditPoints="1" noAdjustHandles="1" noChangeArrowheads="1" noChangeShapeType="1" noTextEdit="1"/>
              </p:cNvSpPr>
              <p:nvPr/>
            </p:nvSpPr>
            <p:spPr>
              <a:xfrm>
                <a:off x="4978113" y="4695343"/>
                <a:ext cx="4089196" cy="965905"/>
              </a:xfrm>
              <a:prstGeom prst="rect">
                <a:avLst/>
              </a:prstGeom>
              <a:blipFill rotWithShape="1">
                <a:blip r:embed="rId2"/>
                <a:stretch>
                  <a:fillRect/>
                </a:stretch>
              </a:blipFill>
            </p:spPr>
            <p:txBody>
              <a:bodyPr/>
              <a:lstStyle/>
              <a:p>
                <a:r>
                  <a:rPr lang="en-GB">
                    <a:noFill/>
                  </a:rPr>
                  <a:t> </a:t>
                </a:r>
              </a:p>
            </p:txBody>
          </p:sp>
        </mc:Fallback>
      </mc:AlternateContent>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888" y="1484784"/>
            <a:ext cx="4843225" cy="4382716"/>
          </a:xfrm>
          <a:prstGeom prst="rect">
            <a:avLst/>
          </a:prstGeom>
        </p:spPr>
      </p:pic>
      <p:sp>
        <p:nvSpPr>
          <p:cNvPr id="6" name="TextBox 5"/>
          <p:cNvSpPr txBox="1"/>
          <p:nvPr/>
        </p:nvSpPr>
        <p:spPr>
          <a:xfrm>
            <a:off x="467544" y="6021288"/>
            <a:ext cx="7666202" cy="707886"/>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Most often used to model the time to failure. </a:t>
            </a:r>
            <a:r>
              <a:rPr lang="en-GB" sz="2000" dirty="0" smtClean="0"/>
              <a:t>This exponential </a:t>
            </a:r>
            <a:r>
              <a:rPr lang="en-GB" sz="2000" dirty="0"/>
              <a:t>is a special case of </a:t>
            </a:r>
            <a:r>
              <a:rPr lang="en-GB" sz="2000" dirty="0" smtClean="0"/>
              <a:t>this distribution.</a:t>
            </a:r>
            <a:endParaRPr lang="en-GB" sz="2000" dirty="0"/>
          </a:p>
        </p:txBody>
      </p:sp>
      <p:sp>
        <p:nvSpPr>
          <p:cNvPr id="8" name="TextBox 7"/>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Tree>
    <p:extLst>
      <p:ext uri="{BB962C8B-B14F-4D97-AF65-F5344CB8AC3E}">
        <p14:creationId xmlns:p14="http://schemas.microsoft.com/office/powerpoint/2010/main" val="195396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a:t>
            </a:r>
            <a:r>
              <a:rPr lang="en-GB" dirty="0" smtClean="0"/>
              <a:t>10: Exponential</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45</a:t>
            </a:fld>
            <a:endParaRPr lang="en-US"/>
          </a:p>
        </p:txBody>
      </p:sp>
      <mc:AlternateContent xmlns:mc="http://schemas.openxmlformats.org/markup-compatibility/2006" xmlns:a14="http://schemas.microsoft.com/office/drawing/2010/main">
        <mc:Choice Requires="a14">
          <p:sp>
            <p:nvSpPr>
              <p:cNvPr id="7" name="TextBox 6"/>
              <p:cNvSpPr txBox="1"/>
              <p:nvPr/>
            </p:nvSpPr>
            <p:spPr>
              <a:xfrm>
                <a:off x="6256158" y="5589240"/>
                <a:ext cx="2887842" cy="77886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m:rPr>
                              <m:nor/>
                            </m:rPr>
                            <a:rPr lang="en-GB" sz="2000" b="0" i="0" smtClean="0">
                              <a:latin typeface="Symbol" pitchFamily="18" charset="2"/>
                            </a:rPr>
                            <m:t>l</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r>
                                  <m:rPr>
                                    <m:nor/>
                                    <m:brk m:alnAt="7"/>
                                  </m:rPr>
                                  <a:rPr lang="en-GB" sz="2000" b="0" i="0" smtClean="0">
                                    <a:latin typeface="Symbol" pitchFamily="18" charset="2"/>
                                  </a:rPr>
                                  <m:t>l</m:t>
                                </m:r>
                                <m:sSup>
                                  <m:sSupPr>
                                    <m:ctrlPr>
                                      <a:rPr lang="en-GB" sz="2000" b="0" i="1" smtClean="0">
                                        <a:latin typeface="Cambria Math" panose="02040503050406030204" pitchFamily="18" charset="0"/>
                                      </a:rPr>
                                    </m:ctrlPr>
                                  </m:sSupPr>
                                  <m:e>
                                    <m:r>
                                      <a:rPr lang="en-GB" sz="2000" b="0" i="1" smtClean="0">
                                        <a:latin typeface="Cambria Math"/>
                                      </a:rPr>
                                      <m:t>𝑒</m:t>
                                    </m:r>
                                  </m:e>
                                  <m:sup>
                                    <m:r>
                                      <a:rPr lang="en-GB" sz="2000" b="0" i="1" smtClean="0">
                                        <a:latin typeface="Cambria Math"/>
                                      </a:rPr>
                                      <m:t>−</m:t>
                                    </m:r>
                                    <m:r>
                                      <m:rPr>
                                        <m:nor/>
                                      </m:rPr>
                                      <a:rPr lang="en-GB" sz="2000" b="0" i="0" smtClean="0">
                                        <a:latin typeface="Symbol" pitchFamily="18" charset="2"/>
                                      </a:rPr>
                                      <m:t>l</m:t>
                                    </m:r>
                                    <m:r>
                                      <a:rPr lang="en-GB" sz="2000" b="0" i="1" smtClean="0">
                                        <a:latin typeface="Cambria Math"/>
                                      </a:rPr>
                                      <m:t>𝑥</m:t>
                                    </m:r>
                                  </m:sup>
                                </m:sSup>
                                <m:r>
                                  <m:rPr>
                                    <m:brk m:alnAt="7"/>
                                  </m:rPr>
                                  <a:rPr lang="en-GB" sz="2000" b="0" i="1" smtClean="0">
                                    <a:latin typeface="Cambria Math"/>
                                  </a:rPr>
                                  <m:t>,</m:t>
                                </m:r>
                                <m:r>
                                  <a:rPr lang="en-GB" sz="2000" b="0" i="1" smtClean="0">
                                    <a:latin typeface="Cambria Math"/>
                                  </a:rPr>
                                  <m:t> </m:t>
                                </m:r>
                                <m:r>
                                  <a:rPr lang="en-GB" sz="2000" b="0" i="1" smtClean="0">
                                    <a:latin typeface="Cambria Math"/>
                                  </a:rPr>
                                  <m:t>𝑥</m:t>
                                </m:r>
                                <m:r>
                                  <a:rPr lang="en-GB" sz="2000" b="0" i="1" smtClean="0">
                                    <a:latin typeface="Cambria Math"/>
                                    <a:ea typeface="Cambria Math"/>
                                  </a:rPr>
                                  <m:t>≥0</m:t>
                                </m:r>
                              </m:e>
                            </m:mr>
                            <m:mr>
                              <m:e>
                                <m:r>
                                  <a:rPr lang="en-GB" sz="2000" b="0" i="1" smtClean="0">
                                    <a:latin typeface="Cambria Math"/>
                                  </a:rPr>
                                  <m:t>0, </m:t>
                                </m:r>
                                <m:r>
                                  <a:rPr lang="en-GB" sz="2000" b="0" i="1" smtClean="0">
                                    <a:latin typeface="Cambria Math"/>
                                  </a:rPr>
                                  <m:t>𝑥</m:t>
                                </m:r>
                                <m:r>
                                  <a:rPr lang="en-GB" sz="2000" b="0" i="1" smtClean="0">
                                    <a:latin typeface="Cambria Math"/>
                                    <a:ea typeface="Cambria Math"/>
                                  </a:rPr>
                                  <m:t>&lt;0</m:t>
                                </m:r>
                              </m:e>
                            </m:mr>
                          </m:m>
                        </m:e>
                      </m:d>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6256158" y="5589240"/>
                <a:ext cx="2887842" cy="778868"/>
              </a:xfrm>
              <a:prstGeom prst="rect">
                <a:avLst/>
              </a:prstGeom>
              <a:blipFill rotWithShape="1">
                <a:blip r:embed="rId2"/>
                <a:stretch>
                  <a:fillRect/>
                </a:stretch>
              </a:blipFill>
            </p:spPr>
            <p:txBody>
              <a:bodyPr/>
              <a:lstStyle/>
              <a:p>
                <a:r>
                  <a:rPr lang="en-GB">
                    <a:noFill/>
                  </a:rPr>
                  <a:t> </a:t>
                </a:r>
              </a:p>
            </p:txBody>
          </p:sp>
        </mc:Fallback>
      </mc:AlternateContent>
      <p:sp>
        <p:nvSpPr>
          <p:cNvPr id="8" name="TextBox 7"/>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pic>
        <p:nvPicPr>
          <p:cNvPr id="1064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556792"/>
            <a:ext cx="6390456" cy="3834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07486" y="5589240"/>
            <a:ext cx="6048672" cy="1200329"/>
          </a:xfrm>
          <a:prstGeom prst="rect">
            <a:avLst/>
          </a:prstGeom>
          <a:solidFill>
            <a:schemeClr val="accent6">
              <a:lumMod val="20000"/>
              <a:lumOff val="80000"/>
            </a:schemeClr>
          </a:solidFill>
          <a:ln>
            <a:solidFill>
              <a:schemeClr val="accent1"/>
            </a:solidFill>
          </a:ln>
        </p:spPr>
        <p:txBody>
          <a:bodyPr wrap="square" rtlCol="0">
            <a:spAutoFit/>
          </a:bodyPr>
          <a:lstStyle/>
          <a:p>
            <a:r>
              <a:rPr lang="en-GB" sz="1800" dirty="0"/>
              <a:t>Useful for modelling the time between independent events, e.g. inter-arrival times. If inter-arrival times follow </a:t>
            </a:r>
            <a:r>
              <a:rPr lang="en-GB" sz="1800" dirty="0" smtClean="0"/>
              <a:t>this distribution</a:t>
            </a:r>
            <a:r>
              <a:rPr lang="en-GB" sz="1800" dirty="0"/>
              <a:t>, the number of arrivals in a given time follows a Poisson distribution.</a:t>
            </a:r>
          </a:p>
        </p:txBody>
      </p:sp>
    </p:spTree>
    <p:extLst>
      <p:ext uri="{BB962C8B-B14F-4D97-AF65-F5344CB8AC3E}">
        <p14:creationId xmlns:p14="http://schemas.microsoft.com/office/powerpoint/2010/main" val="3476527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106498"/>
                                        </p:tgtEl>
                                        <p:attrNameLst>
                                          <p:attrName>style.visibility</p:attrName>
                                        </p:attrNameLst>
                                      </p:cBhvr>
                                      <p:to>
                                        <p:strVal val="visible"/>
                                      </p:to>
                                    </p:set>
                                    <p:animEffect transition="in" filter="circle(in)">
                                      <p:cBhvr>
                                        <p:cTn id="16" dur="2000"/>
                                        <p:tgtEl>
                                          <p:spTgt spid="1064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 </a:t>
            </a:r>
            <a:r>
              <a:rPr lang="en-GB" dirty="0" smtClean="0"/>
              <a:t>11: Lognormal</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46</a:t>
            </a:fld>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484784"/>
            <a:ext cx="4752527" cy="4495891"/>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4932039" y="4738949"/>
                <a:ext cx="4181337" cy="12823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a:rPr>
                        <m:t>𝑓</m:t>
                      </m:r>
                      <m:d>
                        <m:dPr>
                          <m:ctrlPr>
                            <a:rPr lang="en-GB" sz="2000" b="0" i="1" smtClean="0">
                              <a:latin typeface="Cambria Math" panose="02040503050406030204" pitchFamily="18" charset="0"/>
                            </a:rPr>
                          </m:ctrlPr>
                        </m:dPr>
                        <m:e>
                          <m:r>
                            <a:rPr lang="en-GB" sz="2000" b="0" i="1" smtClean="0">
                              <a:latin typeface="Cambria Math"/>
                            </a:rPr>
                            <m:t>𝑥</m:t>
                          </m:r>
                          <m:r>
                            <a:rPr lang="en-GB" sz="2000" b="0" i="1" smtClean="0">
                              <a:latin typeface="Cambria Math"/>
                            </a:rPr>
                            <m:t>;</m:t>
                          </m:r>
                          <m:r>
                            <m:rPr>
                              <m:nor/>
                            </m:rPr>
                            <a:rPr lang="en-GB" sz="2000" b="0" i="0" smtClean="0">
                              <a:latin typeface="Symbol" pitchFamily="18" charset="2"/>
                            </a:rPr>
                            <m:t>l</m:t>
                          </m:r>
                        </m:e>
                      </m:d>
                      <m:r>
                        <a:rPr lang="en-GB" sz="2000" b="0" i="1" smtClean="0">
                          <a:latin typeface="Cambria Math"/>
                        </a:rPr>
                        <m:t>=</m:t>
                      </m:r>
                      <m:d>
                        <m:dPr>
                          <m:begChr m:val="{"/>
                          <m:endChr m:val=""/>
                          <m:ctrlPr>
                            <a:rPr lang="en-GB" sz="2000" b="0" i="1" smtClean="0">
                              <a:latin typeface="Cambria Math" panose="02040503050406030204" pitchFamily="18" charset="0"/>
                            </a:rPr>
                          </m:ctrlPr>
                        </m:dPr>
                        <m:e>
                          <m:m>
                            <m:mPr>
                              <m:mcs>
                                <m:mc>
                                  <m:mcPr>
                                    <m:count m:val="1"/>
                                    <m:mcJc m:val="center"/>
                                  </m:mcPr>
                                </m:mc>
                              </m:mcs>
                              <m:ctrlPr>
                                <a:rPr lang="en-GB" sz="2000" b="0" i="1" smtClean="0">
                                  <a:latin typeface="Cambria Math" panose="02040503050406030204" pitchFamily="18" charset="0"/>
                                </a:rPr>
                              </m:ctrlPr>
                            </m:mPr>
                            <m:mr>
                              <m:e>
                                <m:f>
                                  <m:fPr>
                                    <m:ctrlPr>
                                      <a:rPr lang="en-GB" sz="2000" b="0" i="1" smtClean="0">
                                        <a:latin typeface="Cambria Math" panose="02040503050406030204" pitchFamily="18" charset="0"/>
                                      </a:rPr>
                                    </m:ctrlPr>
                                  </m:fPr>
                                  <m:num>
                                    <m:sSup>
                                      <m:sSupPr>
                                        <m:ctrlPr>
                                          <a:rPr lang="en-GB" sz="2000" b="0" i="1" smtClean="0">
                                            <a:latin typeface="Cambria Math" panose="02040503050406030204" pitchFamily="18" charset="0"/>
                                          </a:rPr>
                                        </m:ctrlPr>
                                      </m:sSupPr>
                                      <m:e>
                                        <m:r>
                                          <a:rPr lang="en-GB" sz="2000" b="0" i="1" smtClean="0">
                                            <a:latin typeface="Cambria Math"/>
                                          </a:rPr>
                                          <m:t>𝑥</m:t>
                                        </m:r>
                                      </m:e>
                                      <m:sup>
                                        <m:r>
                                          <a:rPr lang="en-GB" sz="2000" b="0" i="1" smtClean="0">
                                            <a:latin typeface="Cambria Math"/>
                                          </a:rPr>
                                          <m:t>𝑘</m:t>
                                        </m:r>
                                        <m:r>
                                          <a:rPr lang="en-GB" sz="2000" b="0" i="1" smtClean="0">
                                            <a:latin typeface="Cambria Math"/>
                                          </a:rPr>
                                          <m:t>−1</m:t>
                                        </m:r>
                                      </m:sup>
                                    </m:sSup>
                                    <m:sSup>
                                      <m:sSupPr>
                                        <m:ctrlPr>
                                          <a:rPr lang="en-GB" sz="2000" b="0" i="1" smtClean="0">
                                            <a:latin typeface="Cambria Math" panose="02040503050406030204" pitchFamily="18" charset="0"/>
                                          </a:rPr>
                                        </m:ctrlPr>
                                      </m:sSupPr>
                                      <m:e>
                                        <m:r>
                                          <a:rPr lang="en-GB" sz="2000" b="0" i="1" smtClean="0">
                                            <a:latin typeface="Cambria Math"/>
                                          </a:rPr>
                                          <m:t>𝑒</m:t>
                                        </m:r>
                                      </m:e>
                                      <m:sup>
                                        <m:r>
                                          <a:rPr lang="en-GB" sz="2000" b="0" i="1" smtClean="0">
                                            <a:latin typeface="Cambria Math"/>
                                          </a:rPr>
                                          <m:t>−</m:t>
                                        </m:r>
                                        <m:f>
                                          <m:fPr>
                                            <m:ctrlPr>
                                              <a:rPr lang="en-GB" sz="2000" b="0" i="1" smtClean="0">
                                                <a:latin typeface="Cambria Math" panose="02040503050406030204" pitchFamily="18" charset="0"/>
                                              </a:rPr>
                                            </m:ctrlPr>
                                          </m:fPr>
                                          <m:num>
                                            <m:r>
                                              <a:rPr lang="en-GB" sz="2000" b="0" i="1" smtClean="0">
                                                <a:latin typeface="Cambria Math"/>
                                              </a:rPr>
                                              <m:t>(</m:t>
                                            </m:r>
                                            <m:r>
                                              <m:rPr>
                                                <m:nor/>
                                              </m:rPr>
                                              <a:rPr lang="en-GB" sz="2000" b="0" i="0" smtClean="0">
                                                <a:latin typeface="Cambria Math"/>
                                              </a:rPr>
                                              <m:t>ln</m:t>
                                            </m:r>
                                            <m:r>
                                              <a:rPr lang="en-GB" sz="2000" b="0" i="1" smtClean="0">
                                                <a:latin typeface="Cambria Math"/>
                                              </a:rPr>
                                              <m:t>𝑥</m:t>
                                            </m:r>
                                            <m:r>
                                              <a:rPr lang="en-GB" sz="2000" b="0" i="1" smtClean="0">
                                                <a:latin typeface="Cambria Math"/>
                                              </a:rPr>
                                              <m:t>−</m:t>
                                            </m:r>
                                            <m:r>
                                              <a:rPr lang="en-GB" sz="2000" b="0" i="1" smtClean="0">
                                                <a:latin typeface="Cambria Math"/>
                                                <a:ea typeface="Cambria Math"/>
                                              </a:rPr>
                                              <m:t>𝜇</m:t>
                                            </m:r>
                                            <m:sSup>
                                              <m:sSupPr>
                                                <m:ctrlPr>
                                                  <a:rPr lang="en-GB" sz="2000" b="0" i="1" smtClean="0">
                                                    <a:latin typeface="Cambria Math" panose="02040503050406030204" pitchFamily="18" charset="0"/>
                                                    <a:ea typeface="Cambria Math"/>
                                                  </a:rPr>
                                                </m:ctrlPr>
                                              </m:sSupPr>
                                              <m:e>
                                                <m:r>
                                                  <a:rPr lang="en-GB" sz="2000" b="0" i="1" smtClean="0">
                                                    <a:latin typeface="Cambria Math"/>
                                                    <a:ea typeface="Cambria Math"/>
                                                  </a:rPr>
                                                  <m:t>)</m:t>
                                                </m:r>
                                              </m:e>
                                              <m:sup>
                                                <m:r>
                                                  <a:rPr lang="en-GB" sz="2000" b="0" i="1" smtClean="0">
                                                    <a:latin typeface="Cambria Math"/>
                                                    <a:ea typeface="Cambria Math"/>
                                                  </a:rPr>
                                                  <m:t>2</m:t>
                                                </m:r>
                                              </m:sup>
                                            </m:sSup>
                                            <m:r>
                                              <a:rPr lang="en-GB" sz="2000" b="0" i="1" smtClean="0">
                                                <a:latin typeface="Cambria Math"/>
                                              </a:rPr>
                                              <m:t>/</m:t>
                                            </m:r>
                                            <m:r>
                                              <a:rPr lang="en-GB" sz="2000" b="0" i="1" smtClean="0">
                                                <a:latin typeface="Cambria Math"/>
                                                <a:ea typeface="Cambria Math"/>
                                              </a:rPr>
                                              <m:t>𝜃</m:t>
                                            </m:r>
                                          </m:num>
                                          <m:den>
                                            <m:r>
                                              <a:rPr lang="en-GB" sz="2000" b="0" i="1" smtClean="0">
                                                <a:latin typeface="Cambria Math"/>
                                              </a:rPr>
                                              <m:t>2</m:t>
                                            </m:r>
                                            <m:sSup>
                                              <m:sSupPr>
                                                <m:ctrlPr>
                                                  <a:rPr lang="en-GB" sz="2000" b="0" i="1" smtClean="0">
                                                    <a:latin typeface="Cambria Math" panose="02040503050406030204" pitchFamily="18" charset="0"/>
                                                  </a:rPr>
                                                </m:ctrlPr>
                                              </m:sSupPr>
                                              <m:e>
                                                <m:r>
                                                  <a:rPr lang="en-GB" sz="2000" b="0" i="1" smtClean="0">
                                                    <a:latin typeface="Cambria Math"/>
                                                    <a:ea typeface="Cambria Math"/>
                                                  </a:rPr>
                                                  <m:t>𝜎</m:t>
                                                </m:r>
                                              </m:e>
                                              <m:sup>
                                                <m:r>
                                                  <a:rPr lang="en-GB" sz="2000" b="0" i="1" smtClean="0">
                                                    <a:latin typeface="Cambria Math"/>
                                                  </a:rPr>
                                                  <m:t>2</m:t>
                                                </m:r>
                                              </m:sup>
                                            </m:sSup>
                                          </m:den>
                                        </m:f>
                                      </m:sup>
                                    </m:sSup>
                                  </m:num>
                                  <m:den>
                                    <m:r>
                                      <m:rPr>
                                        <m:nor/>
                                      </m:rPr>
                                      <a:rPr lang="en-GB" sz="2000" b="0" i="0" smtClean="0">
                                        <a:latin typeface="Cambria Math"/>
                                      </a:rPr>
                                      <m:t>x</m:t>
                                    </m:r>
                                    <m:r>
                                      <m:rPr>
                                        <m:sty m:val="p"/>
                                      </m:rPr>
                                      <a:rPr lang="el-GR" sz="2000" b="0" i="1" smtClean="0">
                                        <a:latin typeface="Cambria Math"/>
                                        <a:ea typeface="Cambria Math"/>
                                      </a:rPr>
                                      <m:t>σ</m:t>
                                    </m:r>
                                    <m:rad>
                                      <m:radPr>
                                        <m:degHide m:val="on"/>
                                        <m:ctrlPr>
                                          <a:rPr lang="el-GR" sz="2000" b="0" i="1" smtClean="0">
                                            <a:latin typeface="Cambria Math" panose="02040503050406030204" pitchFamily="18" charset="0"/>
                                            <a:ea typeface="Cambria Math"/>
                                          </a:rPr>
                                        </m:ctrlPr>
                                      </m:radPr>
                                      <m:deg/>
                                      <m:e>
                                        <m:r>
                                          <a:rPr lang="en-GB" sz="2000" b="0" i="1" smtClean="0">
                                            <a:latin typeface="Cambria Math"/>
                                            <a:ea typeface="Cambria Math"/>
                                          </a:rPr>
                                          <m:t>2</m:t>
                                        </m:r>
                                        <m:r>
                                          <a:rPr lang="en-GB" sz="2000" b="0" i="1" smtClean="0">
                                            <a:latin typeface="Cambria Math"/>
                                            <a:ea typeface="Cambria Math"/>
                                          </a:rPr>
                                          <m:t>𝜋</m:t>
                                        </m:r>
                                      </m:e>
                                    </m:rad>
                                    <m:r>
                                      <m:rPr>
                                        <m:brk m:alnAt="7"/>
                                      </m:rPr>
                                      <a:rPr lang="en-GB" sz="2000" b="0" i="1" smtClean="0">
                                        <a:latin typeface="Cambria Math"/>
                                      </a:rPr>
                                      <m:t> </m:t>
                                    </m:r>
                                  </m:den>
                                </m:f>
                                <m:r>
                                  <m:rPr>
                                    <m:brk m:alnAt="7"/>
                                  </m:rPr>
                                  <a:rPr lang="en-GB" sz="2000" b="0" i="1" smtClean="0">
                                    <a:latin typeface="Cambria Math"/>
                                  </a:rPr>
                                  <m:t>,</m:t>
                                </m:r>
                                <m:r>
                                  <a:rPr lang="en-GB" sz="2000" b="0" i="1" smtClean="0">
                                    <a:latin typeface="Cambria Math"/>
                                  </a:rPr>
                                  <m:t> </m:t>
                                </m:r>
                                <m:r>
                                  <a:rPr lang="en-GB" sz="2000" b="0" i="1" smtClean="0">
                                    <a:latin typeface="Cambria Math"/>
                                  </a:rPr>
                                  <m:t>𝑥</m:t>
                                </m:r>
                                <m:r>
                                  <a:rPr lang="en-GB" sz="2000" b="0" i="1" smtClean="0">
                                    <a:latin typeface="Cambria Math"/>
                                  </a:rPr>
                                  <m:t>&gt;0</m:t>
                                </m:r>
                              </m:e>
                            </m:mr>
                            <m:mr>
                              <m:e>
                                <m:r>
                                  <a:rPr lang="en-GB" sz="2000" b="0" i="1" smtClean="0">
                                    <a:latin typeface="Cambria Math"/>
                                  </a:rPr>
                                  <m:t>0, </m:t>
                                </m:r>
                                <m:r>
                                  <a:rPr lang="en-GB" sz="2000" b="0" i="1" smtClean="0">
                                    <a:latin typeface="Cambria Math"/>
                                  </a:rPr>
                                  <m:t>𝑥</m:t>
                                </m:r>
                                <m:r>
                                  <a:rPr lang="en-GB" sz="2000" b="0" i="1" smtClean="0">
                                    <a:latin typeface="Cambria Math"/>
                                    <a:ea typeface="Cambria Math"/>
                                  </a:rPr>
                                  <m:t>≤0</m:t>
                                </m:r>
                              </m:e>
                            </m:mr>
                          </m:m>
                        </m:e>
                      </m:d>
                    </m:oMath>
                  </m:oMathPara>
                </a14:m>
                <a:endParaRPr lang="en-GB" sz="2800" dirty="0"/>
              </a:p>
            </p:txBody>
          </p:sp>
        </mc:Choice>
        <mc:Fallback xmlns="">
          <p:sp>
            <p:nvSpPr>
              <p:cNvPr id="7" name="TextBox 6"/>
              <p:cNvSpPr txBox="1">
                <a:spLocks noRot="1" noChangeAspect="1" noMove="1" noResize="1" noEditPoints="1" noAdjustHandles="1" noChangeArrowheads="1" noChangeShapeType="1" noTextEdit="1"/>
              </p:cNvSpPr>
              <p:nvPr/>
            </p:nvSpPr>
            <p:spPr>
              <a:xfrm>
                <a:off x="4932039" y="4738949"/>
                <a:ext cx="4181337" cy="1282339"/>
              </a:xfrm>
              <a:prstGeom prst="rect">
                <a:avLst/>
              </a:prstGeom>
              <a:blipFill rotWithShape="1">
                <a:blip r:embed="rId3"/>
                <a:stretch>
                  <a:fillRect/>
                </a:stretch>
              </a:blipFill>
            </p:spPr>
            <p:txBody>
              <a:bodyPr/>
              <a:lstStyle/>
              <a:p>
                <a:r>
                  <a:rPr lang="en-GB">
                    <a:noFill/>
                  </a:rPr>
                  <a:t> </a:t>
                </a:r>
              </a:p>
            </p:txBody>
          </p:sp>
        </mc:Fallback>
      </mc:AlternateContent>
      <p:sp>
        <p:nvSpPr>
          <p:cNvPr id="8" name="TextBox 7"/>
          <p:cNvSpPr txBox="1"/>
          <p:nvPr/>
        </p:nvSpPr>
        <p:spPr>
          <a:xfrm>
            <a:off x="7311245" y="1124744"/>
            <a:ext cx="1645002" cy="3477875"/>
          </a:xfrm>
          <a:prstGeom prst="rect">
            <a:avLst/>
          </a:prstGeom>
          <a:solidFill>
            <a:schemeClr val="accent6">
              <a:lumMod val="20000"/>
              <a:lumOff val="80000"/>
            </a:schemeClr>
          </a:solidFill>
          <a:ln>
            <a:solidFill>
              <a:schemeClr val="tx2">
                <a:lumMod val="90000"/>
                <a:lumOff val="10000"/>
              </a:schemeClr>
            </a:solidFill>
          </a:ln>
        </p:spPr>
        <p:txBody>
          <a:bodyPr wrap="none" rtlCol="0">
            <a:spAutoFit/>
          </a:bodyPr>
          <a:lstStyle/>
          <a:p>
            <a:pPr marL="0" lvl="1" indent="0" algn="l" eaLnBrk="1" hangingPunct="1">
              <a:buFontTx/>
              <a:buNone/>
            </a:pPr>
            <a:r>
              <a:rPr lang="en-US" sz="2000" dirty="0" smtClean="0"/>
              <a:t>Beta</a:t>
            </a:r>
          </a:p>
          <a:p>
            <a:pPr marL="0" lvl="1" indent="0" algn="l" eaLnBrk="1" hangingPunct="1">
              <a:buFontTx/>
              <a:buNone/>
            </a:pPr>
            <a:r>
              <a:rPr lang="en-US" sz="2000" dirty="0" smtClean="0"/>
              <a:t>Uniform</a:t>
            </a:r>
          </a:p>
          <a:p>
            <a:pPr marL="0" lvl="1" indent="0" algn="l" eaLnBrk="1" hangingPunct="1">
              <a:buFontTx/>
              <a:buNone/>
            </a:pPr>
            <a:r>
              <a:rPr lang="en-US" sz="2000" dirty="0" smtClean="0"/>
              <a:t>Triangular</a:t>
            </a:r>
          </a:p>
          <a:p>
            <a:pPr marL="0" lvl="1" indent="0" algn="l" eaLnBrk="1" hangingPunct="1">
              <a:buFontTx/>
              <a:buNone/>
            </a:pPr>
            <a:r>
              <a:rPr lang="en-US" sz="2000" dirty="0" smtClean="0"/>
              <a:t>Exponential</a:t>
            </a:r>
          </a:p>
          <a:p>
            <a:pPr marL="0" lvl="1" indent="0" algn="l" eaLnBrk="1" hangingPunct="1">
              <a:buFontTx/>
              <a:buNone/>
            </a:pPr>
            <a:r>
              <a:rPr lang="en-US" sz="2000" dirty="0" smtClean="0"/>
              <a:t>Gamma</a:t>
            </a:r>
          </a:p>
          <a:p>
            <a:pPr marL="0" lvl="1" indent="0" algn="l" eaLnBrk="1" hangingPunct="1">
              <a:buFontTx/>
              <a:buNone/>
            </a:pPr>
            <a:r>
              <a:rPr lang="en-US" sz="2000" dirty="0" smtClean="0"/>
              <a:t>Lognormal</a:t>
            </a:r>
          </a:p>
          <a:p>
            <a:pPr marL="0" lvl="1" indent="0" algn="l" eaLnBrk="1" hangingPunct="1">
              <a:buFontTx/>
              <a:buNone/>
            </a:pPr>
            <a:r>
              <a:rPr lang="en-US" sz="2000" dirty="0" err="1" smtClean="0"/>
              <a:t>Weibull</a:t>
            </a:r>
            <a:endParaRPr lang="en-US" sz="2000" dirty="0" smtClean="0"/>
          </a:p>
          <a:p>
            <a:pPr marL="0" lvl="1" indent="0" algn="l" eaLnBrk="1" hangingPunct="1">
              <a:buFontTx/>
              <a:buNone/>
            </a:pPr>
            <a:r>
              <a:rPr lang="en-US" sz="2000" dirty="0" smtClean="0"/>
              <a:t>Normal</a:t>
            </a:r>
          </a:p>
          <a:p>
            <a:pPr marL="0" lvl="1" indent="0" algn="l" eaLnBrk="1" hangingPunct="1">
              <a:buFontTx/>
              <a:buNone/>
            </a:pPr>
            <a:r>
              <a:rPr lang="en-US" sz="2000" dirty="0" smtClean="0"/>
              <a:t>Poisson</a:t>
            </a:r>
          </a:p>
          <a:p>
            <a:pPr marL="0" lvl="1" indent="0" algn="l" eaLnBrk="1" hangingPunct="1">
              <a:buFontTx/>
              <a:buNone/>
            </a:pPr>
            <a:r>
              <a:rPr lang="en-US" sz="2000" dirty="0" smtClean="0"/>
              <a:t>Binomial</a:t>
            </a:r>
          </a:p>
          <a:p>
            <a:pPr marL="0" lvl="1" indent="0" algn="l" eaLnBrk="1" hangingPunct="1">
              <a:buFontTx/>
              <a:buNone/>
            </a:pPr>
            <a:r>
              <a:rPr lang="en-US" sz="2000" dirty="0" smtClean="0"/>
              <a:t>Geometric</a:t>
            </a:r>
          </a:p>
        </p:txBody>
      </p:sp>
      <p:sp>
        <p:nvSpPr>
          <p:cNvPr id="5" name="TextBox 4"/>
          <p:cNvSpPr txBox="1"/>
          <p:nvPr/>
        </p:nvSpPr>
        <p:spPr>
          <a:xfrm>
            <a:off x="179512" y="6093296"/>
            <a:ext cx="7776864" cy="707886"/>
          </a:xfrm>
          <a:prstGeom prst="rect">
            <a:avLst/>
          </a:prstGeom>
          <a:solidFill>
            <a:schemeClr val="accent6">
              <a:lumMod val="20000"/>
              <a:lumOff val="80000"/>
            </a:schemeClr>
          </a:solidFill>
          <a:ln>
            <a:solidFill>
              <a:schemeClr val="accent1"/>
            </a:solidFill>
          </a:ln>
        </p:spPr>
        <p:txBody>
          <a:bodyPr wrap="square" rtlCol="0">
            <a:spAutoFit/>
          </a:bodyPr>
          <a:lstStyle/>
          <a:p>
            <a:r>
              <a:rPr lang="en-GB" sz="2000" dirty="0"/>
              <a:t>Often used to describe the distribution of a quantity that is the product of a number of different quantities.</a:t>
            </a:r>
          </a:p>
        </p:txBody>
      </p:sp>
    </p:spTree>
    <p:extLst>
      <p:ext uri="{BB962C8B-B14F-4D97-AF65-F5344CB8AC3E}">
        <p14:creationId xmlns:p14="http://schemas.microsoft.com/office/powerpoint/2010/main" val="3166831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Maximum likelihood</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0919837-C6CB-460E-BB30-9BCF1AB8C6CD}" type="slidenum">
              <a:rPr lang="en-US" smtClean="0"/>
              <a:pPr>
                <a:defRPr/>
              </a:pPr>
              <a:t>47</a:t>
            </a:fld>
            <a:endParaRPr lang="en-US"/>
          </a:p>
        </p:txBody>
      </p:sp>
    </p:spTree>
    <p:extLst>
      <p:ext uri="{BB962C8B-B14F-4D97-AF65-F5344CB8AC3E}">
        <p14:creationId xmlns:p14="http://schemas.microsoft.com/office/powerpoint/2010/main" val="361625519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pPr>
              <a:defRPr/>
            </a:pPr>
            <a:fld id="{8446F2AE-E975-4B58-B6EF-F30EB6F158B2}" type="slidenum">
              <a:rPr lang="en-US"/>
              <a:pPr>
                <a:defRPr/>
              </a:pPr>
              <a:t>48</a:t>
            </a:fld>
            <a:endParaRPr lang="en-US"/>
          </a:p>
        </p:txBody>
      </p:sp>
      <p:sp>
        <p:nvSpPr>
          <p:cNvPr id="40963" name="Rectangle 2"/>
          <p:cNvSpPr>
            <a:spLocks noGrp="1" noChangeArrowheads="1"/>
          </p:cNvSpPr>
          <p:nvPr>
            <p:ph type="title"/>
          </p:nvPr>
        </p:nvSpPr>
        <p:spPr/>
        <p:txBody>
          <a:bodyPr/>
          <a:lstStyle/>
          <a:p>
            <a:pPr eaLnBrk="1" hangingPunct="1"/>
            <a:r>
              <a:rPr lang="en-GB" dirty="0"/>
              <a:t>6</a:t>
            </a:r>
            <a:r>
              <a:rPr lang="en-GB" dirty="0" smtClean="0"/>
              <a:t>. Maximum Likelihood Estimation</a:t>
            </a:r>
          </a:p>
        </p:txBody>
      </p:sp>
      <p:sp>
        <p:nvSpPr>
          <p:cNvPr id="40964" name="Rectangle 3"/>
          <p:cNvSpPr>
            <a:spLocks noGrp="1" noChangeArrowheads="1"/>
          </p:cNvSpPr>
          <p:nvPr>
            <p:ph type="body" idx="1"/>
          </p:nvPr>
        </p:nvSpPr>
        <p:spPr/>
        <p:txBody>
          <a:bodyPr/>
          <a:lstStyle/>
          <a:p>
            <a:pPr eaLnBrk="1" hangingPunct="1"/>
            <a:r>
              <a:rPr lang="en-GB" dirty="0" smtClean="0"/>
              <a:t>Let </a:t>
            </a:r>
            <a:r>
              <a:rPr lang="en-GB" b="1" dirty="0" smtClean="0"/>
              <a:t>y</a:t>
            </a:r>
            <a:r>
              <a:rPr lang="en-GB" dirty="0" smtClean="0"/>
              <a:t> = {y</a:t>
            </a:r>
            <a:r>
              <a:rPr lang="en-GB" baseline="-25000" dirty="0" smtClean="0"/>
              <a:t>1</a:t>
            </a:r>
            <a:r>
              <a:rPr lang="en-GB" dirty="0" smtClean="0"/>
              <a:t>, y</a:t>
            </a:r>
            <a:r>
              <a:rPr lang="en-GB" baseline="-25000" dirty="0" smtClean="0"/>
              <a:t>2</a:t>
            </a:r>
            <a:r>
              <a:rPr lang="en-GB" dirty="0" smtClean="0"/>
              <a:t>, …, </a:t>
            </a:r>
            <a:r>
              <a:rPr lang="en-GB" dirty="0" err="1" smtClean="0"/>
              <a:t>y</a:t>
            </a:r>
            <a:r>
              <a:rPr lang="en-GB" baseline="-25000" dirty="0" err="1" smtClean="0"/>
              <a:t>n</a:t>
            </a:r>
            <a:r>
              <a:rPr lang="en-GB" dirty="0" smtClean="0"/>
              <a:t>} be a random sample of </a:t>
            </a:r>
            <a:r>
              <a:rPr lang="en-GB" b="1" dirty="0" smtClean="0"/>
              <a:t>Y</a:t>
            </a:r>
            <a:r>
              <a:rPr lang="en-GB" dirty="0" smtClean="0"/>
              <a:t> = {Y</a:t>
            </a:r>
            <a:r>
              <a:rPr lang="en-GB" baseline="-25000" dirty="0" smtClean="0"/>
              <a:t>1</a:t>
            </a:r>
            <a:r>
              <a:rPr lang="en-GB" dirty="0" smtClean="0"/>
              <a:t>, Y</a:t>
            </a:r>
            <a:r>
              <a:rPr lang="en-GB" baseline="-25000" dirty="0" smtClean="0"/>
              <a:t>2</a:t>
            </a:r>
            <a:r>
              <a:rPr lang="en-GB" dirty="0" smtClean="0"/>
              <a:t>, …, </a:t>
            </a:r>
            <a:r>
              <a:rPr lang="en-GB" dirty="0" err="1" smtClean="0"/>
              <a:t>Y</a:t>
            </a:r>
            <a:r>
              <a:rPr lang="en-GB" baseline="-25000" dirty="0" err="1" smtClean="0"/>
              <a:t>n</a:t>
            </a:r>
            <a:r>
              <a:rPr lang="en-GB" dirty="0" smtClean="0"/>
              <a:t>}</a:t>
            </a:r>
          </a:p>
          <a:p>
            <a:pPr eaLnBrk="1" hangingPunct="1"/>
            <a:r>
              <a:rPr lang="en-GB" dirty="0" smtClean="0"/>
              <a:t>The joint distribution of </a:t>
            </a:r>
            <a:r>
              <a:rPr lang="en-GB" b="1" dirty="0" smtClean="0"/>
              <a:t>Y</a:t>
            </a:r>
            <a:r>
              <a:rPr lang="en-GB" dirty="0" smtClean="0"/>
              <a:t> evaluated at the sampled value </a:t>
            </a:r>
            <a:r>
              <a:rPr lang="en-GB" b="1" dirty="0" smtClean="0"/>
              <a:t>y</a:t>
            </a:r>
            <a:r>
              <a:rPr lang="en-GB" dirty="0" smtClean="0"/>
              <a:t> is</a:t>
            </a:r>
          </a:p>
          <a:p>
            <a:pPr eaLnBrk="1" hangingPunct="1"/>
            <a:endParaRPr lang="en-GB" dirty="0" smtClean="0"/>
          </a:p>
          <a:p>
            <a:pPr eaLnBrk="1" hangingPunct="1"/>
            <a:r>
              <a:rPr lang="en-GB" dirty="0" smtClean="0"/>
              <a:t>This is the </a:t>
            </a:r>
            <a:r>
              <a:rPr lang="en-GB" b="1" dirty="0" smtClean="0"/>
              <a:t>likelihood</a:t>
            </a:r>
            <a:r>
              <a:rPr lang="en-GB" dirty="0" smtClean="0"/>
              <a:t> of the sampled value </a:t>
            </a:r>
            <a:r>
              <a:rPr lang="en-GB" b="1" dirty="0" smtClean="0"/>
              <a:t>y</a:t>
            </a:r>
            <a:endParaRPr lang="en-GB" dirty="0" smtClean="0"/>
          </a:p>
        </p:txBody>
      </p:sp>
      <p:sp>
        <p:nvSpPr>
          <p:cNvPr id="4096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40966" name="Object 4"/>
          <p:cNvGraphicFramePr>
            <a:graphicFrameLocks noChangeAspect="1"/>
          </p:cNvGraphicFramePr>
          <p:nvPr/>
        </p:nvGraphicFramePr>
        <p:xfrm>
          <a:off x="1331913" y="3573463"/>
          <a:ext cx="5832475" cy="563562"/>
        </p:xfrm>
        <a:graphic>
          <a:graphicData uri="http://schemas.openxmlformats.org/presentationml/2006/ole">
            <mc:AlternateContent xmlns:mc="http://schemas.openxmlformats.org/markup-compatibility/2006">
              <mc:Choice xmlns:v="urn:schemas-microsoft-com:vml" Requires="v">
                <p:oleObj spid="_x0000_s41027" name="Equation" r:id="rId3" imgW="2374900" imgH="228600" progId="Equation.3">
                  <p:embed/>
                </p:oleObj>
              </mc:Choice>
              <mc:Fallback>
                <p:oleObj name="Equation" r:id="rId3" imgW="23749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3573463"/>
                        <a:ext cx="5832475" cy="5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67" name="Rectangle 7"/>
          <p:cNvSpPr>
            <a:spLocks noChangeArrowheads="1"/>
          </p:cNvSpPr>
          <p:nvPr/>
        </p:nvSpPr>
        <p:spPr bwMode="auto">
          <a:xfrm>
            <a:off x="0" y="3314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40968" name="Rectangle 8"/>
          <p:cNvSpPr>
            <a:spLocks noChangeArrowheads="1"/>
          </p:cNvSpPr>
          <p:nvPr/>
        </p:nvSpPr>
        <p:spPr bwMode="auto">
          <a:xfrm>
            <a:off x="1042988" y="3429000"/>
            <a:ext cx="6408737" cy="863600"/>
          </a:xfrm>
          <a:prstGeom prst="rect">
            <a:avLst/>
          </a:prstGeom>
          <a:noFill/>
          <a:ln w="12700" algn="ctr">
            <a:solidFill>
              <a:srgbClr val="80008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40969" name="Text Box 10"/>
          <p:cNvSpPr txBox="1">
            <a:spLocks noChangeArrowheads="1"/>
          </p:cNvSpPr>
          <p:nvPr/>
        </p:nvSpPr>
        <p:spPr bwMode="auto">
          <a:xfrm>
            <a:off x="7408863" y="3662363"/>
            <a:ext cx="669925"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(13)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6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96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096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096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P spid="40968" grpId="0" animBg="1"/>
      <p:bldP spid="4096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pPr>
              <a:defRPr/>
            </a:pPr>
            <a:fld id="{FED52FED-F08F-4C23-A0D0-5C2DD9C8E378}" type="slidenum">
              <a:rPr lang="en-US"/>
              <a:pPr>
                <a:defRPr/>
              </a:pPr>
              <a:t>49</a:t>
            </a:fld>
            <a:endParaRPr lang="en-US"/>
          </a:p>
        </p:txBody>
      </p:sp>
      <p:sp>
        <p:nvSpPr>
          <p:cNvPr id="41987" name="Rectangle 2"/>
          <p:cNvSpPr>
            <a:spLocks noGrp="1" noChangeArrowheads="1"/>
          </p:cNvSpPr>
          <p:nvPr>
            <p:ph type="title"/>
          </p:nvPr>
        </p:nvSpPr>
        <p:spPr/>
        <p:txBody>
          <a:bodyPr/>
          <a:lstStyle/>
          <a:p>
            <a:pPr eaLnBrk="1" hangingPunct="1"/>
            <a:r>
              <a:rPr lang="en-GB" smtClean="0"/>
              <a:t>Maximum Likelihood</a:t>
            </a:r>
          </a:p>
        </p:txBody>
      </p:sp>
      <p:sp>
        <p:nvSpPr>
          <p:cNvPr id="41988" name="Rectangle 3"/>
          <p:cNvSpPr>
            <a:spLocks noGrp="1" noChangeArrowheads="1"/>
          </p:cNvSpPr>
          <p:nvPr>
            <p:ph type="body" idx="1"/>
          </p:nvPr>
        </p:nvSpPr>
        <p:spPr/>
        <p:txBody>
          <a:bodyPr/>
          <a:lstStyle/>
          <a:p>
            <a:pPr eaLnBrk="1" hangingPunct="1"/>
            <a:r>
              <a:rPr lang="en-GB" dirty="0" smtClean="0"/>
              <a:t>The </a:t>
            </a:r>
            <a:r>
              <a:rPr lang="en-GB" dirty="0" err="1" smtClean="0"/>
              <a:t>loglikelihood</a:t>
            </a:r>
            <a:r>
              <a:rPr lang="en-GB" dirty="0" smtClean="0"/>
              <a:t> is simply its logarithm</a:t>
            </a:r>
          </a:p>
          <a:p>
            <a:pPr eaLnBrk="1" hangingPunct="1"/>
            <a:endParaRPr lang="en-GB" dirty="0" smtClean="0"/>
          </a:p>
          <a:p>
            <a:pPr eaLnBrk="1" hangingPunct="1"/>
            <a:endParaRPr lang="en-GB" dirty="0" smtClean="0"/>
          </a:p>
          <a:p>
            <a:pPr eaLnBrk="1" hangingPunct="1"/>
            <a:endParaRPr lang="en-GB" dirty="0" smtClean="0"/>
          </a:p>
          <a:p>
            <a:pPr eaLnBrk="1" hangingPunct="1"/>
            <a:r>
              <a:rPr lang="en-GB" dirty="0" smtClean="0"/>
              <a:t>The maximum likelihood estimate     is that value of </a:t>
            </a:r>
            <a:r>
              <a:rPr lang="en-GB" dirty="0" smtClean="0">
                <a:latin typeface="Symbol" pitchFamily="18" charset="2"/>
              </a:rPr>
              <a:t>q</a:t>
            </a:r>
            <a:r>
              <a:rPr lang="en-GB" dirty="0" smtClean="0"/>
              <a:t> which maximises the </a:t>
            </a:r>
            <a:r>
              <a:rPr lang="en-GB" dirty="0" err="1" smtClean="0"/>
              <a:t>loglikelihood</a:t>
            </a:r>
            <a:endParaRPr lang="en-GB" dirty="0" smtClean="0"/>
          </a:p>
          <a:p>
            <a:pPr eaLnBrk="1" hangingPunct="1"/>
            <a:endParaRPr lang="en-GB" dirty="0" smtClean="0"/>
          </a:p>
        </p:txBody>
      </p:sp>
      <p:graphicFrame>
        <p:nvGraphicFramePr>
          <p:cNvPr id="41989" name="Object 4"/>
          <p:cNvGraphicFramePr>
            <a:graphicFrameLocks noChangeAspect="1"/>
          </p:cNvGraphicFramePr>
          <p:nvPr/>
        </p:nvGraphicFramePr>
        <p:xfrm>
          <a:off x="611188" y="2478088"/>
          <a:ext cx="7686675" cy="1022350"/>
        </p:xfrm>
        <a:graphic>
          <a:graphicData uri="http://schemas.openxmlformats.org/presentationml/2006/ole">
            <mc:AlternateContent xmlns:mc="http://schemas.openxmlformats.org/markup-compatibility/2006">
              <mc:Choice xmlns:v="urn:schemas-microsoft-com:vml" Requires="v">
                <p:oleObj spid="_x0000_s42110" name="Equation" r:id="rId3" imgW="3441700" imgH="457200" progId="Equation.3">
                  <p:embed/>
                </p:oleObj>
              </mc:Choice>
              <mc:Fallback>
                <p:oleObj name="Equation" r:id="rId3" imgW="344170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2478088"/>
                        <a:ext cx="768667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990" name="Rectangle 5"/>
          <p:cNvSpPr>
            <a:spLocks noChangeArrowheads="1"/>
          </p:cNvSpPr>
          <p:nvPr/>
        </p:nvSpPr>
        <p:spPr bwMode="auto">
          <a:xfrm>
            <a:off x="611188" y="2420938"/>
            <a:ext cx="7705725" cy="1079500"/>
          </a:xfrm>
          <a:prstGeom prst="rect">
            <a:avLst/>
          </a:prstGeom>
          <a:noFill/>
          <a:ln w="12700" algn="ctr">
            <a:solidFill>
              <a:srgbClr val="80008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
        <p:nvSpPr>
          <p:cNvPr id="4199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41992" name="Object 6"/>
          <p:cNvGraphicFramePr>
            <a:graphicFrameLocks noChangeAspect="1"/>
          </p:cNvGraphicFramePr>
          <p:nvPr>
            <p:extLst>
              <p:ext uri="{D42A27DB-BD31-4B8C-83A1-F6EECF244321}">
                <p14:modId xmlns:p14="http://schemas.microsoft.com/office/powerpoint/2010/main" val="3865142830"/>
              </p:ext>
            </p:extLst>
          </p:nvPr>
        </p:nvGraphicFramePr>
        <p:xfrm>
          <a:off x="5334717" y="4148708"/>
          <a:ext cx="245395" cy="432420"/>
        </p:xfrm>
        <a:graphic>
          <a:graphicData uri="http://schemas.openxmlformats.org/presentationml/2006/ole">
            <mc:AlternateContent xmlns:mc="http://schemas.openxmlformats.org/markup-compatibility/2006">
              <mc:Choice xmlns:v="urn:schemas-microsoft-com:vml" Requires="v">
                <p:oleObj spid="_x0000_s42111" name="Equation" r:id="rId5" imgW="126780" imgH="215526" progId="Equation.3">
                  <p:embed/>
                </p:oleObj>
              </mc:Choice>
              <mc:Fallback>
                <p:oleObj name="Equation" r:id="rId5" imgW="126780" imgH="215526"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717" y="4148708"/>
                        <a:ext cx="245395" cy="432420"/>
                      </a:xfrm>
                      <a:prstGeom prst="rect">
                        <a:avLst/>
                      </a:prstGeom>
                      <a:noFill/>
                      <a:ln>
                        <a:noFill/>
                      </a:ln>
                      <a:extLst/>
                    </p:spPr>
                  </p:pic>
                </p:oleObj>
              </mc:Fallback>
            </mc:AlternateContent>
          </a:graphicData>
        </a:graphic>
      </p:graphicFrame>
      <p:sp>
        <p:nvSpPr>
          <p:cNvPr id="41993" name="Text Box 8"/>
          <p:cNvSpPr txBox="1">
            <a:spLocks noChangeArrowheads="1"/>
          </p:cNvSpPr>
          <p:nvPr/>
        </p:nvSpPr>
        <p:spPr bwMode="auto">
          <a:xfrm>
            <a:off x="7524750" y="3068638"/>
            <a:ext cx="669925"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(14)</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Introduction</a:t>
            </a:r>
            <a:endParaRPr lang="en-GB" dirty="0"/>
          </a:p>
        </p:txBody>
      </p:sp>
      <p:sp>
        <p:nvSpPr>
          <p:cNvPr id="6" name="Text Placeholder 5"/>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5</a:t>
            </a:fld>
            <a:endParaRPr lang="en-US"/>
          </a:p>
        </p:txBody>
      </p:sp>
    </p:spTree>
    <p:extLst>
      <p:ext uri="{BB962C8B-B14F-4D97-AF65-F5344CB8AC3E}">
        <p14:creationId xmlns:p14="http://schemas.microsoft.com/office/powerpoint/2010/main" val="269495908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4B50BC33-098E-4C4D-970E-81BC327D6116}" type="slidenum">
              <a:rPr lang="en-US"/>
              <a:pPr>
                <a:defRPr/>
              </a:pPr>
              <a:t>50</a:t>
            </a:fld>
            <a:endParaRPr lang="en-US"/>
          </a:p>
        </p:txBody>
      </p:sp>
      <p:sp>
        <p:nvSpPr>
          <p:cNvPr id="45059" name="Rectangle 2"/>
          <p:cNvSpPr>
            <a:spLocks noGrp="1" noChangeArrowheads="1"/>
          </p:cNvSpPr>
          <p:nvPr>
            <p:ph type="title"/>
          </p:nvPr>
        </p:nvSpPr>
        <p:spPr/>
        <p:txBody>
          <a:bodyPr/>
          <a:lstStyle/>
          <a:p>
            <a:pPr eaLnBrk="1" hangingPunct="1"/>
            <a:r>
              <a:rPr lang="en-GB" dirty="0" smtClean="0"/>
              <a:t>Example 6.2	</a:t>
            </a:r>
          </a:p>
        </p:txBody>
      </p:sp>
      <p:sp>
        <p:nvSpPr>
          <p:cNvPr id="45060" name="Rectangle 3"/>
          <p:cNvSpPr>
            <a:spLocks noGrp="1" noChangeArrowheads="1"/>
          </p:cNvSpPr>
          <p:nvPr>
            <p:ph type="body" idx="1"/>
          </p:nvPr>
        </p:nvSpPr>
        <p:spPr/>
        <p:txBody>
          <a:bodyPr/>
          <a:lstStyle/>
          <a:p>
            <a:pPr marL="0" indent="0" eaLnBrk="1" hangingPunct="1">
              <a:buNone/>
            </a:pPr>
            <a:r>
              <a:rPr lang="en-US" dirty="0" smtClean="0"/>
              <a:t>Suppose </a:t>
            </a:r>
            <a:r>
              <a:rPr lang="en-US" i="1" dirty="0" smtClean="0"/>
              <a:t>Yi</a:t>
            </a:r>
            <a:r>
              <a:rPr lang="en-US" dirty="0" smtClean="0"/>
              <a:t> ~ </a:t>
            </a:r>
            <a:r>
              <a:rPr lang="en-US" i="1" dirty="0" smtClean="0"/>
              <a:t>N</a:t>
            </a:r>
            <a:r>
              <a:rPr lang="en-US" dirty="0" smtClean="0"/>
              <a:t>(</a:t>
            </a:r>
            <a:r>
              <a:rPr lang="en-US" i="1" dirty="0" smtClean="0">
                <a:latin typeface="Symbol" pitchFamily="18" charset="2"/>
              </a:rPr>
              <a:t>a</a:t>
            </a:r>
            <a:r>
              <a:rPr lang="en-US" dirty="0" smtClean="0"/>
              <a:t> + </a:t>
            </a:r>
            <a:r>
              <a:rPr lang="en-US" i="1" dirty="0" err="1" smtClean="0">
                <a:latin typeface="Symbol" pitchFamily="18" charset="2"/>
              </a:rPr>
              <a:t>b</a:t>
            </a:r>
            <a:r>
              <a:rPr lang="en-US" i="1" dirty="0" err="1" smtClean="0"/>
              <a:t>x</a:t>
            </a:r>
            <a:r>
              <a:rPr lang="en-US" i="1" baseline="-25000" dirty="0" err="1" smtClean="0"/>
              <a:t>i</a:t>
            </a:r>
            <a:r>
              <a:rPr lang="en-US" dirty="0" smtClean="0"/>
              <a:t>, </a:t>
            </a:r>
            <a:r>
              <a:rPr lang="en-US" i="1" dirty="0" smtClean="0">
                <a:latin typeface="Symbol" pitchFamily="18" charset="2"/>
              </a:rPr>
              <a:t>s</a:t>
            </a:r>
            <a:r>
              <a:rPr lang="en-US" baseline="30000" dirty="0" smtClean="0"/>
              <a:t>2</a:t>
            </a:r>
            <a:r>
              <a:rPr lang="en-US" dirty="0" smtClean="0"/>
              <a:t>) , </a:t>
            </a:r>
            <a:r>
              <a:rPr lang="en-US" i="1" dirty="0" smtClean="0"/>
              <a:t>i = </a:t>
            </a:r>
            <a:r>
              <a:rPr lang="en-US" dirty="0" smtClean="0"/>
              <a:t>1, 2, ..., </a:t>
            </a:r>
            <a:r>
              <a:rPr lang="en-US" i="1" dirty="0" smtClean="0"/>
              <a:t>n</a:t>
            </a:r>
            <a:r>
              <a:rPr lang="en-US" dirty="0" smtClean="0"/>
              <a:t>. Write down an expression for the log-likelihood where we have data points </a:t>
            </a:r>
            <a:r>
              <a:rPr lang="en-US" i="1" dirty="0" smtClean="0"/>
              <a:t>x</a:t>
            </a:r>
            <a:r>
              <a:rPr lang="en-US" baseline="-25000" dirty="0" smtClean="0"/>
              <a:t>1</a:t>
            </a:r>
            <a:r>
              <a:rPr lang="en-US" dirty="0" smtClean="0"/>
              <a:t>, </a:t>
            </a:r>
            <a:r>
              <a:rPr lang="en-US" i="1" dirty="0" smtClean="0"/>
              <a:t>x</a:t>
            </a:r>
            <a:r>
              <a:rPr lang="en-US" baseline="-25000" dirty="0" smtClean="0"/>
              <a:t>2</a:t>
            </a:r>
            <a:r>
              <a:rPr lang="en-US" dirty="0" smtClean="0"/>
              <a:t>, …, </a:t>
            </a:r>
            <a:r>
              <a:rPr lang="en-US" i="1" dirty="0" err="1" smtClean="0"/>
              <a:t>x</a:t>
            </a:r>
            <a:r>
              <a:rPr lang="en-US" i="1" baseline="-25000" dirty="0" err="1" smtClean="0"/>
              <a:t>n</a:t>
            </a:r>
            <a:endParaRPr lang="en-GB" i="1" baseline="-25000" dirty="0" smtClean="0"/>
          </a:p>
        </p:txBody>
      </p:sp>
      <p:sp>
        <p:nvSpPr>
          <p:cNvPr id="45061" name="Rectangle 5"/>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45062" name="Object 4"/>
          <p:cNvGraphicFramePr>
            <a:graphicFrameLocks noChangeAspect="1"/>
          </p:cNvGraphicFramePr>
          <p:nvPr/>
        </p:nvGraphicFramePr>
        <p:xfrm>
          <a:off x="179388" y="3810000"/>
          <a:ext cx="8677275" cy="914400"/>
        </p:xfrm>
        <a:graphic>
          <a:graphicData uri="http://schemas.openxmlformats.org/presentationml/2006/ole">
            <mc:AlternateContent xmlns:mc="http://schemas.openxmlformats.org/markup-compatibility/2006">
              <mc:Choice xmlns:v="urn:schemas-microsoft-com:vml" Requires="v">
                <p:oleObj spid="_x0000_s96305" name="Equation" r:id="rId3" imgW="4064000" imgH="431800" progId="Equation.3">
                  <p:embed/>
                </p:oleObj>
              </mc:Choice>
              <mc:Fallback>
                <p:oleObj name="Equation" r:id="rId3" imgW="4064000" imgH="431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3810000"/>
                        <a:ext cx="86772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69837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5062"/>
                                        </p:tgtEl>
                                        <p:attrNameLst>
                                          <p:attrName>style.visibility</p:attrName>
                                        </p:attrNameLst>
                                      </p:cBhvr>
                                      <p:to>
                                        <p:strVal val="visible"/>
                                      </p:to>
                                    </p:set>
                                    <p:animEffect transition="in" filter="barn(inVertical)">
                                      <p:cBhvr>
                                        <p:cTn id="7" dur="500"/>
                                        <p:tgtEl>
                                          <p:spTgt spid="450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pPr>
              <a:defRPr/>
            </a:pPr>
            <a:fld id="{6E69DDAC-A9DF-4123-8ED4-E93BB401EB1F}" type="slidenum">
              <a:rPr lang="en-US"/>
              <a:pPr>
                <a:defRPr/>
              </a:pPr>
              <a:t>51</a:t>
            </a:fld>
            <a:endParaRPr lang="en-US"/>
          </a:p>
        </p:txBody>
      </p:sp>
      <p:sp>
        <p:nvSpPr>
          <p:cNvPr id="46083" name="Rectangle 2"/>
          <p:cNvSpPr>
            <a:spLocks noGrp="1" noChangeArrowheads="1"/>
          </p:cNvSpPr>
          <p:nvPr>
            <p:ph type="title"/>
          </p:nvPr>
        </p:nvSpPr>
        <p:spPr/>
        <p:txBody>
          <a:bodyPr/>
          <a:lstStyle/>
          <a:p>
            <a:pPr eaLnBrk="1" hangingPunct="1"/>
            <a:r>
              <a:rPr lang="en-GB" dirty="0" smtClean="0"/>
              <a:t>Exercise 6.1 (iii)</a:t>
            </a:r>
          </a:p>
        </p:txBody>
      </p:sp>
      <mc:AlternateContent xmlns:mc="http://schemas.openxmlformats.org/markup-compatibility/2006" xmlns:a14="http://schemas.microsoft.com/office/drawing/2010/main">
        <mc:Choice Requires="a14">
          <p:sp>
            <p:nvSpPr>
              <p:cNvPr id="46084" name="Rectangle 3"/>
              <p:cNvSpPr>
                <a:spLocks noGrp="1" noChangeArrowheads="1"/>
              </p:cNvSpPr>
              <p:nvPr>
                <p:ph type="body" idx="1"/>
              </p:nvPr>
            </p:nvSpPr>
            <p:spPr/>
            <p:txBody>
              <a:bodyPr/>
              <a:lstStyle/>
              <a:p>
                <a:pPr marL="0" indent="0" eaLnBrk="1" hangingPunct="1">
                  <a:buNone/>
                </a:pPr>
                <a:r>
                  <a:rPr lang="en-GB" b="1" dirty="0" smtClean="0"/>
                  <a:t>Bernoulli example:</a:t>
                </a:r>
                <a:r>
                  <a:rPr lang="en-GB" dirty="0" smtClean="0"/>
                  <a:t> A Bernoulli random variable </a:t>
                </a:r>
                <a:r>
                  <a:rPr lang="en-GB" i="1" dirty="0" smtClean="0"/>
                  <a:t>Y</a:t>
                </a:r>
                <a:r>
                  <a:rPr lang="en-GB" i="1" baseline="-25000" dirty="0" smtClean="0"/>
                  <a:t>i</a:t>
                </a:r>
                <a:r>
                  <a:rPr lang="en-GB" dirty="0" smtClean="0"/>
                  <a:t> takes just two possible values 0 or 1: Y = 1 with probability </a:t>
                </a:r>
                <a14:m>
                  <m:oMath xmlns:m="http://schemas.openxmlformats.org/officeDocument/2006/math">
                    <m:r>
                      <a:rPr lang="en-GB" i="1" smtClean="0">
                        <a:latin typeface="Cambria Math"/>
                        <a:ea typeface="Cambria Math"/>
                      </a:rPr>
                      <m:t>𝜋</m:t>
                    </m:r>
                    <m:r>
                      <a:rPr lang="en-GB" b="0" i="1" smtClean="0">
                        <a:latin typeface="Cambria Math"/>
                        <a:ea typeface="Cambria Math"/>
                      </a:rPr>
                      <m:t>(</m:t>
                    </m:r>
                    <m:sSub>
                      <m:sSubPr>
                        <m:ctrlPr>
                          <a:rPr lang="en-GB" b="1" i="1" smtClean="0">
                            <a:latin typeface="Cambria Math" panose="02040503050406030204" pitchFamily="18" charset="0"/>
                            <a:ea typeface="Cambria Math"/>
                          </a:rPr>
                        </m:ctrlPr>
                      </m:sSubPr>
                      <m:e>
                        <m:r>
                          <a:rPr lang="en-GB" b="1" i="1" smtClean="0">
                            <a:latin typeface="Cambria Math"/>
                            <a:ea typeface="Cambria Math"/>
                          </a:rPr>
                          <m:t>𝒙</m:t>
                        </m:r>
                      </m:e>
                      <m:sub>
                        <m:r>
                          <a:rPr lang="en-GB" b="1" i="1" smtClean="0">
                            <a:latin typeface="Cambria Math"/>
                            <a:ea typeface="Cambria Math"/>
                          </a:rPr>
                          <m:t>𝒊</m:t>
                        </m:r>
                      </m:sub>
                    </m:sSub>
                    <m:r>
                      <a:rPr lang="en-GB" b="0" i="1" smtClean="0">
                        <a:latin typeface="Cambria Math"/>
                        <a:ea typeface="Cambria Math"/>
                      </a:rPr>
                      <m:t>,</m:t>
                    </m:r>
                    <m:r>
                      <a:rPr lang="en-GB" b="1" i="1" smtClean="0">
                        <a:latin typeface="Cambria Math"/>
                        <a:ea typeface="Cambria Math"/>
                      </a:rPr>
                      <m:t>𝜷</m:t>
                    </m:r>
                    <m:r>
                      <a:rPr lang="en-GB" b="0" i="1" smtClean="0">
                        <a:latin typeface="Cambria Math"/>
                        <a:ea typeface="Cambria Math"/>
                      </a:rPr>
                      <m:t>)</m:t>
                    </m:r>
                  </m:oMath>
                </a14:m>
                <a:r>
                  <a:rPr lang="en-GB" dirty="0" smtClean="0"/>
                  <a:t> and </a:t>
                </a:r>
                <a:r>
                  <a:rPr lang="en-GB" i="1" dirty="0"/>
                  <a:t>Y</a:t>
                </a:r>
                <a:r>
                  <a:rPr lang="en-GB" i="1" baseline="-25000" dirty="0"/>
                  <a:t>i</a:t>
                </a:r>
                <a:r>
                  <a:rPr lang="en-GB" dirty="0" smtClean="0"/>
                  <a:t> = 0 with probability (1 – </a:t>
                </a:r>
                <a14:m>
                  <m:oMath xmlns:m="http://schemas.openxmlformats.org/officeDocument/2006/math">
                    <m:r>
                      <a:rPr lang="en-GB" i="1">
                        <a:latin typeface="Cambria Math"/>
                        <a:ea typeface="Cambria Math"/>
                      </a:rPr>
                      <m:t>𝜋</m:t>
                    </m:r>
                    <m:r>
                      <a:rPr lang="en-GB" i="1">
                        <a:latin typeface="Cambria Math"/>
                        <a:ea typeface="Cambria Math"/>
                      </a:rPr>
                      <m:t>(</m:t>
                    </m:r>
                    <m:sSub>
                      <m:sSubPr>
                        <m:ctrlPr>
                          <a:rPr lang="en-GB" b="1" i="1">
                            <a:latin typeface="Cambria Math" panose="02040503050406030204" pitchFamily="18" charset="0"/>
                            <a:ea typeface="Cambria Math"/>
                          </a:rPr>
                        </m:ctrlPr>
                      </m:sSubPr>
                      <m:e>
                        <m:r>
                          <a:rPr lang="en-GB" b="1" i="1">
                            <a:latin typeface="Cambria Math"/>
                            <a:ea typeface="Cambria Math"/>
                          </a:rPr>
                          <m:t>𝒙</m:t>
                        </m:r>
                      </m:e>
                      <m:sub>
                        <m:r>
                          <a:rPr lang="en-GB" b="1" i="1">
                            <a:latin typeface="Cambria Math"/>
                            <a:ea typeface="Cambria Math"/>
                          </a:rPr>
                          <m:t>𝒊</m:t>
                        </m:r>
                      </m:sub>
                    </m:sSub>
                    <m:r>
                      <a:rPr lang="en-GB" i="1">
                        <a:latin typeface="Cambria Math"/>
                        <a:ea typeface="Cambria Math"/>
                      </a:rPr>
                      <m:t>,</m:t>
                    </m:r>
                    <m:r>
                      <a:rPr lang="en-GB" b="1" i="1">
                        <a:latin typeface="Cambria Math"/>
                        <a:ea typeface="Cambria Math"/>
                      </a:rPr>
                      <m:t>𝜷</m:t>
                    </m:r>
                    <m:r>
                      <a:rPr lang="en-GB" i="1">
                        <a:latin typeface="Cambria Math"/>
                        <a:ea typeface="Cambria Math"/>
                      </a:rPr>
                      <m:t>)</m:t>
                    </m:r>
                  </m:oMath>
                </a14:m>
                <a:r>
                  <a:rPr lang="en-GB" dirty="0" smtClean="0"/>
                  <a:t>)</a:t>
                </a:r>
              </a:p>
              <a:p>
                <a:pPr marL="0" indent="0" eaLnBrk="1" hangingPunct="1">
                  <a:buNone/>
                </a:pPr>
                <a:endParaRPr lang="en-GB" dirty="0" smtClean="0"/>
              </a:p>
              <a:p>
                <a:pPr marL="0" indent="0" eaLnBrk="1" hangingPunct="1">
                  <a:buNone/>
                </a:pPr>
                <a:r>
                  <a:rPr lang="en-GB" dirty="0" smtClean="0"/>
                  <a:t>Write down the likelihood and log likelihood for a sample of observations </a:t>
                </a:r>
                <a:r>
                  <a:rPr lang="en-GB" i="1" dirty="0" smtClean="0"/>
                  <a:t>Y</a:t>
                </a:r>
                <a:r>
                  <a:rPr lang="en-GB" i="1" baseline="-25000" dirty="0" smtClean="0"/>
                  <a:t>i</a:t>
                </a:r>
                <a:r>
                  <a:rPr lang="en-GB" dirty="0" smtClean="0"/>
                  <a:t> with explanatory variables </a:t>
                </a:r>
                <a:r>
                  <a:rPr lang="en-GB" b="1" i="1" dirty="0" smtClean="0"/>
                  <a:t>x</a:t>
                </a:r>
                <a:r>
                  <a:rPr lang="en-GB" i="1" baseline="-25000" dirty="0" smtClean="0"/>
                  <a:t>i</a:t>
                </a:r>
                <a:r>
                  <a:rPr lang="en-GB" dirty="0" smtClean="0"/>
                  <a:t> that are thought to be Bernoulli RVs</a:t>
                </a:r>
              </a:p>
            </p:txBody>
          </p:sp>
        </mc:Choice>
        <mc:Fallback xmlns="">
          <p:sp>
            <p:nvSpPr>
              <p:cNvPr id="46084" name="Rectangle 3"/>
              <p:cNvSpPr>
                <a:spLocks noGrp="1" noRot="1" noChangeAspect="1" noMove="1" noResize="1" noEditPoints="1" noAdjustHandles="1" noChangeArrowheads="1" noChangeShapeType="1" noTextEdit="1"/>
              </p:cNvSpPr>
              <p:nvPr>
                <p:ph type="body" idx="1"/>
              </p:nvPr>
            </p:nvSpPr>
            <p:spPr>
              <a:blipFill rotWithShape="1">
                <a:blip r:embed="rId2"/>
                <a:stretch>
                  <a:fillRect l="-2152" t="-1185"/>
                </a:stretch>
              </a:blipFill>
            </p:spPr>
            <p:txBody>
              <a:bodyPr/>
              <a:lstStyle/>
              <a:p>
                <a:r>
                  <a:rPr lang="en-GB">
                    <a:noFill/>
                  </a:rPr>
                  <a:t> </a:t>
                </a:r>
              </a:p>
            </p:txBody>
          </p:sp>
        </mc:Fallback>
      </mc:AlternateContent>
      <p:sp>
        <p:nvSpPr>
          <p:cNvPr id="4608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46086" name="Rectangle 7"/>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46088" name="Rectangle 9"/>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3" name="Rectangle 2"/>
          <p:cNvSpPr/>
          <p:nvPr/>
        </p:nvSpPr>
        <p:spPr bwMode="auto">
          <a:xfrm>
            <a:off x="179512" y="3501008"/>
            <a:ext cx="8496944" cy="1512168"/>
          </a:xfrm>
          <a:prstGeom prst="rect">
            <a:avLst/>
          </a:prstGeom>
          <a:no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Exercise 6.1 (iii): Solution</a:t>
            </a:r>
            <a:endParaRPr lang="en-GB" dirty="0"/>
          </a:p>
        </p:txBody>
      </p:sp>
      <p:sp>
        <p:nvSpPr>
          <p:cNvPr id="3" name="Content Placeholder 2"/>
          <p:cNvSpPr>
            <a:spLocks noGrp="1"/>
          </p:cNvSpPr>
          <p:nvPr>
            <p:ph idx="1"/>
          </p:nvPr>
        </p:nvSpPr>
        <p:spPr/>
        <p:txBody>
          <a:bodyPr/>
          <a:lstStyle/>
          <a:p>
            <a:pPr eaLnBrk="1" hangingPunct="1"/>
            <a:r>
              <a:rPr lang="en-GB" dirty="0" smtClean="0"/>
              <a:t>For </a:t>
            </a:r>
            <a:r>
              <a:rPr lang="en-GB" dirty="0"/>
              <a:t>a sample </a:t>
            </a:r>
            <a:r>
              <a:rPr lang="en-US" i="1" dirty="0"/>
              <a:t>Y</a:t>
            </a:r>
            <a:r>
              <a:rPr lang="en-US" i="1" baseline="-25000" dirty="0"/>
              <a:t>i</a:t>
            </a:r>
            <a:r>
              <a:rPr lang="en-US" dirty="0"/>
              <a:t>  ~ </a:t>
            </a:r>
            <a:r>
              <a:rPr lang="en-GB" dirty="0"/>
              <a:t> Bernoulli(</a:t>
            </a:r>
            <a:r>
              <a:rPr lang="en-GB" i="1" dirty="0">
                <a:latin typeface="Symbol" pitchFamily="18" charset="2"/>
              </a:rPr>
              <a:t>p</a:t>
            </a:r>
            <a:r>
              <a:rPr lang="en-GB" dirty="0"/>
              <a:t>(</a:t>
            </a:r>
            <a:r>
              <a:rPr lang="en-GB" i="1" dirty="0"/>
              <a:t>x</a:t>
            </a:r>
            <a:r>
              <a:rPr lang="en-GB" i="1" baseline="-25000" dirty="0"/>
              <a:t>i</a:t>
            </a:r>
            <a:r>
              <a:rPr lang="en-GB" dirty="0"/>
              <a:t>, </a:t>
            </a:r>
            <a:r>
              <a:rPr lang="en-GB" b="1" i="1" dirty="0">
                <a:latin typeface="Symbol" pitchFamily="18" charset="2"/>
              </a:rPr>
              <a:t>b</a:t>
            </a:r>
            <a:r>
              <a:rPr lang="en-GB" dirty="0"/>
              <a:t>)),</a:t>
            </a:r>
          </a:p>
          <a:p>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52</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067585137"/>
              </p:ext>
            </p:extLst>
          </p:nvPr>
        </p:nvGraphicFramePr>
        <p:xfrm>
          <a:off x="1907704" y="2492896"/>
          <a:ext cx="3960813" cy="949325"/>
        </p:xfrm>
        <a:graphic>
          <a:graphicData uri="http://schemas.openxmlformats.org/presentationml/2006/ole">
            <mc:AlternateContent xmlns:mc="http://schemas.openxmlformats.org/markup-compatibility/2006">
              <mc:Choice xmlns:v="urn:schemas-microsoft-com:vml" Requires="v">
                <p:oleObj spid="_x0000_s105538" name="Equation" r:id="rId3" imgW="2032000" imgH="482600" progId="Equation.3">
                  <p:embed/>
                </p:oleObj>
              </mc:Choice>
              <mc:Fallback>
                <p:oleObj name="Equation" r:id="rId3" imgW="2032000" imgH="4826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704" y="2492896"/>
                        <a:ext cx="3960813"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479491529"/>
              </p:ext>
            </p:extLst>
          </p:nvPr>
        </p:nvGraphicFramePr>
        <p:xfrm>
          <a:off x="1403648" y="3573016"/>
          <a:ext cx="5761037" cy="992188"/>
        </p:xfrm>
        <a:graphic>
          <a:graphicData uri="http://schemas.openxmlformats.org/presentationml/2006/ole">
            <mc:AlternateContent xmlns:mc="http://schemas.openxmlformats.org/markup-compatibility/2006">
              <mc:Choice xmlns:v="urn:schemas-microsoft-com:vml" Requires="v">
                <p:oleObj spid="_x0000_s105539" name="Equation" r:id="rId5" imgW="2819400" imgH="482600" progId="Equation.3">
                  <p:embed/>
                </p:oleObj>
              </mc:Choice>
              <mc:Fallback>
                <p:oleObj name="Equation" r:id="rId5" imgW="2819400" imgH="4826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648" y="3573016"/>
                        <a:ext cx="5761037"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31886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5"/>
          <p:cNvSpPr>
            <a:spLocks noGrp="1"/>
          </p:cNvSpPr>
          <p:nvPr>
            <p:ph type="sldNum" sz="quarter" idx="12"/>
          </p:nvPr>
        </p:nvSpPr>
        <p:spPr/>
        <p:txBody>
          <a:bodyPr/>
          <a:lstStyle/>
          <a:p>
            <a:pPr>
              <a:defRPr/>
            </a:pPr>
            <a:fld id="{6C221A8B-E1C2-4D8E-9580-24527B776C2B}" type="slidenum">
              <a:rPr lang="en-US"/>
              <a:pPr>
                <a:defRPr/>
              </a:pPr>
              <a:t>53</a:t>
            </a:fld>
            <a:endParaRPr lang="en-US"/>
          </a:p>
        </p:txBody>
      </p:sp>
      <p:sp>
        <p:nvSpPr>
          <p:cNvPr id="47107" name="Rectangle 15"/>
          <p:cNvSpPr>
            <a:spLocks noGrp="1" noChangeArrowheads="1"/>
          </p:cNvSpPr>
          <p:nvPr>
            <p:ph type="title"/>
          </p:nvPr>
        </p:nvSpPr>
        <p:spPr/>
        <p:txBody>
          <a:bodyPr/>
          <a:lstStyle/>
          <a:p>
            <a:pPr eaLnBrk="1" hangingPunct="1"/>
            <a:r>
              <a:rPr lang="en-GB" smtClean="0"/>
              <a:t>The Maximum Likelihood Estimator</a:t>
            </a:r>
          </a:p>
        </p:txBody>
      </p:sp>
      <p:sp>
        <p:nvSpPr>
          <p:cNvPr id="47108" name="Line 5"/>
          <p:cNvSpPr>
            <a:spLocks noChangeShapeType="1"/>
          </p:cNvSpPr>
          <p:nvPr/>
        </p:nvSpPr>
        <p:spPr bwMode="auto">
          <a:xfrm>
            <a:off x="1301750" y="4724400"/>
            <a:ext cx="6678613" cy="0"/>
          </a:xfrm>
          <a:prstGeom prst="line">
            <a:avLst/>
          </a:prstGeom>
          <a:noFill/>
          <a:ln w="9525">
            <a:solidFill>
              <a:srgbClr val="000000"/>
            </a:solidFill>
            <a:round/>
            <a:headEn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7109" name="Line 6"/>
          <p:cNvSpPr>
            <a:spLocks noChangeShapeType="1"/>
          </p:cNvSpPr>
          <p:nvPr/>
        </p:nvSpPr>
        <p:spPr bwMode="auto">
          <a:xfrm flipV="1">
            <a:off x="2109788" y="2493963"/>
            <a:ext cx="0" cy="3814762"/>
          </a:xfrm>
          <a:prstGeom prst="line">
            <a:avLst/>
          </a:prstGeom>
          <a:noFill/>
          <a:ln w="9525">
            <a:solidFill>
              <a:srgbClr val="000000"/>
            </a:solidFill>
            <a:round/>
            <a:headEnd/>
            <a:tailEnd type="arrow"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7110" name="Freeform 7"/>
          <p:cNvSpPr>
            <a:spLocks/>
          </p:cNvSpPr>
          <p:nvPr/>
        </p:nvSpPr>
        <p:spPr bwMode="auto">
          <a:xfrm>
            <a:off x="2578100" y="2940050"/>
            <a:ext cx="4959350" cy="3092450"/>
          </a:xfrm>
          <a:custGeom>
            <a:avLst/>
            <a:gdLst>
              <a:gd name="T0" fmla="*/ 0 w 4200"/>
              <a:gd name="T1" fmla="*/ 3032795 h 2903"/>
              <a:gd name="T2" fmla="*/ 330623 w 4200"/>
              <a:gd name="T3" fmla="*/ 1869531 h 2903"/>
              <a:gd name="T4" fmla="*/ 760434 w 4200"/>
              <a:gd name="T5" fmla="*/ 825577 h 2903"/>
              <a:gd name="T6" fmla="*/ 1157182 w 4200"/>
              <a:gd name="T7" fmla="*/ 288685 h 2903"/>
              <a:gd name="T8" fmla="*/ 1520867 w 4200"/>
              <a:gd name="T9" fmla="*/ 50067 h 2903"/>
              <a:gd name="T10" fmla="*/ 1983740 w 4200"/>
              <a:gd name="T11" fmla="*/ 50067 h 2903"/>
              <a:gd name="T12" fmla="*/ 2479675 w 4200"/>
              <a:gd name="T13" fmla="*/ 348340 h 2903"/>
              <a:gd name="T14" fmla="*/ 3471545 w 4200"/>
              <a:gd name="T15" fmla="*/ 1332640 h 2903"/>
              <a:gd name="T16" fmla="*/ 4959350 w 4200"/>
              <a:gd name="T17" fmla="*/ 3092450 h 29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200" h="2903">
                <a:moveTo>
                  <a:pt x="0" y="2847"/>
                </a:moveTo>
                <a:cubicBezTo>
                  <a:pt x="86" y="2473"/>
                  <a:pt x="173" y="2100"/>
                  <a:pt x="280" y="1755"/>
                </a:cubicBezTo>
                <a:cubicBezTo>
                  <a:pt x="387" y="1410"/>
                  <a:pt x="527" y="1022"/>
                  <a:pt x="644" y="775"/>
                </a:cubicBezTo>
                <a:cubicBezTo>
                  <a:pt x="761" y="528"/>
                  <a:pt x="873" y="392"/>
                  <a:pt x="980" y="271"/>
                </a:cubicBezTo>
                <a:cubicBezTo>
                  <a:pt x="1087" y="150"/>
                  <a:pt x="1171" y="84"/>
                  <a:pt x="1288" y="47"/>
                </a:cubicBezTo>
                <a:cubicBezTo>
                  <a:pt x="1405" y="10"/>
                  <a:pt x="1545" y="0"/>
                  <a:pt x="1680" y="47"/>
                </a:cubicBezTo>
                <a:cubicBezTo>
                  <a:pt x="1815" y="94"/>
                  <a:pt x="1890" y="126"/>
                  <a:pt x="2100" y="327"/>
                </a:cubicBezTo>
                <a:cubicBezTo>
                  <a:pt x="2310" y="528"/>
                  <a:pt x="2590" y="822"/>
                  <a:pt x="2940" y="1251"/>
                </a:cubicBezTo>
                <a:cubicBezTo>
                  <a:pt x="3290" y="1680"/>
                  <a:pt x="3745" y="2291"/>
                  <a:pt x="4200" y="2903"/>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7111" name="Text Box 8"/>
          <p:cNvSpPr txBox="1">
            <a:spLocks noChangeArrowheads="1"/>
          </p:cNvSpPr>
          <p:nvPr/>
        </p:nvSpPr>
        <p:spPr bwMode="auto">
          <a:xfrm>
            <a:off x="7720013" y="4699000"/>
            <a:ext cx="452437" cy="449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latin typeface="Symbol" pitchFamily="18" charset="2"/>
              </a:rPr>
              <a:t>q</a:t>
            </a:r>
          </a:p>
        </p:txBody>
      </p:sp>
      <p:sp>
        <p:nvSpPr>
          <p:cNvPr id="47112" name="Line 9"/>
          <p:cNvSpPr>
            <a:spLocks noChangeShapeType="1"/>
          </p:cNvSpPr>
          <p:nvPr/>
        </p:nvSpPr>
        <p:spPr bwMode="auto">
          <a:xfrm flipH="1" flipV="1">
            <a:off x="2051050" y="2924175"/>
            <a:ext cx="5745163" cy="15875"/>
          </a:xfrm>
          <a:prstGeom prst="line">
            <a:avLst/>
          </a:prstGeom>
          <a:noFill/>
          <a:ln w="9525">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7113" name="Line 10"/>
          <p:cNvSpPr>
            <a:spLocks noChangeShapeType="1"/>
          </p:cNvSpPr>
          <p:nvPr/>
        </p:nvSpPr>
        <p:spPr bwMode="auto">
          <a:xfrm>
            <a:off x="4289425" y="2970213"/>
            <a:ext cx="0" cy="18161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47114" name="Text Box 12"/>
          <p:cNvSpPr txBox="1">
            <a:spLocks noChangeArrowheads="1"/>
          </p:cNvSpPr>
          <p:nvPr/>
        </p:nvSpPr>
        <p:spPr bwMode="auto">
          <a:xfrm>
            <a:off x="1258888" y="1989138"/>
            <a:ext cx="1906587"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LogLikelihood</a:t>
            </a:r>
          </a:p>
        </p:txBody>
      </p:sp>
      <p:graphicFrame>
        <p:nvGraphicFramePr>
          <p:cNvPr id="47115" name="Object 14"/>
          <p:cNvGraphicFramePr>
            <a:graphicFrameLocks noGrp="1" noChangeAspect="1"/>
          </p:cNvGraphicFramePr>
          <p:nvPr>
            <p:ph idx="1"/>
          </p:nvPr>
        </p:nvGraphicFramePr>
        <p:xfrm>
          <a:off x="4140200" y="4797425"/>
          <a:ext cx="212725" cy="360363"/>
        </p:xfrm>
        <a:graphic>
          <a:graphicData uri="http://schemas.openxmlformats.org/presentationml/2006/ole">
            <mc:AlternateContent xmlns:mc="http://schemas.openxmlformats.org/markup-compatibility/2006">
              <mc:Choice xmlns:v="urn:schemas-microsoft-com:vml" Requires="v">
                <p:oleObj spid="_x0000_s47174" name="Equation" r:id="rId3" imgW="126780" imgH="215526" progId="Equation.3">
                  <p:embed/>
                </p:oleObj>
              </mc:Choice>
              <mc:Fallback>
                <p:oleObj name="Equation" r:id="rId3" imgW="126780" imgH="215526" progId="Equation.3">
                  <p:embed/>
                  <p:pic>
                    <p:nvPicPr>
                      <p:cNvPr id="0" name="Object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0200" y="4797425"/>
                        <a:ext cx="212725"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16" name="Text Box 17"/>
          <p:cNvSpPr txBox="1">
            <a:spLocks noChangeArrowheads="1"/>
          </p:cNvSpPr>
          <p:nvPr/>
        </p:nvSpPr>
        <p:spPr bwMode="auto">
          <a:xfrm>
            <a:off x="1281113" y="2708275"/>
            <a:ext cx="698500"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Max</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350A51A9-A369-4604-BCFA-D31500A2CF76}" type="slidenum">
              <a:rPr lang="en-US"/>
              <a:pPr>
                <a:defRPr/>
              </a:pPr>
              <a:t>54</a:t>
            </a:fld>
            <a:endParaRPr lang="en-US"/>
          </a:p>
        </p:txBody>
      </p:sp>
      <p:sp>
        <p:nvSpPr>
          <p:cNvPr id="43011" name="Rectangle 2"/>
          <p:cNvSpPr>
            <a:spLocks noGrp="1" noChangeArrowheads="1"/>
          </p:cNvSpPr>
          <p:nvPr>
            <p:ph type="title"/>
          </p:nvPr>
        </p:nvSpPr>
        <p:spPr/>
        <p:txBody>
          <a:bodyPr/>
          <a:lstStyle/>
          <a:p>
            <a:pPr eaLnBrk="1" hangingPunct="1"/>
            <a:r>
              <a:rPr lang="en-GB" smtClean="0"/>
              <a:t>Finding the MLEs</a:t>
            </a:r>
          </a:p>
        </p:txBody>
      </p:sp>
      <p:sp>
        <p:nvSpPr>
          <p:cNvPr id="43012" name="Rectangle 3"/>
          <p:cNvSpPr>
            <a:spLocks noGrp="1" noChangeArrowheads="1"/>
          </p:cNvSpPr>
          <p:nvPr>
            <p:ph type="body" idx="1"/>
          </p:nvPr>
        </p:nvSpPr>
        <p:spPr/>
        <p:txBody>
          <a:bodyPr/>
          <a:lstStyle/>
          <a:p>
            <a:pPr eaLnBrk="1" hangingPunct="1"/>
            <a:r>
              <a:rPr lang="en-GB" dirty="0" smtClean="0"/>
              <a:t>MLE = maximum likelihood estimate</a:t>
            </a:r>
          </a:p>
          <a:p>
            <a:pPr eaLnBrk="1" hangingPunct="1"/>
            <a:r>
              <a:rPr lang="en-GB" dirty="0" smtClean="0"/>
              <a:t>In certain situations, we can solve (15) to find the ML estimators explicitly</a:t>
            </a:r>
          </a:p>
          <a:p>
            <a:pPr eaLnBrk="1" hangingPunct="1"/>
            <a:endParaRPr lang="en-GB" dirty="0" smtClean="0"/>
          </a:p>
          <a:p>
            <a:pPr eaLnBrk="1" hangingPunct="1"/>
            <a:endParaRPr lang="en-GB" dirty="0" smtClean="0"/>
          </a:p>
          <a:p>
            <a:pPr eaLnBrk="1" hangingPunct="1"/>
            <a:r>
              <a:rPr lang="en-GB" dirty="0" smtClean="0"/>
              <a:t>In general we need to use a numerical search method</a:t>
            </a:r>
          </a:p>
          <a:p>
            <a:pPr lvl="1" eaLnBrk="1" hangingPunct="1"/>
            <a:r>
              <a:rPr lang="en-GB" dirty="0" smtClean="0"/>
              <a:t>e.g. Solver in Excel; gradient-based methods (</a:t>
            </a:r>
            <a:r>
              <a:rPr lang="en-GB" dirty="0" err="1" smtClean="0"/>
              <a:t>fmincon</a:t>
            </a:r>
            <a:r>
              <a:rPr lang="en-GB" dirty="0" smtClean="0"/>
              <a:t> in </a:t>
            </a:r>
            <a:r>
              <a:rPr lang="en-GB" dirty="0" err="1" smtClean="0"/>
              <a:t>Matlab</a:t>
            </a:r>
            <a:r>
              <a:rPr lang="en-GB" dirty="0" smtClean="0"/>
              <a:t>); </a:t>
            </a:r>
            <a:r>
              <a:rPr lang="en-GB" dirty="0" err="1" smtClean="0"/>
              <a:t>Nelder</a:t>
            </a:r>
            <a:r>
              <a:rPr lang="en-GB" dirty="0" smtClean="0"/>
              <a:t> Mead optimization </a:t>
            </a:r>
          </a:p>
        </p:txBody>
      </p:sp>
      <p:sp>
        <p:nvSpPr>
          <p:cNvPr id="4301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43014" name="Object 4"/>
          <p:cNvGraphicFramePr>
            <a:graphicFrameLocks noChangeAspect="1"/>
          </p:cNvGraphicFramePr>
          <p:nvPr/>
        </p:nvGraphicFramePr>
        <p:xfrm>
          <a:off x="2917825" y="3357563"/>
          <a:ext cx="1798638" cy="909637"/>
        </p:xfrm>
        <a:graphic>
          <a:graphicData uri="http://schemas.openxmlformats.org/presentationml/2006/ole">
            <mc:AlternateContent xmlns:mc="http://schemas.openxmlformats.org/markup-compatibility/2006">
              <mc:Choice xmlns:v="urn:schemas-microsoft-com:vml" Requires="v">
                <p:oleObj spid="_x0000_s43075" name="Equation" r:id="rId3" imgW="774364" imgH="393529" progId="Equation.3">
                  <p:embed/>
                </p:oleObj>
              </mc:Choice>
              <mc:Fallback>
                <p:oleObj name="Equation" r:id="rId3" imgW="774364" imgH="393529"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7825" y="3357563"/>
                        <a:ext cx="1798638" cy="90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3015" name="Text Box 6"/>
          <p:cNvSpPr txBox="1">
            <a:spLocks noChangeArrowheads="1"/>
          </p:cNvSpPr>
          <p:nvPr/>
        </p:nvSpPr>
        <p:spPr bwMode="auto">
          <a:xfrm>
            <a:off x="5103813" y="3517900"/>
            <a:ext cx="669925"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(15)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0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0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301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301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uiExpand="1" build="p"/>
      <p:bldP spid="4301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E15BE21C-3E81-407A-80D8-9A683A0522DA}" type="slidenum">
              <a:rPr lang="en-US"/>
              <a:pPr>
                <a:defRPr/>
              </a:pPr>
              <a:t>55</a:t>
            </a:fld>
            <a:endParaRPr lang="en-US"/>
          </a:p>
        </p:txBody>
      </p:sp>
      <p:sp>
        <p:nvSpPr>
          <p:cNvPr id="48131" name="Rectangle 2"/>
          <p:cNvSpPr>
            <a:spLocks noGrp="1" noChangeArrowheads="1"/>
          </p:cNvSpPr>
          <p:nvPr>
            <p:ph type="title"/>
          </p:nvPr>
        </p:nvSpPr>
        <p:spPr/>
        <p:txBody>
          <a:bodyPr/>
          <a:lstStyle/>
          <a:p>
            <a:pPr eaLnBrk="1" hangingPunct="1"/>
            <a:r>
              <a:rPr lang="en-GB" smtClean="0"/>
              <a:t>Nelder Mead</a:t>
            </a:r>
          </a:p>
        </p:txBody>
      </p:sp>
      <p:sp>
        <p:nvSpPr>
          <p:cNvPr id="48132" name="Rectangle 3"/>
          <p:cNvSpPr>
            <a:spLocks noGrp="1" noChangeArrowheads="1"/>
          </p:cNvSpPr>
          <p:nvPr>
            <p:ph type="body" idx="1"/>
          </p:nvPr>
        </p:nvSpPr>
        <p:spPr/>
        <p:txBody>
          <a:bodyPr/>
          <a:lstStyle/>
          <a:p>
            <a:pPr eaLnBrk="1" hangingPunct="1"/>
            <a:r>
              <a:rPr lang="en-GB" dirty="0" smtClean="0"/>
              <a:t>Direct search method</a:t>
            </a:r>
          </a:p>
          <a:p>
            <a:pPr eaLnBrk="1" hangingPunct="1"/>
            <a:r>
              <a:rPr lang="en-GB" dirty="0" smtClean="0"/>
              <a:t>Final solution will depend on the initial conditions</a:t>
            </a:r>
          </a:p>
          <a:p>
            <a:pPr eaLnBrk="1" hangingPunct="1"/>
            <a:r>
              <a:rPr lang="en-GB" dirty="0" smtClean="0"/>
              <a:t>Good idea to start the optimisation at a good guess for the best fit</a:t>
            </a:r>
          </a:p>
          <a:p>
            <a:pPr eaLnBrk="1" hangingPunct="1"/>
            <a:r>
              <a:rPr lang="en-GB" dirty="0" smtClean="0"/>
              <a:t>Better than Solver for larger </a:t>
            </a:r>
            <a:r>
              <a:rPr lang="en-GB" dirty="0" smtClean="0"/>
              <a:t>examples</a:t>
            </a:r>
            <a:endParaRPr lang="en-GB"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Properties of </a:t>
            </a:r>
            <a:r>
              <a:rPr lang="en-GB" dirty="0" err="1" smtClean="0"/>
              <a:t>mles</a:t>
            </a:r>
            <a:endParaRPr lang="en-GB" dirty="0"/>
          </a:p>
        </p:txBody>
      </p:sp>
      <p:sp>
        <p:nvSpPr>
          <p:cNvPr id="6" name="Text Placeholder 5"/>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56</a:t>
            </a:fld>
            <a:endParaRPr lang="en-US"/>
          </a:p>
        </p:txBody>
      </p:sp>
    </p:spTree>
    <p:extLst>
      <p:ext uri="{BB962C8B-B14F-4D97-AF65-F5344CB8AC3E}">
        <p14:creationId xmlns:p14="http://schemas.microsoft.com/office/powerpoint/2010/main" val="329997675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6"/>
          <p:cNvSpPr>
            <a:spLocks noGrp="1"/>
          </p:cNvSpPr>
          <p:nvPr>
            <p:ph type="sldNum" sz="quarter" idx="12"/>
          </p:nvPr>
        </p:nvSpPr>
        <p:spPr/>
        <p:txBody>
          <a:bodyPr/>
          <a:lstStyle/>
          <a:p>
            <a:pPr>
              <a:defRPr/>
            </a:pPr>
            <a:fld id="{5B8917C9-A8DB-4166-90F5-8A3DFF26F52D}" type="slidenum">
              <a:rPr lang="en-US"/>
              <a:pPr>
                <a:defRPr/>
              </a:pPr>
              <a:t>57</a:t>
            </a:fld>
            <a:endParaRPr lang="en-US"/>
          </a:p>
        </p:txBody>
      </p:sp>
      <p:sp>
        <p:nvSpPr>
          <p:cNvPr id="49155" name="Rectangle 2"/>
          <p:cNvSpPr>
            <a:spLocks noGrp="1" noChangeArrowheads="1"/>
          </p:cNvSpPr>
          <p:nvPr>
            <p:ph type="title"/>
          </p:nvPr>
        </p:nvSpPr>
        <p:spPr/>
        <p:txBody>
          <a:bodyPr/>
          <a:lstStyle/>
          <a:p>
            <a:pPr eaLnBrk="1" hangingPunct="1"/>
            <a:r>
              <a:rPr lang="en-GB" dirty="0" smtClean="0"/>
              <a:t>7. Accuracy of ML Estimators</a:t>
            </a:r>
          </a:p>
        </p:txBody>
      </p:sp>
      <p:graphicFrame>
        <p:nvGraphicFramePr>
          <p:cNvPr id="49156" name="Object 15"/>
          <p:cNvGraphicFramePr>
            <a:graphicFrameLocks noGrp="1" noChangeAspect="1"/>
          </p:cNvGraphicFramePr>
          <p:nvPr>
            <p:ph sz="half" idx="1"/>
          </p:nvPr>
        </p:nvGraphicFramePr>
        <p:xfrm>
          <a:off x="3419475" y="5661025"/>
          <a:ext cx="1477963" cy="868363"/>
        </p:xfrm>
        <a:graphic>
          <a:graphicData uri="http://schemas.openxmlformats.org/presentationml/2006/ole">
            <mc:AlternateContent xmlns:mc="http://schemas.openxmlformats.org/markup-compatibility/2006">
              <mc:Choice xmlns:v="urn:schemas-microsoft-com:vml" Requires="v">
                <p:oleObj spid="_x0000_s49282" name="Equation" r:id="rId4" imgW="431613" imgH="253890" progId="Equation.3">
                  <p:embed/>
                </p:oleObj>
              </mc:Choice>
              <mc:Fallback>
                <p:oleObj name="Equation" r:id="rId4" imgW="431613" imgH="253890" progId="Equation.3">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475" y="5661025"/>
                        <a:ext cx="1477963" cy="868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57" name="Line 7"/>
          <p:cNvSpPr>
            <a:spLocks noChangeShapeType="1"/>
          </p:cNvSpPr>
          <p:nvPr/>
        </p:nvSpPr>
        <p:spPr bwMode="auto">
          <a:xfrm>
            <a:off x="1547813" y="3068638"/>
            <a:ext cx="5832475" cy="0"/>
          </a:xfrm>
          <a:prstGeom prst="line">
            <a:avLst/>
          </a:prstGeom>
          <a:noFill/>
          <a:ln w="254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49159" name="Rectangle 9"/>
          <p:cNvSpPr>
            <a:spLocks noChangeArrowheads="1"/>
          </p:cNvSpPr>
          <p:nvPr/>
        </p:nvSpPr>
        <p:spPr bwMode="auto">
          <a:xfrm>
            <a:off x="3348038" y="2636838"/>
            <a:ext cx="1728787" cy="287337"/>
          </a:xfrm>
          <a:prstGeom prst="rect">
            <a:avLst/>
          </a:prstGeom>
          <a:solidFill>
            <a:srgbClr val="CC99FF">
              <a:alpha val="50195"/>
            </a:srgbClr>
          </a:solidFill>
          <a:ln>
            <a:noFill/>
          </a:ln>
          <a:effectLst/>
          <a:extLs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
        <p:nvSpPr>
          <p:cNvPr id="49160" name="Rectangle 10"/>
          <p:cNvSpPr>
            <a:spLocks noChangeArrowheads="1"/>
          </p:cNvSpPr>
          <p:nvPr/>
        </p:nvSpPr>
        <p:spPr bwMode="auto">
          <a:xfrm>
            <a:off x="2484438" y="3141663"/>
            <a:ext cx="3455987" cy="358775"/>
          </a:xfrm>
          <a:prstGeom prst="rect">
            <a:avLst/>
          </a:prstGeom>
          <a:solidFill>
            <a:srgbClr val="FF9900">
              <a:alpha val="50195"/>
            </a:srgbClr>
          </a:solidFill>
          <a:ln>
            <a:noFill/>
          </a:ln>
          <a:effectLst/>
          <a:extLs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
        <p:nvSpPr>
          <p:cNvPr id="49161" name="Line 11"/>
          <p:cNvSpPr>
            <a:spLocks noChangeShapeType="1"/>
          </p:cNvSpPr>
          <p:nvPr/>
        </p:nvSpPr>
        <p:spPr bwMode="auto">
          <a:xfrm>
            <a:off x="2700338" y="2708275"/>
            <a:ext cx="0" cy="1441450"/>
          </a:xfrm>
          <a:prstGeom prst="line">
            <a:avLst/>
          </a:prstGeom>
          <a:noFill/>
          <a:ln w="25400">
            <a:solidFill>
              <a:srgbClr val="F00F2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49162" name="Text Box 12"/>
          <p:cNvSpPr txBox="1">
            <a:spLocks noChangeArrowheads="1"/>
          </p:cNvSpPr>
          <p:nvPr/>
        </p:nvSpPr>
        <p:spPr bwMode="auto">
          <a:xfrm>
            <a:off x="2051050" y="4292600"/>
            <a:ext cx="1225550" cy="776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a:solidFill>
                  <a:srgbClr val="F00F2C"/>
                </a:solidFill>
              </a:rPr>
              <a:t>Critical</a:t>
            </a:r>
          </a:p>
          <a:p>
            <a:r>
              <a:rPr lang="en-GB" sz="2400">
                <a:solidFill>
                  <a:srgbClr val="F00F2C"/>
                </a:solidFill>
              </a:rPr>
              <a:t>value</a:t>
            </a:r>
          </a:p>
        </p:txBody>
      </p:sp>
      <p:sp>
        <p:nvSpPr>
          <p:cNvPr id="49163" name="Text Box 13"/>
          <p:cNvSpPr txBox="1">
            <a:spLocks noChangeArrowheads="1"/>
          </p:cNvSpPr>
          <p:nvPr/>
        </p:nvSpPr>
        <p:spPr bwMode="auto">
          <a:xfrm>
            <a:off x="539750" y="1989138"/>
            <a:ext cx="738188" cy="41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a:t>e.g.</a:t>
            </a:r>
          </a:p>
        </p:txBody>
      </p:sp>
      <p:graphicFrame>
        <p:nvGraphicFramePr>
          <p:cNvPr id="49164" name="Object 19"/>
          <p:cNvGraphicFramePr>
            <a:graphicFrameLocks noGrp="1" noChangeAspect="1"/>
          </p:cNvGraphicFramePr>
          <p:nvPr>
            <p:ph sz="half" idx="2"/>
          </p:nvPr>
        </p:nvGraphicFramePr>
        <p:xfrm>
          <a:off x="3995738" y="3644900"/>
          <a:ext cx="336550" cy="571500"/>
        </p:xfrm>
        <a:graphic>
          <a:graphicData uri="http://schemas.openxmlformats.org/presentationml/2006/ole">
            <mc:AlternateContent xmlns:mc="http://schemas.openxmlformats.org/markup-compatibility/2006">
              <mc:Choice xmlns:v="urn:schemas-microsoft-com:vml" Requires="v">
                <p:oleObj spid="_x0000_s49283" name="Equation" r:id="rId6" imgW="126780" imgH="215526" progId="Equation.3">
                  <p:embed/>
                </p:oleObj>
              </mc:Choice>
              <mc:Fallback>
                <p:oleObj name="Equation" r:id="rId6" imgW="126780" imgH="215526" progId="Equation.3">
                  <p:embed/>
                  <p:pic>
                    <p:nvPicPr>
                      <p:cNvPr id="0" name="Object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5738" y="3644900"/>
                        <a:ext cx="33655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65" name="Text Box 21"/>
          <p:cNvSpPr txBox="1">
            <a:spLocks noChangeArrowheads="1"/>
          </p:cNvSpPr>
          <p:nvPr/>
        </p:nvSpPr>
        <p:spPr bwMode="auto">
          <a:xfrm>
            <a:off x="323850" y="5157788"/>
            <a:ext cx="8362950" cy="41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a:t>We want to know the variability at a significance level </a:t>
            </a:r>
            <a:r>
              <a:rPr lang="en-GB" sz="2400">
                <a:latin typeface="Symbol" pitchFamily="18" charset="2"/>
              </a:rPr>
              <a:t>a</a:t>
            </a:r>
          </a:p>
        </p:txBody>
      </p:sp>
      <p:sp>
        <p:nvSpPr>
          <p:cNvPr id="49158" name="Line 8"/>
          <p:cNvSpPr>
            <a:spLocks noChangeShapeType="1"/>
          </p:cNvSpPr>
          <p:nvPr/>
        </p:nvSpPr>
        <p:spPr bwMode="auto">
          <a:xfrm>
            <a:off x="4140200" y="2420938"/>
            <a:ext cx="0" cy="1152525"/>
          </a:xfrm>
          <a:prstGeom prst="line">
            <a:avLst/>
          </a:prstGeom>
          <a:noFill/>
          <a:ln w="254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spAutoFit/>
          </a:bodyPr>
          <a:lstStyle/>
          <a:p>
            <a:endParaRPr lang="en-GB"/>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5"/>
          <p:cNvSpPr>
            <a:spLocks noGrp="1"/>
          </p:cNvSpPr>
          <p:nvPr>
            <p:ph type="sldNum" sz="quarter" idx="12"/>
          </p:nvPr>
        </p:nvSpPr>
        <p:spPr/>
        <p:txBody>
          <a:bodyPr/>
          <a:lstStyle/>
          <a:p>
            <a:pPr>
              <a:defRPr/>
            </a:pPr>
            <a:fld id="{6702C946-7061-4B59-978F-C5A16A4F875A}" type="slidenum">
              <a:rPr lang="en-US"/>
              <a:pPr>
                <a:defRPr/>
              </a:pPr>
              <a:t>58</a:t>
            </a:fld>
            <a:endParaRPr lang="en-US"/>
          </a:p>
        </p:txBody>
      </p:sp>
      <p:sp>
        <p:nvSpPr>
          <p:cNvPr id="50179" name="Rectangle 2"/>
          <p:cNvSpPr>
            <a:spLocks noGrp="1" noChangeArrowheads="1"/>
          </p:cNvSpPr>
          <p:nvPr>
            <p:ph type="title"/>
          </p:nvPr>
        </p:nvSpPr>
        <p:spPr/>
        <p:txBody>
          <a:bodyPr/>
          <a:lstStyle/>
          <a:p>
            <a:pPr eaLnBrk="1" hangingPunct="1"/>
            <a:r>
              <a:rPr lang="en-GB" smtClean="0"/>
              <a:t>MLEs are Normal</a:t>
            </a:r>
          </a:p>
        </p:txBody>
      </p:sp>
      <p:sp>
        <p:nvSpPr>
          <p:cNvPr id="50180" name="Rectangle 3"/>
          <p:cNvSpPr>
            <a:spLocks noGrp="1" noChangeArrowheads="1"/>
          </p:cNvSpPr>
          <p:nvPr>
            <p:ph type="body" idx="1"/>
          </p:nvPr>
        </p:nvSpPr>
        <p:spPr/>
        <p:txBody>
          <a:bodyPr/>
          <a:lstStyle/>
          <a:p>
            <a:pPr eaLnBrk="1" hangingPunct="1"/>
            <a:r>
              <a:rPr lang="en-GB" dirty="0" smtClean="0"/>
              <a:t>A useful property of the MLE         is that its asymptotic probability distribution is normal  </a:t>
            </a:r>
          </a:p>
          <a:p>
            <a:pPr eaLnBrk="1" hangingPunct="1"/>
            <a:r>
              <a:rPr lang="en-GB" dirty="0" smtClean="0"/>
              <a:t>As </a:t>
            </a:r>
            <a:r>
              <a:rPr lang="en-GB" i="1" dirty="0" smtClean="0"/>
              <a:t>n</a:t>
            </a:r>
            <a:r>
              <a:rPr lang="en-GB" dirty="0" smtClean="0"/>
              <a:t> → ∞ </a:t>
            </a:r>
          </a:p>
          <a:p>
            <a:pPr eaLnBrk="1" hangingPunct="1"/>
            <a:endParaRPr lang="en-GB" dirty="0" smtClean="0"/>
          </a:p>
          <a:p>
            <a:pPr eaLnBrk="1" hangingPunct="1"/>
            <a:r>
              <a:rPr lang="en-GB" dirty="0" smtClean="0"/>
              <a:t>Remember that      is usually a vector rather than a single </a:t>
            </a:r>
            <a:r>
              <a:rPr lang="en-GB" dirty="0" err="1" smtClean="0"/>
              <a:t>alue</a:t>
            </a:r>
            <a:r>
              <a:rPr lang="en-GB" dirty="0" smtClean="0"/>
              <a:t> </a:t>
            </a:r>
          </a:p>
          <a:p>
            <a:pPr eaLnBrk="1" hangingPunct="1"/>
            <a:r>
              <a:rPr lang="en-GB" dirty="0" smtClean="0"/>
              <a:t>The variance term </a:t>
            </a:r>
            <a:r>
              <a:rPr lang="en-GB" i="1" dirty="0" smtClean="0"/>
              <a:t>V</a:t>
            </a:r>
            <a:r>
              <a:rPr lang="en-GB" dirty="0" smtClean="0"/>
              <a:t>(</a:t>
            </a:r>
            <a:r>
              <a:rPr lang="en-GB" dirty="0" smtClean="0">
                <a:latin typeface="Symbol" pitchFamily="18" charset="2"/>
              </a:rPr>
              <a:t>q</a:t>
            </a:r>
            <a:r>
              <a:rPr lang="en-GB" dirty="0" smtClean="0"/>
              <a:t>) can be estimated by</a:t>
            </a:r>
          </a:p>
        </p:txBody>
      </p:sp>
      <p:graphicFrame>
        <p:nvGraphicFramePr>
          <p:cNvPr id="50181" name="Object 8"/>
          <p:cNvGraphicFramePr>
            <a:graphicFrameLocks noChangeAspect="1"/>
          </p:cNvGraphicFramePr>
          <p:nvPr/>
        </p:nvGraphicFramePr>
        <p:xfrm>
          <a:off x="4757738" y="1628775"/>
          <a:ext cx="295275" cy="500063"/>
        </p:xfrm>
        <a:graphic>
          <a:graphicData uri="http://schemas.openxmlformats.org/presentationml/2006/ole">
            <mc:AlternateContent xmlns:mc="http://schemas.openxmlformats.org/markup-compatibility/2006">
              <mc:Choice xmlns:v="urn:schemas-microsoft-com:vml" Requires="v">
                <p:oleObj spid="_x0000_s50556" name="Equation" r:id="rId4" imgW="126780" imgH="215526" progId="Equation.3">
                  <p:embed/>
                </p:oleObj>
              </mc:Choice>
              <mc:Fallback>
                <p:oleObj name="Equation" r:id="rId4" imgW="126780" imgH="215526"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7738" y="1628775"/>
                        <a:ext cx="295275" cy="50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182" name="Object 12"/>
          <p:cNvGraphicFramePr>
            <a:graphicFrameLocks noChangeAspect="1"/>
          </p:cNvGraphicFramePr>
          <p:nvPr/>
        </p:nvGraphicFramePr>
        <p:xfrm>
          <a:off x="2476500" y="3073400"/>
          <a:ext cx="295275" cy="500063"/>
        </p:xfrm>
        <a:graphic>
          <a:graphicData uri="http://schemas.openxmlformats.org/presentationml/2006/ole">
            <mc:AlternateContent xmlns:mc="http://schemas.openxmlformats.org/markup-compatibility/2006">
              <mc:Choice xmlns:v="urn:schemas-microsoft-com:vml" Requires="v">
                <p:oleObj spid="_x0000_s50557" name="Equation" r:id="rId6" imgW="126780" imgH="215526" progId="Equation.3">
                  <p:embed/>
                </p:oleObj>
              </mc:Choice>
              <mc:Fallback>
                <p:oleObj name="Equation" r:id="rId6" imgW="126780" imgH="215526" progId="Equation.3">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6500" y="3073400"/>
                        <a:ext cx="295275" cy="50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183" name="Text Box 13"/>
          <p:cNvSpPr txBox="1">
            <a:spLocks noChangeArrowheads="1"/>
          </p:cNvSpPr>
          <p:nvPr/>
        </p:nvSpPr>
        <p:spPr bwMode="auto">
          <a:xfrm>
            <a:off x="2800350" y="3108325"/>
            <a:ext cx="376238"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a:t>~</a:t>
            </a:r>
          </a:p>
        </p:txBody>
      </p:sp>
      <p:graphicFrame>
        <p:nvGraphicFramePr>
          <p:cNvPr id="50184" name="Object 14"/>
          <p:cNvGraphicFramePr>
            <a:graphicFrameLocks noChangeAspect="1"/>
          </p:cNvGraphicFramePr>
          <p:nvPr/>
        </p:nvGraphicFramePr>
        <p:xfrm>
          <a:off x="3132138" y="3151188"/>
          <a:ext cx="1655762" cy="446087"/>
        </p:xfrm>
        <a:graphic>
          <a:graphicData uri="http://schemas.openxmlformats.org/presentationml/2006/ole">
            <mc:AlternateContent xmlns:mc="http://schemas.openxmlformats.org/markup-compatibility/2006">
              <mc:Choice xmlns:v="urn:schemas-microsoft-com:vml" Requires="v">
                <p:oleObj spid="_x0000_s50558" name="Equation" r:id="rId7" imgW="850900" imgH="228600" progId="Equation.3">
                  <p:embed/>
                </p:oleObj>
              </mc:Choice>
              <mc:Fallback>
                <p:oleObj name="Equation" r:id="rId7" imgW="850900" imgH="228600" progId="Equation.3">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32138" y="3151188"/>
                        <a:ext cx="1655762"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0185" name="Object 18"/>
          <p:cNvGraphicFramePr>
            <a:graphicFrameLocks noChangeAspect="1"/>
          </p:cNvGraphicFramePr>
          <p:nvPr/>
        </p:nvGraphicFramePr>
        <p:xfrm>
          <a:off x="2843213" y="3860800"/>
          <a:ext cx="295275" cy="500063"/>
        </p:xfrm>
        <a:graphic>
          <a:graphicData uri="http://schemas.openxmlformats.org/presentationml/2006/ole">
            <mc:AlternateContent xmlns:mc="http://schemas.openxmlformats.org/markup-compatibility/2006">
              <mc:Choice xmlns:v="urn:schemas-microsoft-com:vml" Requires="v">
                <p:oleObj spid="_x0000_s50559" name="Equation" r:id="rId9" imgW="126780" imgH="215526" progId="Equation.3">
                  <p:embed/>
                </p:oleObj>
              </mc:Choice>
              <mc:Fallback>
                <p:oleObj name="Equation" r:id="rId9" imgW="126780" imgH="215526" progId="Equation.3">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213" y="3860800"/>
                        <a:ext cx="295275" cy="50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186" name="Object 20"/>
          <p:cNvGraphicFramePr>
            <a:graphicFrameLocks noChangeAspect="1"/>
          </p:cNvGraphicFramePr>
          <p:nvPr/>
        </p:nvGraphicFramePr>
        <p:xfrm>
          <a:off x="2555875" y="5748338"/>
          <a:ext cx="703263" cy="488950"/>
        </p:xfrm>
        <a:graphic>
          <a:graphicData uri="http://schemas.openxmlformats.org/presentationml/2006/ole">
            <mc:AlternateContent xmlns:mc="http://schemas.openxmlformats.org/markup-compatibility/2006">
              <mc:Choice xmlns:v="urn:schemas-microsoft-com:vml" Requires="v">
                <p:oleObj spid="_x0000_s50560" name="Equation" r:id="rId10" imgW="342751" imgH="241195" progId="Equation.3">
                  <p:embed/>
                </p:oleObj>
              </mc:Choice>
              <mc:Fallback>
                <p:oleObj name="Equation" r:id="rId10" imgW="342751" imgH="241195" progId="Equation.3">
                  <p:embed/>
                  <p:pic>
                    <p:nvPicPr>
                      <p:cNvPr id="0" name="Object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55875" y="5748338"/>
                        <a:ext cx="70326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0187" name="Object 19"/>
          <p:cNvGraphicFramePr>
            <a:graphicFrameLocks noChangeAspect="1"/>
          </p:cNvGraphicFramePr>
          <p:nvPr/>
        </p:nvGraphicFramePr>
        <p:xfrm>
          <a:off x="3708400" y="5753100"/>
          <a:ext cx="2447925" cy="514350"/>
        </p:xfrm>
        <a:graphic>
          <a:graphicData uri="http://schemas.openxmlformats.org/presentationml/2006/ole">
            <mc:AlternateContent xmlns:mc="http://schemas.openxmlformats.org/markup-compatibility/2006">
              <mc:Choice xmlns:v="urn:schemas-microsoft-com:vml" Requires="v">
                <p:oleObj spid="_x0000_s50561" name="Equation" r:id="rId12" imgW="1409088" imgH="291973" progId="Equation.3">
                  <p:embed/>
                </p:oleObj>
              </mc:Choice>
              <mc:Fallback>
                <p:oleObj name="Equation" r:id="rId12" imgW="1409088" imgH="291973" progId="Equation.3">
                  <p:embed/>
                  <p:pic>
                    <p:nvPicPr>
                      <p:cNvPr id="0" name="Object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8400" y="5753100"/>
                        <a:ext cx="2447925"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0188" name="Rectangle 21"/>
          <p:cNvSpPr>
            <a:spLocks noChangeArrowheads="1"/>
          </p:cNvSpPr>
          <p:nvPr/>
        </p:nvSpPr>
        <p:spPr bwMode="auto">
          <a:xfrm>
            <a:off x="0" y="2947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50189" name="Rectangle 23"/>
          <p:cNvSpPr>
            <a:spLocks noChangeArrowheads="1"/>
          </p:cNvSpPr>
          <p:nvPr/>
        </p:nvSpPr>
        <p:spPr bwMode="auto">
          <a:xfrm>
            <a:off x="0" y="3695700"/>
            <a:ext cx="11303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pPr algn="l"/>
            <a:r>
              <a:rPr lang="en-GB" sz="1100" i="1">
                <a:cs typeface="Times New Roman" pitchFamily="18" charset="0"/>
              </a:rPr>
              <a:t>	</a:t>
            </a:r>
            <a:r>
              <a:rPr lang="en-GB" sz="900">
                <a:latin typeface="Arial" charset="0"/>
              </a:rPr>
              <a:t> </a:t>
            </a:r>
            <a:endParaRPr lang="en-GB" sz="2400">
              <a:latin typeface="Arial" charset="0"/>
            </a:endParaRPr>
          </a:p>
        </p:txBody>
      </p:sp>
      <p:sp>
        <p:nvSpPr>
          <p:cNvPr id="50190" name="Text Box 24"/>
          <p:cNvSpPr txBox="1">
            <a:spLocks noChangeArrowheads="1"/>
          </p:cNvSpPr>
          <p:nvPr/>
        </p:nvSpPr>
        <p:spPr bwMode="auto">
          <a:xfrm>
            <a:off x="3232150" y="5754688"/>
            <a:ext cx="376238" cy="41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a:t>=</a:t>
            </a:r>
          </a:p>
        </p:txBody>
      </p:sp>
      <p:sp>
        <p:nvSpPr>
          <p:cNvPr id="2" name="TextBox 1"/>
          <p:cNvSpPr txBox="1"/>
          <p:nvPr/>
        </p:nvSpPr>
        <p:spPr>
          <a:xfrm>
            <a:off x="5562571" y="2461994"/>
            <a:ext cx="3108383" cy="1323439"/>
          </a:xfrm>
          <a:prstGeom prst="rect">
            <a:avLst/>
          </a:prstGeom>
          <a:solidFill>
            <a:schemeClr val="accent2">
              <a:lumMod val="40000"/>
              <a:lumOff val="60000"/>
            </a:schemeClr>
          </a:solidFill>
          <a:ln w="57150">
            <a:solidFill>
              <a:srgbClr val="FF0000"/>
            </a:solidFill>
          </a:ln>
        </p:spPr>
        <p:txBody>
          <a:bodyPr wrap="square" rtlCol="0">
            <a:spAutoFit/>
          </a:bodyPr>
          <a:lstStyle/>
          <a:p>
            <a:r>
              <a:rPr lang="en-GB" sz="2000" dirty="0" smtClean="0"/>
              <a:t>NB MLEs are ALWAYS normal, even if the distribution you are fitting is not normal</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Calculating the Covariance Matrix</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dirty="0" smtClean="0"/>
                  <a:t>The second derivative of the log likelihood, </a:t>
                </a:r>
                <a14:m>
                  <m:oMath xmlns:m="http://schemas.openxmlformats.org/officeDocument/2006/math">
                    <m:f>
                      <m:fPr>
                        <m:ctrlPr>
                          <a:rPr lang="en-GB" i="1" smtClean="0">
                            <a:latin typeface="Cambria Math" panose="02040503050406030204" pitchFamily="18" charset="0"/>
                          </a:rPr>
                        </m:ctrlPr>
                      </m:fPr>
                      <m:num>
                        <m:sSup>
                          <m:sSupPr>
                            <m:ctrlPr>
                              <a:rPr lang="en-GB" i="1" smtClean="0">
                                <a:latin typeface="Cambria Math" panose="02040503050406030204" pitchFamily="18" charset="0"/>
                              </a:rPr>
                            </m:ctrlPr>
                          </m:sSupPr>
                          <m:e>
                            <m:r>
                              <a:rPr lang="en-GB" i="1" smtClean="0">
                                <a:latin typeface="Cambria Math"/>
                                <a:ea typeface="Cambria Math"/>
                              </a:rPr>
                              <m:t>𝜕</m:t>
                            </m:r>
                          </m:e>
                          <m:sup>
                            <m:r>
                              <a:rPr lang="en-GB" b="0" i="1" smtClean="0">
                                <a:latin typeface="Cambria Math"/>
                              </a:rPr>
                              <m:t>2</m:t>
                            </m:r>
                          </m:sup>
                        </m:sSup>
                        <m:r>
                          <a:rPr lang="en-GB" b="0" i="1" smtClean="0">
                            <a:latin typeface="Cambria Math"/>
                          </a:rPr>
                          <m:t>𝐿</m:t>
                        </m:r>
                        <m:r>
                          <a:rPr lang="en-GB" b="0" i="1" smtClean="0">
                            <a:latin typeface="Cambria Math"/>
                          </a:rPr>
                          <m:t>(</m:t>
                        </m:r>
                        <m:r>
                          <a:rPr lang="en-GB" b="0" i="1" smtClean="0">
                            <a:latin typeface="Cambria Math"/>
                            <a:ea typeface="Cambria Math"/>
                          </a:rPr>
                          <m:t>𝜃</m:t>
                        </m:r>
                        <m:r>
                          <a:rPr lang="en-GB" b="0" i="1" smtClean="0">
                            <a:latin typeface="Cambria Math"/>
                            <a:ea typeface="Cambria Math"/>
                          </a:rPr>
                          <m:t>,</m:t>
                        </m:r>
                        <m:r>
                          <a:rPr lang="en-GB" b="0" i="1" smtClean="0">
                            <a:latin typeface="Cambria Math"/>
                            <a:ea typeface="Cambria Math"/>
                          </a:rPr>
                          <m:t>𝑦</m:t>
                        </m:r>
                        <m:r>
                          <a:rPr lang="en-GB" b="0" i="1" smtClean="0">
                            <a:latin typeface="Cambria Math"/>
                            <a:ea typeface="Cambria Math"/>
                          </a:rPr>
                          <m:t>)</m:t>
                        </m:r>
                      </m:num>
                      <m:den>
                        <m:r>
                          <a:rPr lang="en-GB" i="1" smtClean="0">
                            <a:latin typeface="Cambria Math"/>
                            <a:ea typeface="Cambria Math"/>
                          </a:rPr>
                          <m:t>𝜕</m:t>
                        </m:r>
                        <m:sSup>
                          <m:sSupPr>
                            <m:ctrlPr>
                              <a:rPr lang="en-GB" i="1" smtClean="0">
                                <a:latin typeface="Cambria Math" panose="02040503050406030204" pitchFamily="18" charset="0"/>
                                <a:ea typeface="Cambria Math"/>
                              </a:rPr>
                            </m:ctrlPr>
                          </m:sSupPr>
                          <m:e>
                            <m:r>
                              <a:rPr lang="en-GB" i="1" smtClean="0">
                                <a:latin typeface="Cambria Math"/>
                                <a:ea typeface="Cambria Math"/>
                              </a:rPr>
                              <m:t>𝜃</m:t>
                            </m:r>
                          </m:e>
                          <m:sup>
                            <m:r>
                              <a:rPr lang="en-GB" b="0" i="1" smtClean="0">
                                <a:latin typeface="Cambria Math"/>
                                <a:ea typeface="Cambria Math"/>
                              </a:rPr>
                              <m:t>2</m:t>
                            </m:r>
                          </m:sup>
                        </m:sSup>
                      </m:den>
                    </m:f>
                  </m:oMath>
                </a14:m>
                <a:r>
                  <a:rPr lang="en-GB" dirty="0" smtClean="0"/>
                  <a:t>, is the </a:t>
                </a:r>
                <a:r>
                  <a:rPr lang="en-GB" b="1" dirty="0" smtClean="0">
                    <a:solidFill>
                      <a:schemeClr val="tx2">
                        <a:lumMod val="50000"/>
                        <a:lumOff val="50000"/>
                      </a:schemeClr>
                    </a:solidFill>
                  </a:rPr>
                  <a:t>Hessian</a:t>
                </a:r>
                <a:r>
                  <a:rPr lang="en-GB" dirty="0" smtClean="0"/>
                  <a:t> of </a:t>
                </a:r>
                <a:r>
                  <a:rPr lang="en-GB" i="1" dirty="0" smtClean="0"/>
                  <a:t>L</a:t>
                </a:r>
                <a:r>
                  <a:rPr lang="en-GB" dirty="0" smtClean="0"/>
                  <a:t> </a:t>
                </a:r>
              </a:p>
              <a:p>
                <a:pPr lvl="1"/>
                <a:r>
                  <a:rPr lang="en-GB" dirty="0" smtClean="0"/>
                  <a:t>It measures the curvature of the log-likelihood around the maximum likelihood estimate</a:t>
                </a:r>
              </a:p>
              <a:p>
                <a:r>
                  <a:rPr lang="en-GB" dirty="0" smtClean="0"/>
                  <a:t>The covariance matrix is therefore equal to the negative inverse Hessian of L at the maximum likelihood estimate </a:t>
                </a:r>
                <a14:m>
                  <m:oMath xmlns:m="http://schemas.openxmlformats.org/officeDocument/2006/math">
                    <m:acc>
                      <m:accPr>
                        <m:chr m:val="̂"/>
                        <m:ctrlPr>
                          <a:rPr lang="en-GB" i="1" smtClean="0">
                            <a:latin typeface="Cambria Math" panose="02040503050406030204" pitchFamily="18" charset="0"/>
                          </a:rPr>
                        </m:ctrlPr>
                      </m:accPr>
                      <m:e>
                        <m:r>
                          <a:rPr lang="en-GB" i="1" smtClean="0">
                            <a:latin typeface="Cambria Math"/>
                            <a:ea typeface="Cambria Math"/>
                          </a:rPr>
                          <m:t>𝜃</m:t>
                        </m:r>
                      </m:e>
                    </m:acc>
                  </m:oMath>
                </a14:m>
                <a:endParaRPr lang="en-GB" dirty="0" smtClean="0"/>
              </a:p>
              <a:p>
                <a:r>
                  <a:rPr lang="en-GB" dirty="0" smtClean="0"/>
                  <a:t>Often the calculation of the Hessian and the matrix inversion need to be carried out numerically</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2009"/>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59</a:t>
            </a:fld>
            <a:endParaRPr lang="en-US"/>
          </a:p>
        </p:txBody>
      </p:sp>
    </p:spTree>
    <p:extLst>
      <p:ext uri="{BB962C8B-B14F-4D97-AF65-F5344CB8AC3E}">
        <p14:creationId xmlns:p14="http://schemas.microsoft.com/office/powerpoint/2010/main" val="4109033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ounded Rectangle 43"/>
          <p:cNvSpPr/>
          <p:nvPr/>
        </p:nvSpPr>
        <p:spPr bwMode="auto">
          <a:xfrm>
            <a:off x="2762824" y="4525393"/>
            <a:ext cx="1584176" cy="93607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43" name="Rounded Rectangle 42"/>
          <p:cNvSpPr/>
          <p:nvPr/>
        </p:nvSpPr>
        <p:spPr bwMode="auto">
          <a:xfrm>
            <a:off x="2719887" y="3070424"/>
            <a:ext cx="1584176" cy="93607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42" name="Rounded Rectangle 41"/>
          <p:cNvSpPr/>
          <p:nvPr/>
        </p:nvSpPr>
        <p:spPr bwMode="auto">
          <a:xfrm>
            <a:off x="2691016" y="1715854"/>
            <a:ext cx="1584176" cy="93607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5" name="Title 4"/>
          <p:cNvSpPr>
            <a:spLocks noGrp="1"/>
          </p:cNvSpPr>
          <p:nvPr>
            <p:ph type="title"/>
          </p:nvPr>
        </p:nvSpPr>
        <p:spPr/>
        <p:txBody>
          <a:bodyPr/>
          <a:lstStyle/>
          <a:p>
            <a:r>
              <a:rPr lang="en-GB" dirty="0" smtClean="0"/>
              <a:t>Figure 2.3: Dynamic System/Model</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6</a:t>
            </a:fld>
            <a:endParaRPr lang="en-US"/>
          </a:p>
        </p:txBody>
      </p:sp>
      <p:sp>
        <p:nvSpPr>
          <p:cNvPr id="30" name="Rounded Rectangle 29"/>
          <p:cNvSpPr/>
          <p:nvPr/>
        </p:nvSpPr>
        <p:spPr bwMode="auto">
          <a:xfrm>
            <a:off x="323528" y="3068985"/>
            <a:ext cx="1584176" cy="93607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31" name="Rounded Rectangle 30"/>
          <p:cNvSpPr/>
          <p:nvPr/>
        </p:nvSpPr>
        <p:spPr bwMode="auto">
          <a:xfrm>
            <a:off x="2691016" y="6150034"/>
            <a:ext cx="1727795" cy="61589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38100" cap="flat" cmpd="sng" algn="ctr">
            <a:solidFill>
              <a:srgbClr val="FF0000"/>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37" name="TextBox 36"/>
          <p:cNvSpPr txBox="1"/>
          <p:nvPr/>
        </p:nvSpPr>
        <p:spPr>
          <a:xfrm>
            <a:off x="737948" y="3183081"/>
            <a:ext cx="755336" cy="707886"/>
          </a:xfrm>
          <a:prstGeom prst="rect">
            <a:avLst/>
          </a:prstGeom>
          <a:noFill/>
        </p:spPr>
        <p:txBody>
          <a:bodyPr wrap="none" rtlCol="0">
            <a:spAutoFit/>
          </a:bodyPr>
          <a:lstStyle/>
          <a:p>
            <a:r>
              <a:rPr lang="en-GB" sz="2000" dirty="0" smtClean="0"/>
              <a:t>Data</a:t>
            </a:r>
          </a:p>
          <a:p>
            <a:r>
              <a:rPr lang="en-GB" sz="2000" b="1" dirty="0"/>
              <a:t>w</a:t>
            </a:r>
          </a:p>
        </p:txBody>
      </p:sp>
      <p:sp>
        <p:nvSpPr>
          <p:cNvPr id="38" name="TextBox 37"/>
          <p:cNvSpPr txBox="1"/>
          <p:nvPr/>
        </p:nvSpPr>
        <p:spPr>
          <a:xfrm>
            <a:off x="3074938" y="1829951"/>
            <a:ext cx="833883" cy="707886"/>
          </a:xfrm>
          <a:prstGeom prst="rect">
            <a:avLst/>
          </a:prstGeom>
          <a:noFill/>
        </p:spPr>
        <p:txBody>
          <a:bodyPr wrap="none" rtlCol="0">
            <a:spAutoFit/>
          </a:bodyPr>
          <a:lstStyle/>
          <a:p>
            <a:r>
              <a:rPr lang="en-GB" sz="2000" dirty="0" smtClean="0"/>
              <a:t>Input</a:t>
            </a:r>
          </a:p>
          <a:p>
            <a:r>
              <a:rPr lang="en-GB" sz="2000" dirty="0"/>
              <a:t>X</a:t>
            </a:r>
          </a:p>
        </p:txBody>
      </p:sp>
      <p:sp>
        <p:nvSpPr>
          <p:cNvPr id="39" name="TextBox 38"/>
          <p:cNvSpPr txBox="1"/>
          <p:nvPr/>
        </p:nvSpPr>
        <p:spPr>
          <a:xfrm>
            <a:off x="3137971" y="3184521"/>
            <a:ext cx="833883" cy="707886"/>
          </a:xfrm>
          <a:prstGeom prst="rect">
            <a:avLst/>
          </a:prstGeom>
          <a:noFill/>
        </p:spPr>
        <p:txBody>
          <a:bodyPr wrap="none" rtlCol="0">
            <a:spAutoFit/>
          </a:bodyPr>
          <a:lstStyle/>
          <a:p>
            <a:r>
              <a:rPr lang="en-GB" sz="2000" dirty="0" smtClean="0"/>
              <a:t>Input</a:t>
            </a:r>
          </a:p>
          <a:p>
            <a:r>
              <a:rPr lang="en-GB" sz="2000" dirty="0" smtClean="0">
                <a:latin typeface="Symbol" panose="05050102010706020507" pitchFamily="18" charset="2"/>
              </a:rPr>
              <a:t>q</a:t>
            </a:r>
            <a:r>
              <a:rPr lang="en-GB" sz="2000" dirty="0" smtClean="0"/>
              <a:t>(</a:t>
            </a:r>
            <a:r>
              <a:rPr lang="en-GB" sz="2000" b="1" dirty="0" smtClean="0"/>
              <a:t>w</a:t>
            </a:r>
            <a:r>
              <a:rPr lang="en-GB" sz="2000" dirty="0" smtClean="0"/>
              <a:t>)</a:t>
            </a:r>
            <a:endParaRPr lang="en-GB" sz="2000" dirty="0"/>
          </a:p>
        </p:txBody>
      </p:sp>
      <p:sp>
        <p:nvSpPr>
          <p:cNvPr id="40" name="TextBox 39"/>
          <p:cNvSpPr txBox="1"/>
          <p:nvPr/>
        </p:nvSpPr>
        <p:spPr>
          <a:xfrm>
            <a:off x="3137971" y="4680203"/>
            <a:ext cx="878767" cy="707886"/>
          </a:xfrm>
          <a:prstGeom prst="rect">
            <a:avLst/>
          </a:prstGeom>
          <a:noFill/>
        </p:spPr>
        <p:txBody>
          <a:bodyPr wrap="none" rtlCol="0">
            <a:spAutoFit/>
          </a:bodyPr>
          <a:lstStyle/>
          <a:p>
            <a:r>
              <a:rPr lang="en-GB" sz="2000" dirty="0" smtClean="0"/>
              <a:t>Noise</a:t>
            </a:r>
          </a:p>
          <a:p>
            <a:r>
              <a:rPr lang="en-GB" sz="2000" dirty="0">
                <a:latin typeface="Symbol" panose="05050102010706020507" pitchFamily="18" charset="2"/>
              </a:rPr>
              <a:t>e</a:t>
            </a:r>
          </a:p>
        </p:txBody>
      </p:sp>
      <p:sp>
        <p:nvSpPr>
          <p:cNvPr id="41" name="TextBox 40"/>
          <p:cNvSpPr txBox="1"/>
          <p:nvPr/>
        </p:nvSpPr>
        <p:spPr>
          <a:xfrm>
            <a:off x="2819774" y="6257924"/>
            <a:ext cx="1515159" cy="400110"/>
          </a:xfrm>
          <a:prstGeom prst="rect">
            <a:avLst/>
          </a:prstGeom>
          <a:noFill/>
        </p:spPr>
        <p:txBody>
          <a:bodyPr wrap="none" rtlCol="0">
            <a:spAutoFit/>
          </a:bodyPr>
          <a:lstStyle/>
          <a:p>
            <a:r>
              <a:rPr lang="en-GB" sz="2000" dirty="0" smtClean="0"/>
              <a:t>t: 0 ≤ t ≥ T</a:t>
            </a:r>
            <a:endParaRPr lang="en-GB" sz="2000" dirty="0"/>
          </a:p>
        </p:txBody>
      </p:sp>
      <p:sp>
        <p:nvSpPr>
          <p:cNvPr id="45" name="Rounded Rectangle 44"/>
          <p:cNvSpPr/>
          <p:nvPr/>
        </p:nvSpPr>
        <p:spPr bwMode="auto">
          <a:xfrm>
            <a:off x="5155449" y="3088874"/>
            <a:ext cx="1584176" cy="93607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46" name="Rounded Rectangle 45"/>
          <p:cNvSpPr/>
          <p:nvPr/>
        </p:nvSpPr>
        <p:spPr bwMode="auto">
          <a:xfrm>
            <a:off x="7304867" y="3068498"/>
            <a:ext cx="1584176" cy="936079"/>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47" name="TextBox 46"/>
          <p:cNvSpPr txBox="1"/>
          <p:nvPr/>
        </p:nvSpPr>
        <p:spPr>
          <a:xfrm>
            <a:off x="5273543" y="3183081"/>
            <a:ext cx="1466082" cy="707886"/>
          </a:xfrm>
          <a:prstGeom prst="rect">
            <a:avLst/>
          </a:prstGeom>
          <a:noFill/>
        </p:spPr>
        <p:txBody>
          <a:bodyPr wrap="square" rtlCol="0">
            <a:spAutoFit/>
          </a:bodyPr>
          <a:lstStyle/>
          <a:p>
            <a:r>
              <a:rPr lang="en-GB" sz="2000" dirty="0" smtClean="0"/>
              <a:t>System/ Model</a:t>
            </a:r>
            <a:endParaRPr lang="en-GB" sz="2000" dirty="0"/>
          </a:p>
        </p:txBody>
      </p:sp>
      <p:sp>
        <p:nvSpPr>
          <p:cNvPr id="48" name="TextBox 47"/>
          <p:cNvSpPr txBox="1"/>
          <p:nvPr/>
        </p:nvSpPr>
        <p:spPr>
          <a:xfrm>
            <a:off x="7204071" y="3142457"/>
            <a:ext cx="1760417" cy="707886"/>
          </a:xfrm>
          <a:prstGeom prst="rect">
            <a:avLst/>
          </a:prstGeom>
          <a:noFill/>
        </p:spPr>
        <p:txBody>
          <a:bodyPr wrap="none" rtlCol="0">
            <a:spAutoFit/>
          </a:bodyPr>
          <a:lstStyle/>
          <a:p>
            <a:r>
              <a:rPr lang="en-GB" sz="2000" dirty="0" smtClean="0"/>
              <a:t>Output</a:t>
            </a:r>
          </a:p>
          <a:p>
            <a:r>
              <a:rPr lang="en-GB" sz="2000" dirty="0" smtClean="0"/>
              <a:t>Y(t):0 ≤ t ≥ T</a:t>
            </a:r>
            <a:endParaRPr lang="en-GB" sz="2000" dirty="0"/>
          </a:p>
        </p:txBody>
      </p:sp>
      <p:cxnSp>
        <p:nvCxnSpPr>
          <p:cNvPr id="50" name="Straight Arrow Connector 49"/>
          <p:cNvCxnSpPr>
            <a:stCxn id="30" idx="3"/>
            <a:endCxn id="43" idx="1"/>
          </p:cNvCxnSpPr>
          <p:nvPr/>
        </p:nvCxnSpPr>
        <p:spPr bwMode="auto">
          <a:xfrm>
            <a:off x="1907704" y="3537025"/>
            <a:ext cx="812183" cy="1439"/>
          </a:xfrm>
          <a:prstGeom prst="straightConnector1">
            <a:avLst/>
          </a:prstGeom>
          <a:solidFill>
            <a:schemeClr val="accent1"/>
          </a:solidFill>
          <a:ln w="12700" cap="flat" cmpd="sng" algn="ctr">
            <a:solidFill>
              <a:schemeClr val="accent2"/>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Arrow Connector 53"/>
          <p:cNvCxnSpPr>
            <a:stCxn id="45" idx="3"/>
          </p:cNvCxnSpPr>
          <p:nvPr/>
        </p:nvCxnSpPr>
        <p:spPr bwMode="auto">
          <a:xfrm flipV="1">
            <a:off x="6739625" y="3537025"/>
            <a:ext cx="565242" cy="19889"/>
          </a:xfrm>
          <a:prstGeom prst="straightConnector1">
            <a:avLst/>
          </a:prstGeom>
          <a:solidFill>
            <a:schemeClr val="accent1"/>
          </a:solidFill>
          <a:ln w="12700" cap="flat" cmpd="sng" algn="ctr">
            <a:solidFill>
              <a:schemeClr val="accent2"/>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Arrow Connector 55"/>
          <p:cNvCxnSpPr>
            <a:endCxn id="45" idx="1"/>
          </p:cNvCxnSpPr>
          <p:nvPr/>
        </p:nvCxnSpPr>
        <p:spPr bwMode="auto">
          <a:xfrm>
            <a:off x="4788024" y="3556914"/>
            <a:ext cx="367425" cy="0"/>
          </a:xfrm>
          <a:prstGeom prst="straightConnector1">
            <a:avLst/>
          </a:prstGeom>
          <a:solidFill>
            <a:schemeClr val="accent1"/>
          </a:solidFill>
          <a:ln w="12700" cap="flat" cmpd="sng" algn="ctr">
            <a:solidFill>
              <a:schemeClr val="accent2"/>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Straight Arrow Connector 70"/>
          <p:cNvCxnSpPr>
            <a:stCxn id="42" idx="3"/>
          </p:cNvCxnSpPr>
          <p:nvPr/>
        </p:nvCxnSpPr>
        <p:spPr bwMode="auto">
          <a:xfrm>
            <a:off x="4275192" y="2183894"/>
            <a:ext cx="512832" cy="1373020"/>
          </a:xfrm>
          <a:prstGeom prst="straightConnector1">
            <a:avLst/>
          </a:prstGeom>
          <a:solidFill>
            <a:schemeClr val="accent1"/>
          </a:solidFill>
          <a:ln w="12700" cap="flat" cmpd="sng" algn="ctr">
            <a:solidFill>
              <a:schemeClr val="accent2"/>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Straight Arrow Connector 72"/>
          <p:cNvCxnSpPr>
            <a:stCxn id="31" idx="3"/>
          </p:cNvCxnSpPr>
          <p:nvPr/>
        </p:nvCxnSpPr>
        <p:spPr bwMode="auto">
          <a:xfrm flipV="1">
            <a:off x="4418811" y="3556914"/>
            <a:ext cx="369213" cy="2901066"/>
          </a:xfrm>
          <a:prstGeom prst="straightConnector1">
            <a:avLst/>
          </a:prstGeom>
          <a:solidFill>
            <a:schemeClr val="accent1"/>
          </a:solidFill>
          <a:ln w="12700" cap="flat" cmpd="sng" algn="ctr">
            <a:solidFill>
              <a:schemeClr val="accent2"/>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Straight Arrow Connector 74"/>
          <p:cNvCxnSpPr>
            <a:stCxn id="44" idx="3"/>
          </p:cNvCxnSpPr>
          <p:nvPr/>
        </p:nvCxnSpPr>
        <p:spPr bwMode="auto">
          <a:xfrm flipV="1">
            <a:off x="4347000" y="3556914"/>
            <a:ext cx="441024" cy="1436519"/>
          </a:xfrm>
          <a:prstGeom prst="straightConnector1">
            <a:avLst/>
          </a:prstGeom>
          <a:solidFill>
            <a:schemeClr val="accent1"/>
          </a:solidFill>
          <a:ln w="12700" cap="flat" cmpd="sng" algn="ctr">
            <a:solidFill>
              <a:schemeClr val="accent2"/>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Straight Arrow Connector 76"/>
          <p:cNvCxnSpPr>
            <a:stCxn id="43" idx="3"/>
          </p:cNvCxnSpPr>
          <p:nvPr/>
        </p:nvCxnSpPr>
        <p:spPr bwMode="auto">
          <a:xfrm>
            <a:off x="4304063" y="3538464"/>
            <a:ext cx="483961" cy="18450"/>
          </a:xfrm>
          <a:prstGeom prst="straightConnector1">
            <a:avLst/>
          </a:prstGeom>
          <a:solidFill>
            <a:schemeClr val="accent1"/>
          </a:solidFill>
          <a:ln w="12700" cap="flat" cmpd="sng" algn="ctr">
            <a:solidFill>
              <a:schemeClr val="accent2"/>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9" name="Rectangle 78"/>
          <p:cNvSpPr/>
          <p:nvPr/>
        </p:nvSpPr>
        <p:spPr bwMode="auto">
          <a:xfrm>
            <a:off x="179511" y="2806743"/>
            <a:ext cx="4239299" cy="1610759"/>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Tree>
    <p:extLst>
      <p:ext uri="{BB962C8B-B14F-4D97-AF65-F5344CB8AC3E}">
        <p14:creationId xmlns:p14="http://schemas.microsoft.com/office/powerpoint/2010/main" val="355976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16B39A4A-CA08-4746-97F7-CEC3C58E17E9}" type="slidenum">
              <a:rPr lang="en-US"/>
              <a:pPr>
                <a:defRPr/>
              </a:pPr>
              <a:t>60</a:t>
            </a:fld>
            <a:endParaRPr lang="en-US"/>
          </a:p>
        </p:txBody>
      </p:sp>
      <p:sp>
        <p:nvSpPr>
          <p:cNvPr id="51203" name="Rectangle 2"/>
          <p:cNvSpPr>
            <a:spLocks noGrp="1" noChangeArrowheads="1"/>
          </p:cNvSpPr>
          <p:nvPr>
            <p:ph type="title"/>
          </p:nvPr>
        </p:nvSpPr>
        <p:spPr/>
        <p:txBody>
          <a:bodyPr/>
          <a:lstStyle/>
          <a:p>
            <a:pPr eaLnBrk="1" hangingPunct="1"/>
            <a:r>
              <a:rPr lang="en-GB" dirty="0" smtClean="0"/>
              <a:t>Using the Distribution of the MLE</a:t>
            </a:r>
          </a:p>
        </p:txBody>
      </p:sp>
      <mc:AlternateContent xmlns:mc="http://schemas.openxmlformats.org/markup-compatibility/2006" xmlns:a14="http://schemas.microsoft.com/office/drawing/2010/main">
        <mc:Choice Requires="a14">
          <p:sp>
            <p:nvSpPr>
              <p:cNvPr id="51204" name="Rectangle 3"/>
              <p:cNvSpPr>
                <a:spLocks noGrp="1" noChangeArrowheads="1"/>
              </p:cNvSpPr>
              <p:nvPr>
                <p:ph type="body" idx="1"/>
              </p:nvPr>
            </p:nvSpPr>
            <p:spPr/>
            <p:txBody>
              <a:bodyPr/>
              <a:lstStyle/>
              <a:p>
                <a:pPr eaLnBrk="1" hangingPunct="1"/>
                <a:r>
                  <a:rPr lang="en-GB" sz="2000" dirty="0" smtClean="0"/>
                  <a:t>If we know the distribution of an MLE, we can write down an estimate of the confidence interval</a:t>
                </a:r>
              </a:p>
              <a:p>
                <a:pPr marL="0" indent="0" eaLnBrk="1" hangingPunct="1">
                  <a:buNone/>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acc>
                            <m:accPr>
                              <m:chr m:val="̂"/>
                              <m:ctrlPr>
                                <a:rPr lang="en-GB" sz="2000" i="1" smtClean="0">
                                  <a:latin typeface="Cambria Math" panose="02040503050406030204" pitchFamily="18" charset="0"/>
                                </a:rPr>
                              </m:ctrlPr>
                            </m:accPr>
                            <m:e>
                              <m:r>
                                <a:rPr lang="en-GB" sz="2000" i="1" smtClean="0">
                                  <a:latin typeface="Cambria Math"/>
                                  <a:ea typeface="Cambria Math"/>
                                </a:rPr>
                                <m:t>𝜃</m:t>
                              </m:r>
                            </m:e>
                          </m:acc>
                        </m:e>
                        <m:sub>
                          <m:r>
                            <a:rPr lang="en-GB" sz="2000" b="0" i="1" smtClean="0">
                              <a:latin typeface="Cambria Math"/>
                            </a:rPr>
                            <m:t>𝑖</m:t>
                          </m:r>
                        </m:sub>
                      </m:sSub>
                      <m:r>
                        <a:rPr lang="en-GB" sz="2000" i="1" smtClean="0">
                          <a:latin typeface="Cambria Math"/>
                          <a:ea typeface="Cambria Math"/>
                        </a:rPr>
                        <m:t>±</m:t>
                      </m:r>
                      <m:sSub>
                        <m:sSubPr>
                          <m:ctrlPr>
                            <a:rPr lang="en-GB" sz="2000" i="1" smtClean="0">
                              <a:latin typeface="Cambria Math" panose="02040503050406030204" pitchFamily="18" charset="0"/>
                              <a:ea typeface="Cambria Math"/>
                            </a:rPr>
                          </m:ctrlPr>
                        </m:sSubPr>
                        <m:e>
                          <m:r>
                            <a:rPr lang="en-GB" sz="2000" b="0" i="1" smtClean="0">
                              <a:latin typeface="Cambria Math"/>
                              <a:ea typeface="Cambria Math"/>
                            </a:rPr>
                            <m:t>𝑧</m:t>
                          </m:r>
                        </m:e>
                        <m:sub>
                          <m:r>
                            <a:rPr lang="en-GB" sz="2000" i="1" smtClean="0">
                              <a:latin typeface="Cambria Math"/>
                              <a:ea typeface="Cambria Math"/>
                            </a:rPr>
                            <m:t>𝛼</m:t>
                          </m:r>
                          <m:r>
                            <a:rPr lang="en-GB" sz="2000" b="0" i="1" smtClean="0">
                              <a:latin typeface="Cambria Math"/>
                              <a:ea typeface="Cambria Math"/>
                            </a:rPr>
                            <m:t>/2</m:t>
                          </m:r>
                        </m:sub>
                      </m:sSub>
                      <m:rad>
                        <m:radPr>
                          <m:degHide m:val="on"/>
                          <m:ctrlPr>
                            <a:rPr lang="en-GB" sz="2000" i="1" smtClean="0">
                              <a:latin typeface="Cambria Math" panose="02040503050406030204" pitchFamily="18" charset="0"/>
                              <a:ea typeface="Cambria Math"/>
                            </a:rPr>
                          </m:ctrlPr>
                        </m:radPr>
                        <m:deg/>
                        <m:e>
                          <m:sSub>
                            <m:sSubPr>
                              <m:ctrlPr>
                                <a:rPr lang="en-GB" sz="2000" i="1" smtClean="0">
                                  <a:latin typeface="Cambria Math" panose="02040503050406030204" pitchFamily="18" charset="0"/>
                                  <a:ea typeface="Cambria Math"/>
                                </a:rPr>
                              </m:ctrlPr>
                            </m:sSubPr>
                            <m:e>
                              <m:r>
                                <a:rPr lang="en-GB" sz="2000" b="0" i="1" smtClean="0">
                                  <a:latin typeface="Cambria Math"/>
                                  <a:ea typeface="Cambria Math"/>
                                </a:rPr>
                                <m:t>𝑉</m:t>
                              </m:r>
                            </m:e>
                            <m:sub>
                              <m:r>
                                <a:rPr lang="en-GB" sz="2000" b="0" i="1" smtClean="0">
                                  <a:latin typeface="Cambria Math"/>
                                  <a:ea typeface="Cambria Math"/>
                                </a:rPr>
                                <m:t>𝑖𝑖</m:t>
                              </m:r>
                            </m:sub>
                          </m:sSub>
                          <m:r>
                            <a:rPr lang="en-GB" sz="2000" b="0" i="1" smtClean="0">
                              <a:latin typeface="Cambria Math"/>
                              <a:ea typeface="Cambria Math"/>
                            </a:rPr>
                            <m:t>(</m:t>
                          </m:r>
                          <m:r>
                            <a:rPr lang="en-GB" sz="2000" b="0" i="1" smtClean="0">
                              <a:latin typeface="Cambria Math"/>
                              <a:ea typeface="Cambria Math"/>
                            </a:rPr>
                            <m:t>𝜃</m:t>
                          </m:r>
                          <m:r>
                            <a:rPr lang="en-GB" sz="2000" b="0" i="1" smtClean="0">
                              <a:latin typeface="Cambria Math"/>
                              <a:ea typeface="Cambria Math"/>
                            </a:rPr>
                            <m:t>)</m:t>
                          </m:r>
                        </m:e>
                      </m:rad>
                    </m:oMath>
                  </m:oMathPara>
                </a14:m>
                <a:endParaRPr lang="en-GB" sz="2000" dirty="0" smtClean="0"/>
              </a:p>
              <a:p>
                <a:pPr eaLnBrk="1" hangingPunct="1"/>
                <a:r>
                  <a:rPr lang="en-GB" sz="2000" dirty="0" smtClean="0"/>
                  <a:t>where </a:t>
                </a:r>
                <a:r>
                  <a:rPr lang="en-GB" sz="2000" i="1" dirty="0" err="1" smtClean="0"/>
                  <a:t>z</a:t>
                </a:r>
                <a:r>
                  <a:rPr lang="en-GB" sz="2000" baseline="-25000" dirty="0" err="1" smtClean="0">
                    <a:latin typeface="Symbol" pitchFamily="18" charset="2"/>
                  </a:rPr>
                  <a:t>a</a:t>
                </a:r>
                <a:r>
                  <a:rPr lang="en-GB" sz="2000" baseline="-25000" dirty="0" smtClean="0"/>
                  <a:t>/2</a:t>
                </a:r>
                <a:r>
                  <a:rPr lang="en-GB" sz="2000" dirty="0" smtClean="0"/>
                  <a:t> is the 100</a:t>
                </a:r>
                <a:r>
                  <a:rPr lang="en-GB" sz="2000" baseline="-25000" dirty="0" smtClean="0">
                    <a:latin typeface="Symbol" pitchFamily="18" charset="2"/>
                  </a:rPr>
                  <a:t>a</a:t>
                </a:r>
                <a:r>
                  <a:rPr lang="en-GB" sz="2000" baseline="-25000" dirty="0" smtClean="0"/>
                  <a:t>/2</a:t>
                </a:r>
                <a:r>
                  <a:rPr lang="en-GB" sz="2000" dirty="0" smtClean="0"/>
                  <a:t> percentage point of the standard normal distribution</a:t>
                </a:r>
              </a:p>
              <a:p>
                <a:pPr eaLnBrk="1" hangingPunct="1"/>
                <a:r>
                  <a:rPr lang="en-GB" sz="2000" dirty="0" smtClean="0"/>
                  <a:t>And, if we are interested in a function </a:t>
                </a:r>
                <a14:m>
                  <m:oMath xmlns:m="http://schemas.openxmlformats.org/officeDocument/2006/math">
                    <m:r>
                      <a:rPr lang="en-GB" sz="2000" b="0" i="1" smtClean="0">
                        <a:latin typeface="Cambria Math"/>
                      </a:rPr>
                      <m:t>𝑔</m:t>
                    </m:r>
                    <m:r>
                      <a:rPr lang="en-GB" sz="2000" b="0" i="1" smtClean="0">
                        <a:latin typeface="Cambria Math"/>
                      </a:rPr>
                      <m:t>(</m:t>
                    </m:r>
                    <m:r>
                      <a:rPr lang="en-GB" sz="2000" b="0" i="1" smtClean="0">
                        <a:latin typeface="Cambria Math"/>
                        <a:ea typeface="Cambria Math"/>
                      </a:rPr>
                      <m:t>𝜃</m:t>
                    </m:r>
                    <m:r>
                      <a:rPr lang="en-GB" sz="2000" b="0" i="1" smtClean="0">
                        <a:latin typeface="Cambria Math"/>
                        <a:ea typeface="Cambria Math"/>
                      </a:rPr>
                      <m:t>)</m:t>
                    </m:r>
                  </m:oMath>
                </a14:m>
                <a:r>
                  <a:rPr lang="en-GB" sz="2000" dirty="0" smtClean="0"/>
                  <a:t>, </a:t>
                </a:r>
              </a:p>
              <a:p>
                <a:pPr marL="0" indent="0" eaLnBrk="1" hangingPunct="1">
                  <a:buNone/>
                </a:pPr>
                <a14:m>
                  <m:oMathPara xmlns:m="http://schemas.openxmlformats.org/officeDocument/2006/math">
                    <m:oMathParaPr>
                      <m:jc m:val="center"/>
                    </m:oMathParaPr>
                    <m:oMath xmlns:m="http://schemas.openxmlformats.org/officeDocument/2006/math">
                      <m:r>
                        <a:rPr lang="en-GB" sz="2000" b="0" i="1" smtClean="0">
                          <a:latin typeface="Cambria Math"/>
                        </a:rPr>
                        <m:t>𝑔</m:t>
                      </m:r>
                      <m:r>
                        <a:rPr lang="en-GB" sz="2000" b="0" i="1" smtClean="0">
                          <a:latin typeface="Cambria Math"/>
                        </a:rPr>
                        <m:t>(</m:t>
                      </m:r>
                      <m:acc>
                        <m:accPr>
                          <m:chr m:val="̂"/>
                          <m:ctrlPr>
                            <a:rPr lang="en-GB" sz="2000" b="0" i="1" smtClean="0">
                              <a:latin typeface="Cambria Math" panose="02040503050406030204" pitchFamily="18" charset="0"/>
                            </a:rPr>
                          </m:ctrlPr>
                        </m:accPr>
                        <m:e>
                          <m:r>
                            <a:rPr lang="en-GB" sz="2000" b="0" i="1" smtClean="0">
                              <a:latin typeface="Cambria Math"/>
                              <a:ea typeface="Cambria Math"/>
                            </a:rPr>
                            <m:t>𝜃</m:t>
                          </m:r>
                        </m:e>
                      </m:acc>
                      <m:r>
                        <a:rPr lang="en-GB" sz="2000" b="0" i="1" smtClean="0">
                          <a:latin typeface="Cambria Math"/>
                        </a:rPr>
                        <m:t>)</m:t>
                      </m:r>
                      <m:r>
                        <a:rPr lang="en-GB" sz="2000" b="0" i="1" smtClean="0">
                          <a:latin typeface="Cambria Math"/>
                          <a:ea typeface="Cambria Math"/>
                        </a:rPr>
                        <m:t>±</m:t>
                      </m:r>
                      <m:sSub>
                        <m:sSubPr>
                          <m:ctrlPr>
                            <a:rPr lang="en-GB" sz="2000" b="0" i="1" smtClean="0">
                              <a:latin typeface="Cambria Math" panose="02040503050406030204" pitchFamily="18" charset="0"/>
                              <a:ea typeface="Cambria Math"/>
                            </a:rPr>
                          </m:ctrlPr>
                        </m:sSubPr>
                        <m:e>
                          <m:r>
                            <a:rPr lang="en-GB" sz="2000" b="0" i="1" smtClean="0">
                              <a:latin typeface="Cambria Math"/>
                              <a:ea typeface="Cambria Math"/>
                            </a:rPr>
                            <m:t>𝑧</m:t>
                          </m:r>
                        </m:e>
                        <m:sub>
                          <m:r>
                            <a:rPr lang="en-GB" sz="2000" b="0" i="1" smtClean="0">
                              <a:latin typeface="Cambria Math"/>
                              <a:ea typeface="Cambria Math"/>
                            </a:rPr>
                            <m:t>𝛼</m:t>
                          </m:r>
                          <m:r>
                            <a:rPr lang="en-GB" sz="2000" b="0" i="1" smtClean="0">
                              <a:latin typeface="Cambria Math"/>
                              <a:ea typeface="Cambria Math"/>
                            </a:rPr>
                            <m:t>/2</m:t>
                          </m:r>
                        </m:sub>
                      </m:sSub>
                      <m:rad>
                        <m:radPr>
                          <m:degHide m:val="on"/>
                          <m:ctrlPr>
                            <a:rPr lang="en-GB" sz="2000" b="0" i="1" smtClean="0">
                              <a:latin typeface="Cambria Math" panose="02040503050406030204" pitchFamily="18" charset="0"/>
                              <a:ea typeface="Cambria Math"/>
                            </a:rPr>
                          </m:ctrlPr>
                        </m:radPr>
                        <m:deg/>
                        <m:e>
                          <m:sSup>
                            <m:sSupPr>
                              <m:ctrlPr>
                                <a:rPr lang="en-GB" sz="2000" b="0" i="1" smtClean="0">
                                  <a:latin typeface="Cambria Math" panose="02040503050406030204" pitchFamily="18" charset="0"/>
                                  <a:ea typeface="Cambria Math"/>
                                </a:rPr>
                              </m:ctrlPr>
                            </m:sSupPr>
                            <m:e>
                              <m:d>
                                <m:dPr>
                                  <m:ctrlPr>
                                    <a:rPr lang="en-GB" sz="2000" i="1">
                                      <a:latin typeface="Cambria Math" panose="02040503050406030204" pitchFamily="18" charset="0"/>
                                      <a:ea typeface="Cambria Math"/>
                                    </a:rPr>
                                  </m:ctrlPr>
                                </m:dPr>
                                <m:e>
                                  <m:f>
                                    <m:fPr>
                                      <m:ctrlPr>
                                        <a:rPr lang="en-GB" sz="2000" i="1">
                                          <a:latin typeface="Cambria Math" panose="02040503050406030204" pitchFamily="18" charset="0"/>
                                          <a:ea typeface="Cambria Math"/>
                                        </a:rPr>
                                      </m:ctrlPr>
                                    </m:fPr>
                                    <m:num>
                                      <m:r>
                                        <a:rPr lang="en-GB" sz="2000" i="1">
                                          <a:latin typeface="Cambria Math"/>
                                          <a:ea typeface="Cambria Math"/>
                                        </a:rPr>
                                        <m:t>𝜕</m:t>
                                      </m:r>
                                      <m:r>
                                        <a:rPr lang="en-GB" sz="2000" i="1">
                                          <a:latin typeface="Cambria Math"/>
                                          <a:ea typeface="Cambria Math"/>
                                        </a:rPr>
                                        <m:t>𝑔</m:t>
                                      </m:r>
                                    </m:num>
                                    <m:den>
                                      <m:r>
                                        <a:rPr lang="en-GB" sz="2000" i="1">
                                          <a:latin typeface="Cambria Math"/>
                                          <a:ea typeface="Cambria Math"/>
                                        </a:rPr>
                                        <m:t>𝜕</m:t>
                                      </m:r>
                                      <m:r>
                                        <a:rPr lang="en-GB" sz="2000" b="1" i="1">
                                          <a:latin typeface="Cambria Math"/>
                                          <a:ea typeface="Cambria Math"/>
                                        </a:rPr>
                                        <m:t>𝜽</m:t>
                                      </m:r>
                                    </m:den>
                                  </m:f>
                                </m:e>
                              </m:d>
                            </m:e>
                            <m:sup>
                              <m:r>
                                <a:rPr lang="en-GB" sz="2000" b="0" i="1" smtClean="0">
                                  <a:latin typeface="Cambria Math"/>
                                  <a:ea typeface="Cambria Math"/>
                                </a:rPr>
                                <m:t>𝑇</m:t>
                              </m:r>
                            </m:sup>
                          </m:sSup>
                          <m:r>
                            <a:rPr lang="en-GB" sz="2000" b="0" i="1" smtClean="0">
                              <a:latin typeface="Cambria Math"/>
                              <a:ea typeface="Cambria Math"/>
                            </a:rPr>
                            <m:t>𝑉</m:t>
                          </m:r>
                          <m:r>
                            <a:rPr lang="en-GB" sz="2000" b="0" i="1" smtClean="0">
                              <a:latin typeface="Cambria Math"/>
                              <a:ea typeface="Cambria Math"/>
                            </a:rPr>
                            <m:t>(</m:t>
                          </m:r>
                          <m:acc>
                            <m:accPr>
                              <m:chr m:val="̂"/>
                              <m:ctrlPr>
                                <a:rPr lang="en-GB" sz="2000" b="0" i="1" smtClean="0">
                                  <a:latin typeface="Cambria Math" panose="02040503050406030204" pitchFamily="18" charset="0"/>
                                  <a:ea typeface="Cambria Math"/>
                                </a:rPr>
                              </m:ctrlPr>
                            </m:accPr>
                            <m:e>
                              <m:r>
                                <a:rPr lang="en-GB" sz="2000" b="0" i="1" smtClean="0">
                                  <a:latin typeface="Cambria Math"/>
                                  <a:ea typeface="Cambria Math"/>
                                </a:rPr>
                                <m:t>𝜃</m:t>
                              </m:r>
                            </m:e>
                          </m:acc>
                          <m:r>
                            <a:rPr lang="en-GB" sz="2000" b="0" i="1" smtClean="0">
                              <a:latin typeface="Cambria Math"/>
                            </a:rPr>
                            <m:t>)</m:t>
                          </m:r>
                          <m:d>
                            <m:dPr>
                              <m:ctrlPr>
                                <a:rPr lang="en-GB" sz="2000" i="1">
                                  <a:latin typeface="Cambria Math" panose="02040503050406030204" pitchFamily="18" charset="0"/>
                                  <a:ea typeface="Cambria Math"/>
                                </a:rPr>
                              </m:ctrlPr>
                            </m:dPr>
                            <m:e>
                              <m:f>
                                <m:fPr>
                                  <m:ctrlPr>
                                    <a:rPr lang="en-GB" sz="2000" i="1">
                                      <a:latin typeface="Cambria Math" panose="02040503050406030204" pitchFamily="18" charset="0"/>
                                      <a:ea typeface="Cambria Math"/>
                                    </a:rPr>
                                  </m:ctrlPr>
                                </m:fPr>
                                <m:num>
                                  <m:r>
                                    <a:rPr lang="en-GB" sz="2000" i="1">
                                      <a:latin typeface="Cambria Math"/>
                                      <a:ea typeface="Cambria Math"/>
                                    </a:rPr>
                                    <m:t>𝜕</m:t>
                                  </m:r>
                                  <m:r>
                                    <a:rPr lang="en-GB" sz="2000" i="1">
                                      <a:latin typeface="Cambria Math"/>
                                      <a:ea typeface="Cambria Math"/>
                                    </a:rPr>
                                    <m:t>𝑔</m:t>
                                  </m:r>
                                </m:num>
                                <m:den>
                                  <m:r>
                                    <a:rPr lang="en-GB" sz="2000" i="1">
                                      <a:latin typeface="Cambria Math"/>
                                      <a:ea typeface="Cambria Math"/>
                                    </a:rPr>
                                    <m:t>𝜕</m:t>
                                  </m:r>
                                  <m:r>
                                    <a:rPr lang="en-GB" sz="2000" b="1" i="1">
                                      <a:latin typeface="Cambria Math"/>
                                      <a:ea typeface="Cambria Math"/>
                                    </a:rPr>
                                    <m:t>𝜽</m:t>
                                  </m:r>
                                </m:den>
                              </m:f>
                            </m:e>
                          </m:d>
                        </m:e>
                      </m:rad>
                    </m:oMath>
                  </m:oMathPara>
                </a14:m>
                <a:endParaRPr lang="en-GB" sz="2000" dirty="0" smtClean="0"/>
              </a:p>
              <a:p>
                <a:pPr eaLnBrk="1" hangingPunct="1"/>
                <a:r>
                  <a:rPr lang="en-GB" sz="2000" dirty="0" smtClean="0"/>
                  <a:t>Where the derivatives are evaluated at </a:t>
                </a:r>
                <a14:m>
                  <m:oMath xmlns:m="http://schemas.openxmlformats.org/officeDocument/2006/math">
                    <m:acc>
                      <m:accPr>
                        <m:chr m:val="̂"/>
                        <m:ctrlPr>
                          <a:rPr lang="en-GB" sz="2000" i="1" smtClean="0">
                            <a:latin typeface="Cambria Math" panose="02040503050406030204" pitchFamily="18" charset="0"/>
                          </a:rPr>
                        </m:ctrlPr>
                      </m:accPr>
                      <m:e>
                        <m:r>
                          <a:rPr lang="en-GB" sz="2000" i="1" smtClean="0">
                            <a:latin typeface="Cambria Math"/>
                            <a:ea typeface="Cambria Math"/>
                          </a:rPr>
                          <m:t>𝜃</m:t>
                        </m:r>
                      </m:e>
                    </m:acc>
                  </m:oMath>
                </a14:m>
                <a:endParaRPr lang="en-GB" sz="2000" dirty="0" smtClean="0"/>
              </a:p>
            </p:txBody>
          </p:sp>
        </mc:Choice>
        <mc:Fallback xmlns="">
          <p:sp>
            <p:nvSpPr>
              <p:cNvPr id="51204" name="Rectangle 3"/>
              <p:cNvSpPr>
                <a:spLocks noGrp="1" noRot="1" noChangeAspect="1" noMove="1" noResize="1" noEditPoints="1" noAdjustHandles="1" noChangeArrowheads="1" noChangeShapeType="1" noTextEdit="1"/>
              </p:cNvSpPr>
              <p:nvPr>
                <p:ph type="body" idx="1"/>
              </p:nvPr>
            </p:nvSpPr>
            <p:spPr>
              <a:blipFill rotWithShape="1">
                <a:blip r:embed="rId2"/>
                <a:stretch>
                  <a:fillRect l="-1722" t="-889" b="-18074"/>
                </a:stretch>
              </a:blipFill>
            </p:spPr>
            <p:txBody>
              <a:bodyPr/>
              <a:lstStyle/>
              <a:p>
                <a:r>
                  <a:rPr lang="en-GB">
                    <a:noFill/>
                  </a:rPr>
                  <a:t> </a:t>
                </a:r>
              </a:p>
            </p:txBody>
          </p:sp>
        </mc:Fallback>
      </mc:AlternateContent>
      <p:sp>
        <p:nvSpPr>
          <p:cNvPr id="5120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C435D910-FB75-4DF9-B52C-6380F449AF19}" type="slidenum">
              <a:rPr lang="en-US"/>
              <a:pPr>
                <a:defRPr/>
              </a:pPr>
              <a:t>61</a:t>
            </a:fld>
            <a:endParaRPr lang="en-US"/>
          </a:p>
        </p:txBody>
      </p:sp>
      <p:sp>
        <p:nvSpPr>
          <p:cNvPr id="54275" name="Rectangle 2"/>
          <p:cNvSpPr>
            <a:spLocks noGrp="1" noChangeArrowheads="1"/>
          </p:cNvSpPr>
          <p:nvPr>
            <p:ph type="title"/>
          </p:nvPr>
        </p:nvSpPr>
        <p:spPr/>
        <p:txBody>
          <a:bodyPr/>
          <a:lstStyle/>
          <a:p>
            <a:pPr eaLnBrk="1" hangingPunct="1"/>
            <a:r>
              <a:rPr lang="en-GB" dirty="0" smtClean="0"/>
              <a:t>Example 7.1</a:t>
            </a:r>
          </a:p>
        </p:txBody>
      </p:sp>
      <p:sp>
        <p:nvSpPr>
          <p:cNvPr id="54276" name="Rectangle 3"/>
          <p:cNvSpPr>
            <a:spLocks noGrp="1" noChangeArrowheads="1"/>
          </p:cNvSpPr>
          <p:nvPr>
            <p:ph type="body" idx="1"/>
          </p:nvPr>
        </p:nvSpPr>
        <p:spPr/>
        <p:txBody>
          <a:bodyPr/>
          <a:lstStyle/>
          <a:p>
            <a:pPr eaLnBrk="1" hangingPunct="1"/>
            <a:r>
              <a:rPr lang="en-GB" dirty="0" smtClean="0"/>
              <a:t>All of the information we need is contained on the GammaFitTollBoothData.xls worksheet</a:t>
            </a:r>
          </a:p>
          <a:p>
            <a:pPr eaLnBrk="1" hangingPunct="1"/>
            <a:r>
              <a:rPr lang="en-GB" dirty="0" smtClean="0"/>
              <a:t>The MLEs and intervals are on the Optimize worksheet</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lstStyle/>
          <a:p>
            <a:pPr eaLnBrk="1" hangingPunct="1"/>
            <a:r>
              <a:rPr lang="en-GB" dirty="0" smtClean="0"/>
              <a:t>Example 7.3: </a:t>
            </a:r>
            <a:r>
              <a:rPr lang="en-GB" dirty="0" err="1" smtClean="0"/>
              <a:t>Vaso</a:t>
            </a:r>
            <a:r>
              <a:rPr lang="en-GB" dirty="0" smtClean="0"/>
              <a:t>-Constriction Data</a:t>
            </a:r>
          </a:p>
        </p:txBody>
      </p:sp>
      <p:sp>
        <p:nvSpPr>
          <p:cNvPr id="2" name="Content Placeholder 1"/>
          <p:cNvSpPr>
            <a:spLocks noGrp="1"/>
          </p:cNvSpPr>
          <p:nvPr>
            <p:ph idx="1"/>
          </p:nvPr>
        </p:nvSpPr>
        <p:spPr/>
        <p:txBody>
          <a:bodyPr/>
          <a:lstStyle/>
          <a:p>
            <a:r>
              <a:rPr lang="en-GB" dirty="0" smtClean="0"/>
              <a:t>The log-likelihood can be written as (see previous exercise)</a:t>
            </a:r>
            <a:endParaRPr lang="en-GB" dirty="0"/>
          </a:p>
        </p:txBody>
      </p:sp>
      <p:sp>
        <p:nvSpPr>
          <p:cNvPr id="4" name="Slide Number Placeholder 5"/>
          <p:cNvSpPr>
            <a:spLocks noGrp="1"/>
          </p:cNvSpPr>
          <p:nvPr>
            <p:ph type="sldNum" sz="quarter" idx="12"/>
          </p:nvPr>
        </p:nvSpPr>
        <p:spPr/>
        <p:txBody>
          <a:bodyPr/>
          <a:lstStyle/>
          <a:p>
            <a:pPr>
              <a:defRPr/>
            </a:pPr>
            <a:fld id="{9F390ED2-8BE0-435D-8D5F-57D3DBDC1747}" type="slidenum">
              <a:rPr lang="en-US"/>
              <a:pPr>
                <a:defRPr/>
              </a:pPr>
              <a:t>62</a:t>
            </a:fld>
            <a:endParaRPr lang="en-US"/>
          </a:p>
        </p:txBody>
      </p:sp>
      <p:graphicFrame>
        <p:nvGraphicFramePr>
          <p:cNvPr id="59396" name="Object 7"/>
          <p:cNvGraphicFramePr>
            <a:graphicFrameLocks noChangeAspect="1"/>
          </p:cNvGraphicFramePr>
          <p:nvPr/>
        </p:nvGraphicFramePr>
        <p:xfrm>
          <a:off x="827088" y="2276475"/>
          <a:ext cx="7345362" cy="1265238"/>
        </p:xfrm>
        <a:graphic>
          <a:graphicData uri="http://schemas.openxmlformats.org/presentationml/2006/ole">
            <mc:AlternateContent xmlns:mc="http://schemas.openxmlformats.org/markup-compatibility/2006">
              <mc:Choice xmlns:v="urn:schemas-microsoft-com:vml" Requires="v">
                <p:oleObj spid="_x0000_s59477" name="Equation" r:id="rId3" imgW="2819400" imgH="482600" progId="Equation.3">
                  <p:embed/>
                </p:oleObj>
              </mc:Choice>
              <mc:Fallback>
                <p:oleObj name="Equation" r:id="rId3" imgW="2819400" imgH="48260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2276475"/>
                        <a:ext cx="7345362" cy="126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7"/>
          <p:cNvGraphicFramePr>
            <a:graphicFrameLocks noChangeAspect="1"/>
          </p:cNvGraphicFramePr>
          <p:nvPr>
            <p:extLst>
              <p:ext uri="{D42A27DB-BD31-4B8C-83A1-F6EECF244321}">
                <p14:modId xmlns:p14="http://schemas.microsoft.com/office/powerpoint/2010/main" val="1388104463"/>
              </p:ext>
            </p:extLst>
          </p:nvPr>
        </p:nvGraphicFramePr>
        <p:xfrm>
          <a:off x="899592" y="4149080"/>
          <a:ext cx="5400675" cy="976313"/>
        </p:xfrm>
        <a:graphic>
          <a:graphicData uri="http://schemas.openxmlformats.org/presentationml/2006/ole">
            <mc:AlternateContent xmlns:mc="http://schemas.openxmlformats.org/markup-compatibility/2006">
              <mc:Choice xmlns:v="urn:schemas-microsoft-com:vml" Requires="v">
                <p:oleObj spid="_x0000_s59478" name="Equation" r:id="rId5" imgW="2374900" imgH="431800" progId="Equation.3">
                  <p:embed/>
                </p:oleObj>
              </mc:Choice>
              <mc:Fallback>
                <p:oleObj name="Equation" r:id="rId5" imgW="2374900" imgH="431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9592" y="4149080"/>
                        <a:ext cx="5400675" cy="97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AutoShape 8"/>
          <p:cNvSpPr>
            <a:spLocks/>
          </p:cNvSpPr>
          <p:nvPr/>
        </p:nvSpPr>
        <p:spPr bwMode="auto">
          <a:xfrm rot="16200000">
            <a:off x="4571629" y="3933328"/>
            <a:ext cx="432718" cy="2735635"/>
          </a:xfrm>
          <a:prstGeom prst="leftBrace">
            <a:avLst>
              <a:gd name="adj1" fmla="val 97573"/>
              <a:gd name="adj2" fmla="val 50000"/>
            </a:avLst>
          </a:prstGeom>
          <a:noFill/>
          <a:ln w="1270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endParaRPr lang="en-GB"/>
          </a:p>
        </p:txBody>
      </p:sp>
      <p:sp>
        <p:nvSpPr>
          <p:cNvPr id="8" name="Text Box 9"/>
          <p:cNvSpPr txBox="1">
            <a:spLocks noChangeArrowheads="1"/>
          </p:cNvSpPr>
          <p:nvPr/>
        </p:nvSpPr>
        <p:spPr bwMode="auto">
          <a:xfrm>
            <a:off x="3707880" y="5660380"/>
            <a:ext cx="1660525"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dirty="0"/>
              <a:t>eta function</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79847F89-CAED-41E5-B440-836069C83576}" type="slidenum">
              <a:rPr lang="en-US"/>
              <a:pPr>
                <a:defRPr/>
              </a:pPr>
              <a:t>63</a:t>
            </a:fld>
            <a:endParaRPr lang="en-US"/>
          </a:p>
        </p:txBody>
      </p:sp>
      <p:sp>
        <p:nvSpPr>
          <p:cNvPr id="56323" name="Rectangle 2"/>
          <p:cNvSpPr>
            <a:spLocks noGrp="1" noChangeArrowheads="1"/>
          </p:cNvSpPr>
          <p:nvPr>
            <p:ph type="title"/>
          </p:nvPr>
        </p:nvSpPr>
        <p:spPr/>
        <p:txBody>
          <a:bodyPr/>
          <a:lstStyle/>
          <a:p>
            <a:pPr eaLnBrk="1" hangingPunct="1"/>
            <a:r>
              <a:rPr lang="en-GB" dirty="0" smtClean="0"/>
              <a:t>Example 7.3: </a:t>
            </a:r>
            <a:r>
              <a:rPr lang="en-GB" dirty="0" err="1" smtClean="0"/>
              <a:t>Vaso</a:t>
            </a:r>
            <a:r>
              <a:rPr lang="en-GB" dirty="0" smtClean="0"/>
              <a:t> Constriction Data</a:t>
            </a:r>
          </a:p>
        </p:txBody>
      </p:sp>
      <p:sp>
        <p:nvSpPr>
          <p:cNvPr id="56324" name="Rectangle 3"/>
          <p:cNvSpPr>
            <a:spLocks noGrp="1" noChangeArrowheads="1"/>
          </p:cNvSpPr>
          <p:nvPr>
            <p:ph type="body" idx="1"/>
          </p:nvPr>
        </p:nvSpPr>
        <p:spPr/>
        <p:txBody>
          <a:bodyPr/>
          <a:lstStyle/>
          <a:p>
            <a:pPr eaLnBrk="1" hangingPunct="1">
              <a:lnSpc>
                <a:spcPct val="80000"/>
              </a:lnSpc>
              <a:buFontTx/>
              <a:buNone/>
            </a:pPr>
            <a:r>
              <a:rPr lang="en-GB" sz="1800" smtClean="0">
                <a:latin typeface="Courier New" pitchFamily="49" charset="0"/>
              </a:rPr>
              <a:t>Public Function LogLike( _</a:t>
            </a:r>
          </a:p>
          <a:p>
            <a:pPr eaLnBrk="1" hangingPunct="1">
              <a:lnSpc>
                <a:spcPct val="80000"/>
              </a:lnSpc>
              <a:buFontTx/>
              <a:buNone/>
            </a:pPr>
            <a:r>
              <a:rPr lang="en-GB" sz="800" smtClean="0">
                <a:latin typeface="Courier New" pitchFamily="49" charset="0"/>
              </a:rPr>
              <a:t>ByRef Par() As Double, _</a:t>
            </a:r>
          </a:p>
          <a:p>
            <a:pPr eaLnBrk="1" hangingPunct="1">
              <a:lnSpc>
                <a:spcPct val="80000"/>
              </a:lnSpc>
              <a:buFontTx/>
              <a:buNone/>
            </a:pPr>
            <a:r>
              <a:rPr lang="en-GB" sz="800" smtClean="0">
                <a:latin typeface="Courier New" pitchFamily="49" charset="0"/>
              </a:rPr>
              <a:t>ByRef NumObsns As Long, _</a:t>
            </a:r>
          </a:p>
          <a:p>
            <a:pPr eaLnBrk="1" hangingPunct="1">
              <a:lnSpc>
                <a:spcPct val="80000"/>
              </a:lnSpc>
              <a:buFontTx/>
              <a:buNone/>
            </a:pPr>
            <a:r>
              <a:rPr lang="en-GB" sz="800" smtClean="0">
                <a:latin typeface="Courier New" pitchFamily="49" charset="0"/>
              </a:rPr>
              <a:t>ByRef X() As Double, _</a:t>
            </a:r>
          </a:p>
          <a:p>
            <a:pPr eaLnBrk="1" hangingPunct="1">
              <a:lnSpc>
                <a:spcPct val="80000"/>
              </a:lnSpc>
              <a:buFontTx/>
              <a:buNone/>
            </a:pPr>
            <a:r>
              <a:rPr lang="en-GB" sz="800" smtClean="0">
                <a:latin typeface="Courier New" pitchFamily="49" charset="0"/>
              </a:rPr>
              <a:t>ByRef Y() As Double) As Double</a:t>
            </a:r>
          </a:p>
          <a:p>
            <a:pPr eaLnBrk="1" hangingPunct="1">
              <a:lnSpc>
                <a:spcPct val="80000"/>
              </a:lnSpc>
              <a:buFontTx/>
              <a:buNone/>
            </a:pPr>
            <a:endParaRPr lang="en-GB" sz="800" smtClean="0">
              <a:latin typeface="Courier New" pitchFamily="49" charset="0"/>
            </a:endParaRPr>
          </a:p>
          <a:p>
            <a:pPr eaLnBrk="1" hangingPunct="1">
              <a:lnSpc>
                <a:spcPct val="80000"/>
              </a:lnSpc>
              <a:buFontTx/>
              <a:buNone/>
            </a:pPr>
            <a:r>
              <a:rPr lang="en-GB" sz="1800" smtClean="0">
                <a:solidFill>
                  <a:srgbClr val="33CC33"/>
                </a:solidFill>
                <a:latin typeface="Courier New" pitchFamily="49" charset="0"/>
              </a:rPr>
              <a:t>'Program to calculate loglike</a:t>
            </a:r>
          </a:p>
          <a:p>
            <a:pPr eaLnBrk="1" hangingPunct="1">
              <a:lnSpc>
                <a:spcPct val="80000"/>
              </a:lnSpc>
              <a:buFontTx/>
              <a:buNone/>
            </a:pPr>
            <a:r>
              <a:rPr lang="en-GB" sz="800" smtClean="0">
                <a:latin typeface="Courier New" pitchFamily="49" charset="0"/>
              </a:rPr>
              <a:t>'declare local variables</a:t>
            </a:r>
          </a:p>
          <a:p>
            <a:pPr eaLnBrk="1" hangingPunct="1">
              <a:lnSpc>
                <a:spcPct val="80000"/>
              </a:lnSpc>
              <a:buFontTx/>
              <a:buNone/>
            </a:pPr>
            <a:r>
              <a:rPr lang="en-GB" sz="800" smtClean="0">
                <a:latin typeface="Courier New" pitchFamily="49" charset="0"/>
              </a:rPr>
              <a:t>Dim I As Long, J As Long</a:t>
            </a:r>
          </a:p>
          <a:p>
            <a:pPr eaLnBrk="1" hangingPunct="1">
              <a:lnSpc>
                <a:spcPct val="80000"/>
              </a:lnSpc>
              <a:buFontTx/>
              <a:buNone/>
            </a:pPr>
            <a:endParaRPr lang="en-GB" sz="800" smtClean="0">
              <a:latin typeface="Courier New" pitchFamily="49" charset="0"/>
            </a:endParaRPr>
          </a:p>
          <a:p>
            <a:pPr eaLnBrk="1" hangingPunct="1">
              <a:lnSpc>
                <a:spcPct val="80000"/>
              </a:lnSpc>
              <a:buFontTx/>
              <a:buNone/>
            </a:pPr>
            <a:r>
              <a:rPr lang="en-GB" sz="1800" smtClean="0">
                <a:latin typeface="Courier New" pitchFamily="49" charset="0"/>
              </a:rPr>
              <a:t>LogLike = 0</a:t>
            </a:r>
          </a:p>
          <a:p>
            <a:pPr eaLnBrk="1" hangingPunct="1">
              <a:lnSpc>
                <a:spcPct val="80000"/>
              </a:lnSpc>
              <a:buFontTx/>
              <a:buNone/>
            </a:pPr>
            <a:r>
              <a:rPr lang="en-GB" sz="1800" smtClean="0">
                <a:latin typeface="Courier New" pitchFamily="49" charset="0"/>
              </a:rPr>
              <a:t>For I = 1 To NumObsns</a:t>
            </a:r>
          </a:p>
          <a:p>
            <a:pPr eaLnBrk="1" hangingPunct="1">
              <a:lnSpc>
                <a:spcPct val="80000"/>
              </a:lnSpc>
              <a:buFontTx/>
              <a:buNone/>
            </a:pPr>
            <a:r>
              <a:rPr lang="en-GB" sz="1800" smtClean="0">
                <a:latin typeface="Courier New" pitchFamily="49" charset="0"/>
              </a:rPr>
              <a:t>    LogLike = LogLike + LogPmf(X(1, I), X(2, I), Y(I), Par)</a:t>
            </a:r>
          </a:p>
          <a:p>
            <a:pPr eaLnBrk="1" hangingPunct="1">
              <a:lnSpc>
                <a:spcPct val="80000"/>
              </a:lnSpc>
              <a:buFontTx/>
              <a:buNone/>
            </a:pPr>
            <a:r>
              <a:rPr lang="en-GB" sz="1800" smtClean="0">
                <a:latin typeface="Courier New" pitchFamily="49" charset="0"/>
              </a:rPr>
              <a:t>Next I</a:t>
            </a:r>
          </a:p>
          <a:p>
            <a:pPr eaLnBrk="1" hangingPunct="1">
              <a:lnSpc>
                <a:spcPct val="80000"/>
              </a:lnSpc>
              <a:buFontTx/>
              <a:buNone/>
            </a:pPr>
            <a:r>
              <a:rPr lang="en-GB" sz="1800" smtClean="0">
                <a:latin typeface="Courier New" pitchFamily="49" charset="0"/>
              </a:rPr>
              <a:t>End Function</a:t>
            </a:r>
          </a:p>
        </p:txBody>
      </p:sp>
      <p:sp>
        <p:nvSpPr>
          <p:cNvPr id="56325" name="Rectangle 4"/>
          <p:cNvSpPr>
            <a:spLocks noChangeArrowheads="1"/>
          </p:cNvSpPr>
          <p:nvPr/>
        </p:nvSpPr>
        <p:spPr bwMode="auto">
          <a:xfrm>
            <a:off x="179388" y="1628775"/>
            <a:ext cx="8496300" cy="4392613"/>
          </a:xfrm>
          <a:prstGeom prst="rect">
            <a:avLst/>
          </a:prstGeom>
          <a:noFill/>
          <a:ln w="25400" algn="ctr">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D81E87A3-6EC4-46F5-99DE-4E4BC8745893}" type="slidenum">
              <a:rPr lang="en-US"/>
              <a:pPr>
                <a:defRPr/>
              </a:pPr>
              <a:t>64</a:t>
            </a:fld>
            <a:endParaRPr lang="en-US"/>
          </a:p>
        </p:txBody>
      </p:sp>
      <p:sp>
        <p:nvSpPr>
          <p:cNvPr id="57347" name="Rectangle 2"/>
          <p:cNvSpPr>
            <a:spLocks noGrp="1" noChangeArrowheads="1"/>
          </p:cNvSpPr>
          <p:nvPr>
            <p:ph type="title"/>
          </p:nvPr>
        </p:nvSpPr>
        <p:spPr/>
        <p:txBody>
          <a:bodyPr/>
          <a:lstStyle/>
          <a:p>
            <a:pPr eaLnBrk="1" hangingPunct="1"/>
            <a:r>
              <a:rPr lang="en-GB" dirty="0" smtClean="0"/>
              <a:t>Example 7.3: </a:t>
            </a:r>
            <a:r>
              <a:rPr lang="en-GB" dirty="0" err="1" smtClean="0"/>
              <a:t>Vaso</a:t>
            </a:r>
            <a:r>
              <a:rPr lang="en-GB" dirty="0" smtClean="0"/>
              <a:t> Constriction Data</a:t>
            </a:r>
          </a:p>
        </p:txBody>
      </p:sp>
      <p:sp>
        <p:nvSpPr>
          <p:cNvPr id="57348" name="Rectangle 3"/>
          <p:cNvSpPr>
            <a:spLocks noGrp="1" noChangeArrowheads="1"/>
          </p:cNvSpPr>
          <p:nvPr>
            <p:ph type="body" idx="1"/>
          </p:nvPr>
        </p:nvSpPr>
        <p:spPr/>
        <p:txBody>
          <a:bodyPr/>
          <a:lstStyle/>
          <a:p>
            <a:pPr eaLnBrk="1" hangingPunct="1">
              <a:lnSpc>
                <a:spcPct val="80000"/>
              </a:lnSpc>
              <a:buFontTx/>
              <a:buNone/>
            </a:pPr>
            <a:r>
              <a:rPr lang="en-US" sz="1800" smtClean="0">
                <a:latin typeface="Courier New" pitchFamily="49" charset="0"/>
              </a:rPr>
              <a:t>Public Function LogPmf(</a:t>
            </a:r>
            <a:r>
              <a:rPr lang="en-US" sz="1100" smtClean="0">
                <a:latin typeface="Courier New" pitchFamily="49" charset="0"/>
              </a:rPr>
              <a:t>ByRef X1 As Double, ByRef X2 As Double, ByRef Y As Double, ByRef Par() As Double) As Double</a:t>
            </a:r>
          </a:p>
          <a:p>
            <a:pPr eaLnBrk="1" hangingPunct="1">
              <a:lnSpc>
                <a:spcPct val="80000"/>
              </a:lnSpc>
              <a:buFontTx/>
              <a:buNone/>
            </a:pPr>
            <a:r>
              <a:rPr lang="en-US" sz="1800" smtClean="0">
                <a:solidFill>
                  <a:srgbClr val="33CC33"/>
                </a:solidFill>
                <a:latin typeface="Courier New" pitchFamily="49" charset="0"/>
              </a:rPr>
              <a:t>' This is the logarithm of the pmf of the distribution being fitted (at design point (X1, X2) )</a:t>
            </a:r>
          </a:p>
          <a:p>
            <a:pPr eaLnBrk="1" hangingPunct="1">
              <a:lnSpc>
                <a:spcPct val="80000"/>
              </a:lnSpc>
              <a:buFontTx/>
              <a:buNone/>
            </a:pPr>
            <a:r>
              <a:rPr lang="en-US" sz="1800" smtClean="0">
                <a:solidFill>
                  <a:srgbClr val="33CC33"/>
                </a:solidFill>
                <a:latin typeface="Courier New" pitchFamily="49" charset="0"/>
              </a:rPr>
              <a:t>' Here it is a model with normal errors that is being fitted</a:t>
            </a:r>
          </a:p>
          <a:p>
            <a:pPr eaLnBrk="1" hangingPunct="1">
              <a:lnSpc>
                <a:spcPct val="80000"/>
              </a:lnSpc>
              <a:buFontTx/>
              <a:buNone/>
            </a:pPr>
            <a:r>
              <a:rPr lang="en-US" sz="1800" smtClean="0">
                <a:solidFill>
                  <a:srgbClr val="33CC33"/>
                </a:solidFill>
                <a:latin typeface="Courier New" pitchFamily="49" charset="0"/>
              </a:rPr>
              <a:t>' This is the logistic model where the observation is equal to either 0 or 1.</a:t>
            </a:r>
          </a:p>
          <a:p>
            <a:pPr eaLnBrk="1" hangingPunct="1">
              <a:lnSpc>
                <a:spcPct val="80000"/>
              </a:lnSpc>
              <a:buFontTx/>
              <a:buNone/>
            </a:pPr>
            <a:r>
              <a:rPr lang="en-US" sz="1800" smtClean="0">
                <a:latin typeface="Courier New" pitchFamily="49" charset="0"/>
              </a:rPr>
              <a:t>If Y = 1 Then</a:t>
            </a:r>
          </a:p>
          <a:p>
            <a:pPr eaLnBrk="1" hangingPunct="1">
              <a:lnSpc>
                <a:spcPct val="80000"/>
              </a:lnSpc>
              <a:buFontTx/>
              <a:buNone/>
            </a:pPr>
            <a:r>
              <a:rPr lang="en-US" sz="1800" smtClean="0">
                <a:latin typeface="Courier New" pitchFamily="49" charset="0"/>
              </a:rPr>
              <a:t>    LogPmf = Log(Eta(X1, X2, Par) / (1# + Eta(X1, X2, Par)))</a:t>
            </a:r>
          </a:p>
          <a:p>
            <a:pPr eaLnBrk="1" hangingPunct="1">
              <a:lnSpc>
                <a:spcPct val="80000"/>
              </a:lnSpc>
              <a:buFontTx/>
              <a:buNone/>
            </a:pPr>
            <a:r>
              <a:rPr lang="en-US" sz="1800" smtClean="0">
                <a:latin typeface="Courier New" pitchFamily="49" charset="0"/>
              </a:rPr>
              <a:t>Else</a:t>
            </a:r>
          </a:p>
          <a:p>
            <a:pPr eaLnBrk="1" hangingPunct="1">
              <a:lnSpc>
                <a:spcPct val="80000"/>
              </a:lnSpc>
              <a:buFontTx/>
              <a:buNone/>
            </a:pPr>
            <a:r>
              <a:rPr lang="en-US" sz="1800" smtClean="0">
                <a:latin typeface="Courier New" pitchFamily="49" charset="0"/>
              </a:rPr>
              <a:t>    LogPmf = Log(1# / (1# + Eta(X1, X2, Par)))</a:t>
            </a:r>
          </a:p>
          <a:p>
            <a:pPr eaLnBrk="1" hangingPunct="1">
              <a:lnSpc>
                <a:spcPct val="80000"/>
              </a:lnSpc>
              <a:buFontTx/>
              <a:buNone/>
            </a:pPr>
            <a:r>
              <a:rPr lang="en-US" sz="1800" smtClean="0">
                <a:latin typeface="Courier New" pitchFamily="49" charset="0"/>
              </a:rPr>
              <a:t>End If</a:t>
            </a:r>
          </a:p>
          <a:p>
            <a:pPr eaLnBrk="1" hangingPunct="1">
              <a:lnSpc>
                <a:spcPct val="80000"/>
              </a:lnSpc>
              <a:buFontTx/>
              <a:buNone/>
            </a:pPr>
            <a:r>
              <a:rPr lang="en-US" sz="1800" smtClean="0">
                <a:latin typeface="Courier New" pitchFamily="49" charset="0"/>
              </a:rPr>
              <a:t>End Function</a:t>
            </a:r>
          </a:p>
          <a:p>
            <a:pPr eaLnBrk="1" hangingPunct="1">
              <a:lnSpc>
                <a:spcPct val="80000"/>
              </a:lnSpc>
              <a:buFontTx/>
              <a:buNone/>
            </a:pPr>
            <a:endParaRPr lang="en-GB" sz="1800" smtClean="0">
              <a:latin typeface="Courier New" pitchFamily="49" charset="0"/>
            </a:endParaRPr>
          </a:p>
        </p:txBody>
      </p:sp>
      <p:sp>
        <p:nvSpPr>
          <p:cNvPr id="57349" name="Rectangle 4"/>
          <p:cNvSpPr>
            <a:spLocks noChangeArrowheads="1"/>
          </p:cNvSpPr>
          <p:nvPr/>
        </p:nvSpPr>
        <p:spPr bwMode="auto">
          <a:xfrm>
            <a:off x="179388" y="1628775"/>
            <a:ext cx="8496300" cy="4679950"/>
          </a:xfrm>
          <a:prstGeom prst="rect">
            <a:avLst/>
          </a:prstGeom>
          <a:noFill/>
          <a:ln w="25400" algn="ctr">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69171F4F-67CE-4CD3-BBB4-9F6265E9B49B}" type="slidenum">
              <a:rPr lang="en-US"/>
              <a:pPr>
                <a:defRPr/>
              </a:pPr>
              <a:t>65</a:t>
            </a:fld>
            <a:endParaRPr lang="en-US"/>
          </a:p>
        </p:txBody>
      </p:sp>
      <p:sp>
        <p:nvSpPr>
          <p:cNvPr id="58371" name="Rectangle 2"/>
          <p:cNvSpPr>
            <a:spLocks noGrp="1" noChangeArrowheads="1"/>
          </p:cNvSpPr>
          <p:nvPr>
            <p:ph type="title"/>
          </p:nvPr>
        </p:nvSpPr>
        <p:spPr/>
        <p:txBody>
          <a:bodyPr/>
          <a:lstStyle/>
          <a:p>
            <a:pPr eaLnBrk="1" hangingPunct="1"/>
            <a:r>
              <a:rPr lang="en-GB" dirty="0" smtClean="0"/>
              <a:t>Example 7.3: </a:t>
            </a:r>
            <a:r>
              <a:rPr lang="en-GB" dirty="0" err="1" smtClean="0"/>
              <a:t>Vaso</a:t>
            </a:r>
            <a:r>
              <a:rPr lang="en-GB" dirty="0" smtClean="0"/>
              <a:t> Constriction Data</a:t>
            </a:r>
          </a:p>
        </p:txBody>
      </p:sp>
      <p:sp>
        <p:nvSpPr>
          <p:cNvPr id="58372" name="Rectangle 3"/>
          <p:cNvSpPr>
            <a:spLocks noGrp="1" noChangeArrowheads="1"/>
          </p:cNvSpPr>
          <p:nvPr>
            <p:ph type="body" idx="1"/>
          </p:nvPr>
        </p:nvSpPr>
        <p:spPr/>
        <p:txBody>
          <a:bodyPr/>
          <a:lstStyle/>
          <a:p>
            <a:pPr eaLnBrk="1" hangingPunct="1">
              <a:lnSpc>
                <a:spcPct val="80000"/>
              </a:lnSpc>
              <a:buFontTx/>
              <a:buNone/>
            </a:pPr>
            <a:r>
              <a:rPr lang="en-GB" sz="2000" smtClean="0">
                <a:latin typeface="Courier New" pitchFamily="49" charset="0"/>
              </a:rPr>
              <a:t>Public Function Eta</a:t>
            </a:r>
            <a:r>
              <a:rPr lang="en-GB" sz="1100" smtClean="0">
                <a:latin typeface="Courier New" pitchFamily="49" charset="0"/>
              </a:rPr>
              <a:t>(ByRef X1 As Double, ByRef X2 As Double, ByRef Par() As Double) As Double</a:t>
            </a:r>
          </a:p>
          <a:p>
            <a:pPr eaLnBrk="1" hangingPunct="1">
              <a:lnSpc>
                <a:spcPct val="80000"/>
              </a:lnSpc>
              <a:buFontTx/>
              <a:buNone/>
            </a:pPr>
            <a:r>
              <a:rPr lang="en-GB" sz="1100" smtClean="0">
                <a:latin typeface="Courier New" pitchFamily="49" charset="0"/>
              </a:rPr>
              <a:t>Dim Xtemp As Double</a:t>
            </a:r>
          </a:p>
          <a:p>
            <a:pPr eaLnBrk="1" hangingPunct="1">
              <a:lnSpc>
                <a:spcPct val="80000"/>
              </a:lnSpc>
              <a:buFontTx/>
              <a:buNone/>
            </a:pPr>
            <a:endParaRPr lang="en-GB" sz="1100" smtClean="0">
              <a:latin typeface="Courier New" pitchFamily="49" charset="0"/>
            </a:endParaRPr>
          </a:p>
          <a:p>
            <a:pPr eaLnBrk="1" hangingPunct="1">
              <a:lnSpc>
                <a:spcPct val="80000"/>
              </a:lnSpc>
              <a:buFontTx/>
              <a:buNone/>
            </a:pPr>
            <a:r>
              <a:rPr lang="en-GB" sz="2000" smtClean="0">
                <a:latin typeface="Courier New" pitchFamily="49" charset="0"/>
              </a:rPr>
              <a:t>Xtemp = Par(1) + Par(2) * X1 + Par(3) * X2</a:t>
            </a:r>
          </a:p>
          <a:p>
            <a:pPr eaLnBrk="1" hangingPunct="1">
              <a:lnSpc>
                <a:spcPct val="80000"/>
              </a:lnSpc>
              <a:buFontTx/>
              <a:buNone/>
            </a:pPr>
            <a:r>
              <a:rPr lang="en-GB" sz="1100" smtClean="0">
                <a:latin typeface="Courier New" pitchFamily="49" charset="0"/>
              </a:rPr>
              <a:t>If Xtemp &gt; 70# Then Xtemp = 70# </a:t>
            </a:r>
            <a:r>
              <a:rPr lang="en-GB" sz="1100" smtClean="0">
                <a:solidFill>
                  <a:srgbClr val="33CC33"/>
                </a:solidFill>
                <a:latin typeface="Courier New" pitchFamily="49" charset="0"/>
              </a:rPr>
              <a:t>' limit maximum value to avoid overflow</a:t>
            </a:r>
          </a:p>
          <a:p>
            <a:pPr eaLnBrk="1" hangingPunct="1">
              <a:lnSpc>
                <a:spcPct val="80000"/>
              </a:lnSpc>
              <a:buFontTx/>
              <a:buNone/>
            </a:pPr>
            <a:r>
              <a:rPr lang="en-GB" sz="2000" smtClean="0">
                <a:latin typeface="Courier New" pitchFamily="49" charset="0"/>
              </a:rPr>
              <a:t>Eta = Exp(Xtemp)</a:t>
            </a:r>
          </a:p>
          <a:p>
            <a:pPr eaLnBrk="1" hangingPunct="1">
              <a:lnSpc>
                <a:spcPct val="80000"/>
              </a:lnSpc>
              <a:buFontTx/>
              <a:buNone/>
            </a:pPr>
            <a:r>
              <a:rPr lang="en-GB" sz="2000" smtClean="0">
                <a:latin typeface="Courier New" pitchFamily="49" charset="0"/>
              </a:rPr>
              <a:t>End Function</a:t>
            </a:r>
          </a:p>
        </p:txBody>
      </p:sp>
      <p:sp>
        <p:nvSpPr>
          <p:cNvPr id="58373" name="Rectangle 4"/>
          <p:cNvSpPr>
            <a:spLocks noChangeArrowheads="1"/>
          </p:cNvSpPr>
          <p:nvPr/>
        </p:nvSpPr>
        <p:spPr bwMode="auto">
          <a:xfrm>
            <a:off x="179388" y="1628775"/>
            <a:ext cx="8496300" cy="2736850"/>
          </a:xfrm>
          <a:prstGeom prst="rect">
            <a:avLst/>
          </a:prstGeom>
          <a:noFill/>
          <a:ln w="25400" algn="ctr">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597C8493-8D68-48F8-BAC2-9B56D72F1AD4}" type="slidenum">
              <a:rPr lang="en-US"/>
              <a:pPr>
                <a:defRPr/>
              </a:pPr>
              <a:t>66</a:t>
            </a:fld>
            <a:endParaRPr lang="en-US"/>
          </a:p>
        </p:txBody>
      </p:sp>
      <p:sp>
        <p:nvSpPr>
          <p:cNvPr id="52227" name="Rectangle 2"/>
          <p:cNvSpPr>
            <a:spLocks noGrp="1" noChangeArrowheads="1"/>
          </p:cNvSpPr>
          <p:nvPr>
            <p:ph type="title"/>
          </p:nvPr>
        </p:nvSpPr>
        <p:spPr/>
        <p:txBody>
          <a:bodyPr/>
          <a:lstStyle/>
          <a:p>
            <a:pPr eaLnBrk="1" hangingPunct="1"/>
            <a:r>
              <a:rPr lang="en-GB" smtClean="0"/>
              <a:t>Summary: Max Likelihood Fitting</a:t>
            </a:r>
          </a:p>
        </p:txBody>
      </p:sp>
      <p:sp>
        <p:nvSpPr>
          <p:cNvPr id="316419" name="Rectangle 3"/>
          <p:cNvSpPr>
            <a:spLocks noGrp="1" noChangeArrowheads="1"/>
          </p:cNvSpPr>
          <p:nvPr>
            <p:ph type="body" idx="1"/>
          </p:nvPr>
        </p:nvSpPr>
        <p:spPr/>
        <p:txBody>
          <a:bodyPr/>
          <a:lstStyle/>
          <a:p>
            <a:pPr marL="457200" indent="-457200" eaLnBrk="1" hangingPunct="1">
              <a:buFontTx/>
              <a:buAutoNum type="arabicPeriod"/>
            </a:pPr>
            <a:r>
              <a:rPr lang="en-GB" smtClean="0"/>
              <a:t>Formulate a statistical model of the data to be examined</a:t>
            </a:r>
          </a:p>
          <a:p>
            <a:pPr marL="457200" indent="-457200" eaLnBrk="1" hangingPunct="1">
              <a:buFontTx/>
              <a:buAutoNum type="arabicPeriod"/>
            </a:pPr>
            <a:r>
              <a:rPr lang="en-GB" smtClean="0"/>
              <a:t>Write down an expression for the loglikelihood of the data</a:t>
            </a:r>
          </a:p>
          <a:p>
            <a:pPr marL="457200" indent="-457200" eaLnBrk="1" hangingPunct="1">
              <a:buFontTx/>
              <a:buAutoNum type="arabicPeriod"/>
            </a:pPr>
            <a:r>
              <a:rPr lang="en-GB" smtClean="0"/>
              <a:t>Use this expression in a numerical optimisation of the loglikelihood</a:t>
            </a:r>
          </a:p>
          <a:p>
            <a:pPr marL="457200" indent="-457200" eaLnBrk="1" hangingPunct="1">
              <a:buFontTx/>
              <a:buAutoNum type="arabicPeriod"/>
            </a:pPr>
            <a:r>
              <a:rPr lang="en-GB" smtClean="0"/>
              <a:t>Use the optimal parameter values to obtain estimates for the quantities of interest</a:t>
            </a:r>
          </a:p>
          <a:p>
            <a:pPr marL="457200" indent="-457200" eaLnBrk="1" hangingPunct="1">
              <a:buFontTx/>
              <a:buAutoNum type="arabicPeriod"/>
            </a:pPr>
            <a:r>
              <a:rPr lang="en-GB" smtClean="0"/>
              <a:t>Calculate confidence intervals for these quantities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64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64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641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641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64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19"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Goodness of fit</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0919837-C6CB-460E-BB30-9BCF1AB8C6CD}" type="slidenum">
              <a:rPr lang="en-US" smtClean="0"/>
              <a:pPr>
                <a:defRPr/>
              </a:pPr>
              <a:t>67</a:t>
            </a:fld>
            <a:endParaRPr lang="en-US"/>
          </a:p>
        </p:txBody>
      </p:sp>
    </p:spTree>
    <p:extLst>
      <p:ext uri="{BB962C8B-B14F-4D97-AF65-F5344CB8AC3E}">
        <p14:creationId xmlns:p14="http://schemas.microsoft.com/office/powerpoint/2010/main" val="423237422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ChangeArrowheads="1"/>
          </p:cNvSpPr>
          <p:nvPr>
            <p:ph type="title"/>
          </p:nvPr>
        </p:nvSpPr>
        <p:spPr/>
        <p:txBody>
          <a:bodyPr/>
          <a:lstStyle/>
          <a:p>
            <a:pPr eaLnBrk="1" hangingPunct="1"/>
            <a:r>
              <a:rPr lang="en-GB" dirty="0"/>
              <a:t>8</a:t>
            </a:r>
            <a:r>
              <a:rPr lang="en-GB" dirty="0" smtClean="0"/>
              <a:t>. Goodness of Fit Testing</a:t>
            </a:r>
          </a:p>
        </p:txBody>
      </p:sp>
      <p:sp>
        <p:nvSpPr>
          <p:cNvPr id="2" name="Content Placeholder 1"/>
          <p:cNvSpPr>
            <a:spLocks noGrp="1"/>
          </p:cNvSpPr>
          <p:nvPr>
            <p:ph idx="1"/>
          </p:nvPr>
        </p:nvSpPr>
        <p:spPr>
          <a:xfrm>
            <a:off x="323850" y="1700213"/>
            <a:ext cx="8496300" cy="432643"/>
          </a:xfrm>
        </p:spPr>
        <p:txBody>
          <a:bodyPr/>
          <a:lstStyle/>
          <a:p>
            <a:pPr marL="0" indent="0">
              <a:buNone/>
            </a:pPr>
            <a:r>
              <a:rPr lang="en-GB" dirty="0" smtClean="0"/>
              <a:t>Is this a good fit? (Exercise 6.3: Toll booth)</a:t>
            </a:r>
            <a:endParaRPr lang="en-GB" dirty="0"/>
          </a:p>
        </p:txBody>
      </p:sp>
      <p:sp>
        <p:nvSpPr>
          <p:cNvPr id="6" name="Slide Number Placeholder 5"/>
          <p:cNvSpPr>
            <a:spLocks noGrp="1"/>
          </p:cNvSpPr>
          <p:nvPr>
            <p:ph type="sldNum" sz="quarter" idx="12"/>
          </p:nvPr>
        </p:nvSpPr>
        <p:spPr/>
        <p:txBody>
          <a:bodyPr/>
          <a:lstStyle/>
          <a:p>
            <a:pPr>
              <a:defRPr/>
            </a:pPr>
            <a:fld id="{1023F1E0-AC7A-4E94-909C-189767FC0AE3}" type="slidenum">
              <a:rPr lang="en-US"/>
              <a:pPr>
                <a:defRPr/>
              </a:pPr>
              <a:t>68</a:t>
            </a:fld>
            <a:endParaRPr lang="en-US"/>
          </a:p>
        </p:txBody>
      </p:sp>
      <p:pic>
        <p:nvPicPr>
          <p:cNvPr id="1157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204864"/>
            <a:ext cx="4445000" cy="2541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57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4221088"/>
            <a:ext cx="4445000" cy="2547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855132" y="2779771"/>
            <a:ext cx="3161443" cy="461665"/>
          </a:xfrm>
          <a:prstGeom prst="rect">
            <a:avLst/>
          </a:prstGeom>
          <a:noFill/>
        </p:spPr>
        <p:txBody>
          <a:bodyPr wrap="none" rtlCol="0">
            <a:spAutoFit/>
          </a:bodyPr>
          <a:lstStyle/>
          <a:p>
            <a:r>
              <a:rPr lang="en-GB" sz="2400" dirty="0" smtClean="0"/>
              <a:t>Gamma distribution</a:t>
            </a:r>
            <a:endParaRPr lang="en-GB" sz="2400"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2"/>
          <p:cNvSpPr>
            <a:spLocks noGrp="1" noChangeArrowheads="1"/>
          </p:cNvSpPr>
          <p:nvPr>
            <p:ph type="title"/>
          </p:nvPr>
        </p:nvSpPr>
        <p:spPr/>
        <p:txBody>
          <a:bodyPr/>
          <a:lstStyle/>
          <a:p>
            <a:pPr eaLnBrk="1" hangingPunct="1"/>
            <a:r>
              <a:rPr lang="en-GB" dirty="0"/>
              <a:t>8</a:t>
            </a:r>
            <a:r>
              <a:rPr lang="en-GB" dirty="0" smtClean="0"/>
              <a:t>. Exercise 6.3 (Toll Booth)</a:t>
            </a:r>
          </a:p>
        </p:txBody>
      </p:sp>
      <p:sp>
        <p:nvSpPr>
          <p:cNvPr id="3" name="Content Placeholder 2"/>
          <p:cNvSpPr>
            <a:spLocks noGrp="1"/>
          </p:cNvSpPr>
          <p:nvPr>
            <p:ph idx="1"/>
          </p:nvPr>
        </p:nvSpPr>
        <p:spPr/>
        <p:txBody>
          <a:bodyPr/>
          <a:lstStyle/>
          <a:p>
            <a:r>
              <a:rPr lang="en-GB" dirty="0" smtClean="0"/>
              <a:t>Is this better or worse?</a:t>
            </a:r>
            <a:endParaRPr lang="en-GB" dirty="0"/>
          </a:p>
        </p:txBody>
      </p:sp>
      <p:sp>
        <p:nvSpPr>
          <p:cNvPr id="5" name="Slide Number Placeholder 5"/>
          <p:cNvSpPr>
            <a:spLocks noGrp="1"/>
          </p:cNvSpPr>
          <p:nvPr>
            <p:ph type="sldNum" sz="quarter" idx="12"/>
          </p:nvPr>
        </p:nvSpPr>
        <p:spPr/>
        <p:txBody>
          <a:bodyPr/>
          <a:lstStyle/>
          <a:p>
            <a:pPr>
              <a:defRPr/>
            </a:pPr>
            <a:fld id="{7585BE82-3997-4695-82CF-8AD5F1E6DE4A}" type="slidenum">
              <a:rPr lang="en-US"/>
              <a:pPr>
                <a:defRPr/>
              </a:pPr>
              <a:t>69</a:t>
            </a:fld>
            <a:endParaRPr lang="en-US"/>
          </a:p>
        </p:txBody>
      </p:sp>
      <p:pic>
        <p:nvPicPr>
          <p:cNvPr id="1167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32856"/>
            <a:ext cx="4456113" cy="2554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67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4075456"/>
            <a:ext cx="4536504" cy="2593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948567" y="2348880"/>
            <a:ext cx="3151825" cy="461665"/>
          </a:xfrm>
          <a:prstGeom prst="rect">
            <a:avLst/>
          </a:prstGeom>
          <a:noFill/>
        </p:spPr>
        <p:txBody>
          <a:bodyPr wrap="none" rtlCol="0">
            <a:spAutoFit/>
          </a:bodyPr>
          <a:lstStyle/>
          <a:p>
            <a:r>
              <a:rPr lang="en-GB" sz="2400" dirty="0" smtClean="0"/>
              <a:t>Normal Distribution</a:t>
            </a:r>
            <a:endParaRPr lang="en-GB"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 </a:t>
            </a:r>
            <a:r>
              <a:rPr lang="en-GB" dirty="0" smtClean="0"/>
              <a:t>Input Modelling</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7</a:t>
            </a:fld>
            <a:endParaRPr lang="en-US"/>
          </a:p>
        </p:txBody>
      </p:sp>
      <p:sp>
        <p:nvSpPr>
          <p:cNvPr id="6" name="Rounded Rectangle 5"/>
          <p:cNvSpPr/>
          <p:nvPr/>
        </p:nvSpPr>
        <p:spPr bwMode="auto">
          <a:xfrm>
            <a:off x="2994243" y="2924944"/>
            <a:ext cx="2585869" cy="114073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3200" b="0" i="0" u="none" strike="noStrike" cap="none" normalizeH="0" baseline="0" dirty="0" smtClean="0">
                <a:ln>
                  <a:noFill/>
                </a:ln>
                <a:solidFill>
                  <a:schemeClr val="tx1"/>
                </a:solidFill>
                <a:effectLst/>
                <a:latin typeface="Lucida Sans" pitchFamily="34" charset="0"/>
              </a:rPr>
              <a:t>Simulation Model</a:t>
            </a:r>
          </a:p>
        </p:txBody>
      </p:sp>
      <p:sp>
        <p:nvSpPr>
          <p:cNvPr id="10" name="TextBox 9"/>
          <p:cNvSpPr txBox="1"/>
          <p:nvPr/>
        </p:nvSpPr>
        <p:spPr>
          <a:xfrm>
            <a:off x="645847" y="2956704"/>
            <a:ext cx="1435008" cy="1077218"/>
          </a:xfrm>
          <a:prstGeom prst="rect">
            <a:avLst/>
          </a:prstGeom>
          <a:noFill/>
        </p:spPr>
        <p:txBody>
          <a:bodyPr wrap="none" rtlCol="0">
            <a:spAutoFit/>
          </a:bodyPr>
          <a:lstStyle/>
          <a:p>
            <a:r>
              <a:rPr lang="en-GB" sz="3200" dirty="0" smtClean="0"/>
              <a:t>Inputs</a:t>
            </a:r>
          </a:p>
          <a:p>
            <a:r>
              <a:rPr lang="en-GB" sz="3200" b="1" dirty="0" smtClean="0">
                <a:latin typeface="Times New Roman" panose="02020603050405020304" pitchFamily="18" charset="0"/>
                <a:cs typeface="Times New Roman" panose="02020603050405020304" pitchFamily="18" charset="0"/>
              </a:rPr>
              <a:t>x</a:t>
            </a:r>
            <a:endParaRPr lang="en-GB" sz="3200" b="1"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6671160" y="2962614"/>
            <a:ext cx="1789271" cy="1077218"/>
          </a:xfrm>
          <a:prstGeom prst="rect">
            <a:avLst/>
          </a:prstGeom>
          <a:noFill/>
        </p:spPr>
        <p:txBody>
          <a:bodyPr wrap="none" rtlCol="0">
            <a:spAutoFit/>
          </a:bodyPr>
          <a:lstStyle/>
          <a:p>
            <a:r>
              <a:rPr lang="en-GB" sz="3200" dirty="0" smtClean="0"/>
              <a:t>Outputs</a:t>
            </a:r>
          </a:p>
          <a:p>
            <a:r>
              <a:rPr lang="en-GB" sz="3200" b="1" i="1" dirty="0">
                <a:latin typeface="Times New Roman" panose="02020603050405020304" pitchFamily="18" charset="0"/>
                <a:cs typeface="Times New Roman" panose="02020603050405020304" pitchFamily="18" charset="0"/>
              </a:rPr>
              <a:t>y</a:t>
            </a:r>
            <a:r>
              <a:rPr lang="en-GB" sz="3200" dirty="0" smtClean="0">
                <a:latin typeface="Times New Roman" panose="02020603050405020304" pitchFamily="18" charset="0"/>
                <a:cs typeface="Times New Roman" panose="02020603050405020304" pitchFamily="18" charset="0"/>
              </a:rPr>
              <a:t>(</a:t>
            </a:r>
            <a:r>
              <a:rPr lang="en-GB" sz="3200" b="1" i="1" dirty="0" smtClean="0">
                <a:latin typeface="Times New Roman" panose="02020603050405020304" pitchFamily="18" charset="0"/>
                <a:cs typeface="Times New Roman" panose="02020603050405020304" pitchFamily="18" charset="0"/>
              </a:rPr>
              <a:t>x</a:t>
            </a:r>
            <a:r>
              <a:rPr lang="en-GB" sz="3200" dirty="0" smtClean="0">
                <a:latin typeface="Times New Roman" panose="02020603050405020304" pitchFamily="18" charset="0"/>
                <a:cs typeface="Times New Roman" panose="02020603050405020304" pitchFamily="18" charset="0"/>
              </a:rPr>
              <a:t>)</a:t>
            </a:r>
            <a:r>
              <a:rPr lang="en-GB" sz="3200" dirty="0" smtClean="0"/>
              <a:t> </a:t>
            </a:r>
            <a:r>
              <a:rPr lang="en-GB" sz="3200" dirty="0" smtClean="0">
                <a:latin typeface="Times New Roman" panose="02020603050405020304" pitchFamily="18" charset="0"/>
                <a:cs typeface="Times New Roman" panose="02020603050405020304" pitchFamily="18" charset="0"/>
              </a:rPr>
              <a:t>+</a:t>
            </a:r>
            <a:r>
              <a:rPr lang="en-GB" sz="3200" dirty="0" smtClean="0"/>
              <a:t> </a:t>
            </a:r>
            <a:r>
              <a:rPr lang="en-GB" sz="3200" dirty="0" smtClean="0">
                <a:sym typeface="Symbol"/>
              </a:rPr>
              <a:t></a:t>
            </a:r>
            <a:endParaRPr lang="en-GB" sz="3200" dirty="0"/>
          </a:p>
        </p:txBody>
      </p:sp>
      <p:cxnSp>
        <p:nvCxnSpPr>
          <p:cNvPr id="13" name="Straight Arrow Connector 12"/>
          <p:cNvCxnSpPr>
            <a:stCxn id="10" idx="3"/>
            <a:endCxn id="6" idx="1"/>
          </p:cNvCxnSpPr>
          <p:nvPr/>
        </p:nvCxnSpPr>
        <p:spPr bwMode="auto">
          <a:xfrm>
            <a:off x="2080855" y="3495313"/>
            <a:ext cx="913388" cy="0"/>
          </a:xfrm>
          <a:prstGeom prst="straightConnector1">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Arrow Connector 14"/>
          <p:cNvCxnSpPr>
            <a:stCxn id="6" idx="3"/>
            <a:endCxn id="11" idx="1"/>
          </p:cNvCxnSpPr>
          <p:nvPr/>
        </p:nvCxnSpPr>
        <p:spPr bwMode="auto">
          <a:xfrm>
            <a:off x="5580112" y="3495313"/>
            <a:ext cx="1091048" cy="5910"/>
          </a:xfrm>
          <a:prstGeom prst="straightConnector1">
            <a:avLst/>
          </a:prstGeom>
          <a:solidFill>
            <a:schemeClr val="accent1"/>
          </a:solidFill>
          <a:ln w="12700" cap="flat" cmpd="sng" algn="ctr">
            <a:solidFill>
              <a:schemeClr val="accent2"/>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Oval 17"/>
          <p:cNvSpPr/>
          <p:nvPr/>
        </p:nvSpPr>
        <p:spPr bwMode="auto">
          <a:xfrm>
            <a:off x="395536" y="2780928"/>
            <a:ext cx="1800200" cy="1512168"/>
          </a:xfrm>
          <a:prstGeom prst="ellipse">
            <a:avLst/>
          </a:prstGeom>
          <a:noFill/>
          <a:ln w="38100" cap="flat" cmpd="sng" algn="ctr">
            <a:solidFill>
              <a:srgbClr val="7030A0"/>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graphicFrame>
        <p:nvGraphicFramePr>
          <p:cNvPr id="20" name="Table 19"/>
          <p:cNvGraphicFramePr>
            <a:graphicFrameLocks noGrp="1"/>
          </p:cNvGraphicFramePr>
          <p:nvPr>
            <p:extLst>
              <p:ext uri="{D42A27DB-BD31-4B8C-83A1-F6EECF244321}">
                <p14:modId xmlns:p14="http://schemas.microsoft.com/office/powerpoint/2010/main" val="3322900876"/>
              </p:ext>
            </p:extLst>
          </p:nvPr>
        </p:nvGraphicFramePr>
        <p:xfrm>
          <a:off x="1385269" y="4869160"/>
          <a:ext cx="2682675" cy="1872871"/>
        </p:xfrm>
        <a:graphic>
          <a:graphicData uri="http://schemas.openxmlformats.org/drawingml/2006/table">
            <a:tbl>
              <a:tblPr firstRow="1" bandRow="1">
                <a:tableStyleId>{5C22544A-7EE6-4342-B048-85BDC9FD1C3A}</a:tableStyleId>
              </a:tblPr>
              <a:tblGrid>
                <a:gridCol w="536535"/>
                <a:gridCol w="536535"/>
                <a:gridCol w="536535"/>
                <a:gridCol w="536535"/>
                <a:gridCol w="536535"/>
              </a:tblGrid>
              <a:tr h="396074">
                <a:tc>
                  <a:txBody>
                    <a:bodyPr/>
                    <a:lstStyle/>
                    <a:p>
                      <a:r>
                        <a:rPr lang="en-GB" sz="1000" dirty="0" smtClean="0"/>
                        <a:t>Arrival</a:t>
                      </a:r>
                      <a:endParaRPr lang="en-GB" sz="1000" dirty="0"/>
                    </a:p>
                  </a:txBody>
                  <a:tcPr/>
                </a:tc>
                <a:tc>
                  <a:txBody>
                    <a:bodyPr/>
                    <a:lstStyle/>
                    <a:p>
                      <a:r>
                        <a:rPr lang="en-GB" sz="1000" dirty="0" smtClean="0"/>
                        <a:t>Departure</a:t>
                      </a:r>
                      <a:endParaRPr lang="en-GB" sz="1000" dirty="0"/>
                    </a:p>
                  </a:txBody>
                  <a:tcPr/>
                </a:tc>
                <a:tc>
                  <a:txBody>
                    <a:bodyPr/>
                    <a:lstStyle/>
                    <a:p>
                      <a:r>
                        <a:rPr lang="en-GB" sz="1000" dirty="0" smtClean="0"/>
                        <a:t>Duration</a:t>
                      </a:r>
                      <a:endParaRPr lang="en-GB" sz="1000" dirty="0"/>
                    </a:p>
                  </a:txBody>
                  <a:tcPr/>
                </a:tc>
                <a:tc>
                  <a:txBody>
                    <a:bodyPr/>
                    <a:lstStyle/>
                    <a:p>
                      <a:r>
                        <a:rPr lang="en-GB" sz="1000" dirty="0" smtClean="0"/>
                        <a:t>Date</a:t>
                      </a:r>
                      <a:endParaRPr lang="en-GB" sz="1000" dirty="0"/>
                    </a:p>
                  </a:txBody>
                  <a:tcPr/>
                </a:tc>
                <a:tc>
                  <a:txBody>
                    <a:bodyPr/>
                    <a:lstStyle/>
                    <a:p>
                      <a:r>
                        <a:rPr lang="en-GB" sz="1000" dirty="0" smtClean="0"/>
                        <a:t>Vehicle</a:t>
                      </a:r>
                      <a:endParaRPr lang="en-GB" sz="1000" dirty="0"/>
                    </a:p>
                  </a:txBody>
                  <a:tcPr/>
                </a:tc>
              </a:tr>
              <a:tr h="396074">
                <a:tc>
                  <a:txBody>
                    <a:bodyPr/>
                    <a:lstStyle/>
                    <a:p>
                      <a:r>
                        <a:rPr lang="en-GB" sz="1000" dirty="0" smtClean="0"/>
                        <a:t>10.01.20</a:t>
                      </a:r>
                      <a:endParaRPr lang="en-GB" sz="1000" dirty="0"/>
                    </a:p>
                  </a:txBody>
                  <a:tcPr/>
                </a:tc>
                <a:tc>
                  <a:txBody>
                    <a:bodyPr/>
                    <a:lstStyle/>
                    <a:p>
                      <a:r>
                        <a:rPr lang="en-GB" sz="1000" dirty="0" smtClean="0"/>
                        <a:t>10.02.00</a:t>
                      </a:r>
                      <a:endParaRPr lang="en-GB" sz="1000" dirty="0"/>
                    </a:p>
                  </a:txBody>
                  <a:tcPr/>
                </a:tc>
                <a:tc>
                  <a:txBody>
                    <a:bodyPr/>
                    <a:lstStyle/>
                    <a:p>
                      <a:r>
                        <a:rPr lang="en-GB" sz="1000" dirty="0" smtClean="0"/>
                        <a:t>40</a:t>
                      </a:r>
                      <a:endParaRPr lang="en-GB" sz="1000" dirty="0"/>
                    </a:p>
                  </a:txBody>
                  <a:tcPr/>
                </a:tc>
                <a:tc>
                  <a:txBody>
                    <a:bodyPr/>
                    <a:lstStyle/>
                    <a:p>
                      <a:r>
                        <a:rPr lang="en-GB" sz="1000" dirty="0" smtClean="0"/>
                        <a:t>01.07.15</a:t>
                      </a:r>
                      <a:endParaRPr lang="en-GB" sz="1000" dirty="0"/>
                    </a:p>
                  </a:txBody>
                  <a:tcPr/>
                </a:tc>
                <a:tc>
                  <a:txBody>
                    <a:bodyPr/>
                    <a:lstStyle/>
                    <a:p>
                      <a:r>
                        <a:rPr lang="en-GB" sz="1000" dirty="0" smtClean="0"/>
                        <a:t>Car</a:t>
                      </a:r>
                      <a:endParaRPr lang="en-GB" sz="1000" dirty="0"/>
                    </a:p>
                  </a:txBody>
                  <a:tcPr/>
                </a:tc>
              </a:tr>
              <a:tr h="396074">
                <a:tc>
                  <a:txBody>
                    <a:bodyPr/>
                    <a:lstStyle/>
                    <a:p>
                      <a:r>
                        <a:rPr lang="en-GB" sz="1000" dirty="0" smtClean="0"/>
                        <a:t>10.05.30</a:t>
                      </a:r>
                      <a:endParaRPr lang="en-GB" sz="1000" dirty="0"/>
                    </a:p>
                  </a:txBody>
                  <a:tcPr/>
                </a:tc>
                <a:tc>
                  <a:txBody>
                    <a:bodyPr/>
                    <a:lstStyle/>
                    <a:p>
                      <a:r>
                        <a:rPr lang="en-GB" sz="1000" dirty="0" smtClean="0"/>
                        <a:t>10.06.50</a:t>
                      </a:r>
                      <a:endParaRPr lang="en-GB" sz="1000" dirty="0"/>
                    </a:p>
                  </a:txBody>
                  <a:tcPr/>
                </a:tc>
                <a:tc>
                  <a:txBody>
                    <a:bodyPr/>
                    <a:lstStyle/>
                    <a:p>
                      <a:r>
                        <a:rPr lang="en-GB" sz="1000" dirty="0" smtClean="0"/>
                        <a:t>80</a:t>
                      </a:r>
                      <a:endParaRPr lang="en-GB" sz="1000" dirty="0"/>
                    </a:p>
                  </a:txBody>
                  <a:tcPr/>
                </a:tc>
                <a:tc>
                  <a:txBody>
                    <a:bodyPr/>
                    <a:lstStyle/>
                    <a:p>
                      <a:r>
                        <a:rPr lang="en-GB" sz="1000" dirty="0" smtClean="0"/>
                        <a:t>01.07.15</a:t>
                      </a:r>
                      <a:endParaRPr lang="en-GB" sz="1000" dirty="0"/>
                    </a:p>
                  </a:txBody>
                  <a:tcPr/>
                </a:tc>
                <a:tc>
                  <a:txBody>
                    <a:bodyPr/>
                    <a:lstStyle/>
                    <a:p>
                      <a:r>
                        <a:rPr lang="en-GB" sz="1000" dirty="0" smtClean="0"/>
                        <a:t>HGV</a:t>
                      </a:r>
                      <a:endParaRPr lang="en-GB" sz="1000" dirty="0"/>
                    </a:p>
                  </a:txBody>
                  <a:tcPr/>
                </a:tc>
              </a:tr>
              <a:tr h="396074">
                <a:tc>
                  <a:txBody>
                    <a:bodyPr/>
                    <a:lstStyle/>
                    <a:p>
                      <a:r>
                        <a:rPr lang="en-GB" sz="1000" dirty="0" smtClean="0"/>
                        <a:t>10.08.10</a:t>
                      </a:r>
                      <a:endParaRPr lang="en-GB" sz="1000" dirty="0"/>
                    </a:p>
                  </a:txBody>
                  <a:tcPr/>
                </a:tc>
                <a:tc>
                  <a:txBody>
                    <a:bodyPr/>
                    <a:lstStyle/>
                    <a:p>
                      <a:r>
                        <a:rPr lang="en-GB" sz="1000" dirty="0" smtClean="0"/>
                        <a:t>10.08.40</a:t>
                      </a:r>
                      <a:endParaRPr lang="en-GB" sz="1000" dirty="0"/>
                    </a:p>
                  </a:txBody>
                  <a:tcPr/>
                </a:tc>
                <a:tc>
                  <a:txBody>
                    <a:bodyPr/>
                    <a:lstStyle/>
                    <a:p>
                      <a:r>
                        <a:rPr lang="en-GB" sz="1000" dirty="0" smtClean="0"/>
                        <a:t>30</a:t>
                      </a:r>
                      <a:endParaRPr lang="en-GB" sz="1000" dirty="0"/>
                    </a:p>
                  </a:txBody>
                  <a:tcPr/>
                </a:tc>
                <a:tc>
                  <a:txBody>
                    <a:bodyPr/>
                    <a:lstStyle/>
                    <a:p>
                      <a:r>
                        <a:rPr lang="en-GB" sz="1000" dirty="0" smtClean="0"/>
                        <a:t>01.07.15</a:t>
                      </a:r>
                      <a:endParaRPr lang="en-GB" sz="1000" dirty="0"/>
                    </a:p>
                  </a:txBody>
                  <a:tcPr/>
                </a:tc>
                <a:tc>
                  <a:txBody>
                    <a:bodyPr/>
                    <a:lstStyle/>
                    <a:p>
                      <a:r>
                        <a:rPr lang="en-GB" sz="1000" dirty="0" smtClean="0"/>
                        <a:t>Car</a:t>
                      </a:r>
                      <a:endParaRPr lang="en-GB" sz="1000" dirty="0"/>
                    </a:p>
                  </a:txBody>
                  <a:tcPr/>
                </a:tc>
              </a:tr>
              <a:tr h="287911">
                <a:tc>
                  <a:txBody>
                    <a:bodyPr/>
                    <a:lstStyle/>
                    <a:p>
                      <a:r>
                        <a:rPr lang="en-GB" sz="1000" dirty="0" smtClean="0"/>
                        <a:t>…</a:t>
                      </a:r>
                      <a:endParaRPr lang="en-GB" sz="1000" dirty="0"/>
                    </a:p>
                  </a:txBody>
                  <a:tcPr/>
                </a:tc>
                <a:tc>
                  <a:txBody>
                    <a:bodyPr/>
                    <a:lstStyle/>
                    <a:p>
                      <a:r>
                        <a:rPr lang="en-GB" sz="1000" dirty="0" smtClean="0"/>
                        <a:t>…</a:t>
                      </a:r>
                      <a:endParaRPr lang="en-GB" sz="1000" dirty="0"/>
                    </a:p>
                  </a:txBody>
                  <a:tcPr/>
                </a:tc>
                <a:tc>
                  <a:txBody>
                    <a:bodyPr/>
                    <a:lstStyle/>
                    <a:p>
                      <a:r>
                        <a:rPr lang="en-GB" sz="1000" dirty="0" smtClean="0"/>
                        <a:t>…</a:t>
                      </a:r>
                      <a:endParaRPr lang="en-GB" sz="1000" dirty="0"/>
                    </a:p>
                  </a:txBody>
                  <a:tcPr/>
                </a:tc>
                <a:tc>
                  <a:txBody>
                    <a:bodyPr/>
                    <a:lstStyle/>
                    <a:p>
                      <a:r>
                        <a:rPr lang="en-GB" sz="1000" dirty="0" smtClean="0"/>
                        <a:t>…</a:t>
                      </a:r>
                      <a:endParaRPr lang="en-GB" sz="1000" dirty="0"/>
                    </a:p>
                  </a:txBody>
                  <a:tcPr/>
                </a:tc>
                <a:tc>
                  <a:txBody>
                    <a:bodyPr/>
                    <a:lstStyle/>
                    <a:p>
                      <a:r>
                        <a:rPr lang="en-GB" sz="1000" dirty="0" smtClean="0"/>
                        <a:t>…</a:t>
                      </a:r>
                      <a:endParaRPr lang="en-GB" sz="1000" dirty="0"/>
                    </a:p>
                  </a:txBody>
                  <a:tcPr/>
                </a:tc>
              </a:tr>
            </a:tbl>
          </a:graphicData>
        </a:graphic>
      </p:graphicFrame>
      <p:sp>
        <p:nvSpPr>
          <p:cNvPr id="21" name="TextBox 20"/>
          <p:cNvSpPr txBox="1"/>
          <p:nvPr/>
        </p:nvSpPr>
        <p:spPr>
          <a:xfrm rot="19918471">
            <a:off x="1980688" y="5068738"/>
            <a:ext cx="1098378" cy="584775"/>
          </a:xfrm>
          <a:prstGeom prst="rect">
            <a:avLst/>
          </a:prstGeom>
          <a:solidFill>
            <a:schemeClr val="bg1"/>
          </a:solidFill>
          <a:ln>
            <a:solidFill>
              <a:schemeClr val="accent6">
                <a:lumMod val="75000"/>
              </a:schemeClr>
            </a:solidFill>
          </a:ln>
        </p:spPr>
        <p:txBody>
          <a:bodyPr wrap="none" rtlCol="0">
            <a:spAutoFit/>
          </a:bodyPr>
          <a:lstStyle/>
          <a:p>
            <a:r>
              <a:rPr lang="en-GB" sz="3200" dirty="0" smtClean="0"/>
              <a:t>Data</a:t>
            </a:r>
            <a:endParaRPr lang="en-GB" sz="3200" dirty="0"/>
          </a:p>
        </p:txBody>
      </p:sp>
      <p:sp>
        <p:nvSpPr>
          <p:cNvPr id="22" name="Right Arrow 21"/>
          <p:cNvSpPr/>
          <p:nvPr/>
        </p:nvSpPr>
        <p:spPr bwMode="auto">
          <a:xfrm rot="14316140">
            <a:off x="1705545" y="4239459"/>
            <a:ext cx="750620" cy="504056"/>
          </a:xfrm>
          <a:prstGeom prst="rightArrow">
            <a:avLst/>
          </a:pr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Tree>
    <p:extLst>
      <p:ext uri="{BB962C8B-B14F-4D97-AF65-F5344CB8AC3E}">
        <p14:creationId xmlns:p14="http://schemas.microsoft.com/office/powerpoint/2010/main" val="1809926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21" grpId="0" animBg="1"/>
      <p:bldP spid="22"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2005E779-EA56-46BD-B155-920437364468}" type="slidenum">
              <a:rPr lang="en-US"/>
              <a:pPr>
                <a:defRPr/>
              </a:pPr>
              <a:t>70</a:t>
            </a:fld>
            <a:endParaRPr lang="en-US"/>
          </a:p>
        </p:txBody>
      </p:sp>
      <p:sp>
        <p:nvSpPr>
          <p:cNvPr id="83971" name="Rectangle 2"/>
          <p:cNvSpPr>
            <a:spLocks noGrp="1" noChangeArrowheads="1"/>
          </p:cNvSpPr>
          <p:nvPr>
            <p:ph type="title"/>
          </p:nvPr>
        </p:nvSpPr>
        <p:spPr/>
        <p:txBody>
          <a:bodyPr/>
          <a:lstStyle/>
          <a:p>
            <a:pPr eaLnBrk="1" hangingPunct="1"/>
            <a:r>
              <a:rPr lang="en-GB" smtClean="0"/>
              <a:t>Goodness of Fit Tests</a:t>
            </a:r>
          </a:p>
        </p:txBody>
      </p:sp>
      <p:sp>
        <p:nvSpPr>
          <p:cNvPr id="83972" name="Rectangle 3"/>
          <p:cNvSpPr>
            <a:spLocks noGrp="1" noChangeArrowheads="1"/>
          </p:cNvSpPr>
          <p:nvPr>
            <p:ph type="body" idx="1"/>
          </p:nvPr>
        </p:nvSpPr>
        <p:spPr/>
        <p:txBody>
          <a:bodyPr/>
          <a:lstStyle/>
          <a:p>
            <a:pPr eaLnBrk="1" hangingPunct="1"/>
            <a:r>
              <a:rPr lang="en-GB" sz="2000" smtClean="0"/>
              <a:t>Chi-squared GoF test</a:t>
            </a:r>
          </a:p>
          <a:p>
            <a:pPr lvl="1" eaLnBrk="1" hangingPunct="1"/>
            <a:r>
              <a:rPr lang="en-GB" sz="2000" smtClean="0"/>
              <a:t>Weighted sum of squared errors</a:t>
            </a:r>
          </a:p>
          <a:p>
            <a:pPr lvl="1" eaLnBrk="1" hangingPunct="1"/>
            <a:r>
              <a:rPr lang="en-GB" sz="2000" smtClean="0"/>
              <a:t>If errors follow a normal distribution, squared errors will follow a chi-squared distribution</a:t>
            </a:r>
          </a:p>
          <a:p>
            <a:pPr lvl="1" eaLnBrk="1" hangingPunct="1"/>
            <a:r>
              <a:rPr lang="en-GB" sz="2000" b="1" smtClean="0">
                <a:solidFill>
                  <a:srgbClr val="CC3399"/>
                </a:solidFill>
              </a:rPr>
              <a:t>Weaknesses:</a:t>
            </a:r>
            <a:r>
              <a:rPr lang="en-GB" sz="2000" smtClean="0"/>
              <a:t> not very powerful; subjective</a:t>
            </a:r>
          </a:p>
          <a:p>
            <a:pPr eaLnBrk="1" hangingPunct="1"/>
            <a:r>
              <a:rPr lang="en-GB" sz="2000" smtClean="0"/>
              <a:t>EDF GoF tests</a:t>
            </a:r>
          </a:p>
          <a:p>
            <a:pPr lvl="1" eaLnBrk="1" hangingPunct="1"/>
            <a:r>
              <a:rPr lang="en-GB" sz="2000" smtClean="0"/>
              <a:t>Kolmogorov-Smirnov</a:t>
            </a:r>
          </a:p>
          <a:p>
            <a:pPr lvl="1" eaLnBrk="1" hangingPunct="1"/>
            <a:r>
              <a:rPr lang="en-GB" sz="2000" smtClean="0"/>
              <a:t>Cramér-von-Mises</a:t>
            </a:r>
          </a:p>
          <a:p>
            <a:pPr lvl="1" eaLnBrk="1" hangingPunct="1"/>
            <a:r>
              <a:rPr lang="en-GB" sz="2000" smtClean="0"/>
              <a:t>Anderson-Darling</a:t>
            </a:r>
          </a:p>
        </p:txBody>
      </p:sp>
      <p:sp>
        <p:nvSpPr>
          <p:cNvPr id="83973" name="Text Box 4"/>
          <p:cNvSpPr txBox="1">
            <a:spLocks noChangeArrowheads="1"/>
          </p:cNvSpPr>
          <p:nvPr/>
        </p:nvSpPr>
        <p:spPr bwMode="auto">
          <a:xfrm>
            <a:off x="4067175" y="4652963"/>
            <a:ext cx="4743450"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solidFill>
                  <a:srgbClr val="CC3399"/>
                </a:solidFill>
              </a:rPr>
              <a:t>Directly compare EDF with fitted CDF</a:t>
            </a:r>
          </a:p>
        </p:txBody>
      </p:sp>
      <p:sp>
        <p:nvSpPr>
          <p:cNvPr id="83974" name="AutoShape 5"/>
          <p:cNvSpPr>
            <a:spLocks/>
          </p:cNvSpPr>
          <p:nvPr/>
        </p:nvSpPr>
        <p:spPr bwMode="auto">
          <a:xfrm>
            <a:off x="3635375" y="4221163"/>
            <a:ext cx="215900" cy="1295400"/>
          </a:xfrm>
          <a:prstGeom prst="rightBrace">
            <a:avLst>
              <a:gd name="adj1" fmla="val 50000"/>
              <a:gd name="adj2" fmla="val 50000"/>
            </a:avLst>
          </a:prstGeom>
          <a:noFill/>
          <a:ln w="12700">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72DAB112-D04E-48AE-8172-A792192D0F12}" type="slidenum">
              <a:rPr lang="en-US"/>
              <a:pPr>
                <a:defRPr/>
              </a:pPr>
              <a:t>71</a:t>
            </a:fld>
            <a:endParaRPr lang="en-US"/>
          </a:p>
        </p:txBody>
      </p:sp>
      <p:sp>
        <p:nvSpPr>
          <p:cNvPr id="84995" name="Rectangle 2"/>
          <p:cNvSpPr>
            <a:spLocks noGrp="1" noChangeArrowheads="1"/>
          </p:cNvSpPr>
          <p:nvPr>
            <p:ph type="title"/>
          </p:nvPr>
        </p:nvSpPr>
        <p:spPr/>
        <p:txBody>
          <a:bodyPr/>
          <a:lstStyle/>
          <a:p>
            <a:pPr eaLnBrk="1" hangingPunct="1"/>
            <a:r>
              <a:rPr lang="en-GB" smtClean="0"/>
              <a:t>Has sample y been drawn from </a:t>
            </a:r>
            <a:r>
              <a:rPr lang="en-GB" i="1" smtClean="0"/>
              <a:t>F</a:t>
            </a:r>
            <a:r>
              <a:rPr lang="en-GB" baseline="-25000" smtClean="0"/>
              <a:t>o</a:t>
            </a:r>
            <a:r>
              <a:rPr lang="en-GB" smtClean="0"/>
              <a:t>(</a:t>
            </a:r>
            <a:r>
              <a:rPr lang="en-GB" i="1" smtClean="0"/>
              <a:t>y</a:t>
            </a:r>
            <a:r>
              <a:rPr lang="en-GB" smtClean="0"/>
              <a:t>)?</a:t>
            </a:r>
          </a:p>
        </p:txBody>
      </p:sp>
      <p:sp>
        <p:nvSpPr>
          <p:cNvPr id="84996" name="Text Box 4"/>
          <p:cNvSpPr txBox="1">
            <a:spLocks noChangeArrowheads="1"/>
          </p:cNvSpPr>
          <p:nvPr/>
        </p:nvSpPr>
        <p:spPr bwMode="auto">
          <a:xfrm>
            <a:off x="468313" y="2133600"/>
            <a:ext cx="8064500" cy="2262188"/>
          </a:xfrm>
          <a:prstGeom prst="rect">
            <a:avLst/>
          </a:prstGeom>
          <a:solidFill>
            <a:srgbClr val="FFFF99"/>
          </a:solidFill>
          <a:ln w="25400" algn="ctr">
            <a:solidFill>
              <a:srgbClr val="FE3E1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b="1"/>
              <a:t>Fundamental Theorem of Sampling</a:t>
            </a:r>
            <a:r>
              <a:rPr lang="en-GB" sz="2400"/>
              <a:t>: As the size of a random sample tends to infinity then the EDF constructed from the sample will tend, with probability one, to the underlying cumulative distribution function (CDF) of the distribution from which the sample is drawn.</a:t>
            </a:r>
          </a:p>
        </p:txBody>
      </p:sp>
      <p:sp>
        <p:nvSpPr>
          <p:cNvPr id="84997" name="Rectangle 8"/>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pSp>
        <p:nvGrpSpPr>
          <p:cNvPr id="84998" name="Group 9"/>
          <p:cNvGrpSpPr>
            <a:grpSpLocks/>
          </p:cNvGrpSpPr>
          <p:nvPr/>
        </p:nvGrpSpPr>
        <p:grpSpPr bwMode="auto">
          <a:xfrm>
            <a:off x="1370013" y="5276850"/>
            <a:ext cx="5640387" cy="582613"/>
            <a:chOff x="863" y="3324"/>
            <a:chExt cx="3553" cy="367"/>
          </a:xfrm>
        </p:grpSpPr>
        <p:sp>
          <p:nvSpPr>
            <p:cNvPr id="84999" name="Text Box 6"/>
            <p:cNvSpPr txBox="1">
              <a:spLocks noChangeArrowheads="1"/>
            </p:cNvSpPr>
            <p:nvPr/>
          </p:nvSpPr>
          <p:spPr bwMode="auto">
            <a:xfrm>
              <a:off x="863" y="3386"/>
              <a:ext cx="3553"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b="1">
                  <a:solidFill>
                    <a:srgbClr val="CC3399"/>
                  </a:solidFill>
                  <a:latin typeface="Georgia" pitchFamily="18" charset="0"/>
                </a:rPr>
                <a:t>Test:</a:t>
              </a:r>
              <a:r>
                <a:rPr lang="en-GB" sz="2400">
                  <a:latin typeface="Georgia" pitchFamily="18" charset="0"/>
                </a:rPr>
                <a:t> compare the EDF            with </a:t>
              </a:r>
              <a:r>
                <a:rPr lang="en-GB" sz="2400" i="1">
                  <a:latin typeface="Georgia" pitchFamily="18" charset="0"/>
                </a:rPr>
                <a:t>F</a:t>
              </a:r>
              <a:r>
                <a:rPr lang="en-GB" sz="2400" baseline="-25000">
                  <a:latin typeface="Georgia" pitchFamily="18" charset="0"/>
                </a:rPr>
                <a:t>0</a:t>
              </a:r>
              <a:r>
                <a:rPr lang="en-GB" sz="2400">
                  <a:latin typeface="Georgia" pitchFamily="18" charset="0"/>
                </a:rPr>
                <a:t>(</a:t>
              </a:r>
              <a:r>
                <a:rPr lang="en-GB" sz="2400" i="1">
                  <a:latin typeface="Georgia" pitchFamily="18" charset="0"/>
                </a:rPr>
                <a:t>y</a:t>
              </a:r>
              <a:r>
                <a:rPr lang="en-GB" sz="2400">
                  <a:latin typeface="Georgia" pitchFamily="18" charset="0"/>
                </a:rPr>
                <a:t>)</a:t>
              </a:r>
            </a:p>
          </p:txBody>
        </p:sp>
        <p:graphicFrame>
          <p:nvGraphicFramePr>
            <p:cNvPr id="85000" name="Object 7"/>
            <p:cNvGraphicFramePr>
              <a:graphicFrameLocks noChangeAspect="1"/>
            </p:cNvGraphicFramePr>
            <p:nvPr/>
          </p:nvGraphicFramePr>
          <p:xfrm>
            <a:off x="2971" y="3324"/>
            <a:ext cx="545" cy="367"/>
          </p:xfrm>
          <a:graphic>
            <a:graphicData uri="http://schemas.openxmlformats.org/presentationml/2006/ole">
              <mc:AlternateContent xmlns:mc="http://schemas.openxmlformats.org/markup-compatibility/2006">
                <mc:Choice xmlns:v="urn:schemas-microsoft-com:vml" Requires="v">
                  <p:oleObj spid="_x0000_s85058" name="Equation" r:id="rId3" imgW="355446" imgH="241195" progId="Equation.3">
                    <p:embed/>
                  </p:oleObj>
                </mc:Choice>
                <mc:Fallback>
                  <p:oleObj name="Equation" r:id="rId3" imgW="355446" imgH="241195"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 y="3324"/>
                          <a:ext cx="545"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pPr>
              <a:defRPr/>
            </a:pPr>
            <a:fld id="{D865591D-4D59-457D-AE0F-7E92E16A0884}" type="slidenum">
              <a:rPr lang="en-US"/>
              <a:pPr>
                <a:defRPr/>
              </a:pPr>
              <a:t>72</a:t>
            </a:fld>
            <a:endParaRPr lang="en-US"/>
          </a:p>
        </p:txBody>
      </p:sp>
      <p:sp>
        <p:nvSpPr>
          <p:cNvPr id="86019" name="Rectangle 2"/>
          <p:cNvSpPr>
            <a:spLocks noGrp="1" noChangeArrowheads="1"/>
          </p:cNvSpPr>
          <p:nvPr>
            <p:ph type="title"/>
          </p:nvPr>
        </p:nvSpPr>
        <p:spPr/>
        <p:txBody>
          <a:bodyPr/>
          <a:lstStyle/>
          <a:p>
            <a:pPr eaLnBrk="1" hangingPunct="1"/>
            <a:r>
              <a:rPr lang="en-GB" smtClean="0"/>
              <a:t>EDF Test Statistics</a:t>
            </a:r>
          </a:p>
        </p:txBody>
      </p:sp>
      <p:sp>
        <p:nvSpPr>
          <p:cNvPr id="86020" name="Rectangle 5"/>
          <p:cNvSpPr>
            <a:spLocks noChangeArrowheads="1"/>
          </p:cNvSpPr>
          <p:nvPr/>
        </p:nvSpPr>
        <p:spPr bwMode="auto">
          <a:xfrm>
            <a:off x="0" y="3181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86021" name="Object 4"/>
          <p:cNvGraphicFramePr>
            <a:graphicFrameLocks noChangeAspect="1"/>
          </p:cNvGraphicFramePr>
          <p:nvPr/>
        </p:nvGraphicFramePr>
        <p:xfrm>
          <a:off x="1187450" y="2105025"/>
          <a:ext cx="6011863" cy="1468438"/>
        </p:xfrm>
        <a:graphic>
          <a:graphicData uri="http://schemas.openxmlformats.org/presentationml/2006/ole">
            <mc:AlternateContent xmlns:mc="http://schemas.openxmlformats.org/markup-compatibility/2006">
              <mc:Choice xmlns:v="urn:schemas-microsoft-com:vml" Requires="v">
                <p:oleObj spid="_x0000_s86087" name="Equation" r:id="rId3" imgW="2032000" imgH="495300" progId="Equation.3">
                  <p:embed/>
                </p:oleObj>
              </mc:Choice>
              <mc:Fallback>
                <p:oleObj name="Equation" r:id="rId3" imgW="2032000" imgH="4953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450" y="2105025"/>
                        <a:ext cx="6011863" cy="146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86022" name="Group 11"/>
          <p:cNvGrpSpPr>
            <a:grpSpLocks/>
          </p:cNvGrpSpPr>
          <p:nvPr/>
        </p:nvGrpSpPr>
        <p:grpSpPr bwMode="auto">
          <a:xfrm>
            <a:off x="3203575" y="3213100"/>
            <a:ext cx="2562225" cy="1223963"/>
            <a:chOff x="2018" y="2024"/>
            <a:chExt cx="1614" cy="771"/>
          </a:xfrm>
        </p:grpSpPr>
        <p:sp>
          <p:nvSpPr>
            <p:cNvPr id="86027" name="Text Box 6"/>
            <p:cNvSpPr txBox="1">
              <a:spLocks noChangeArrowheads="1"/>
            </p:cNvSpPr>
            <p:nvPr/>
          </p:nvSpPr>
          <p:spPr bwMode="auto">
            <a:xfrm>
              <a:off x="2018" y="2382"/>
              <a:ext cx="1614" cy="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rgbClr val="CC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solidFill>
                    <a:srgbClr val="CC3399"/>
                  </a:solidFill>
                </a:rPr>
                <a:t>Difference between</a:t>
              </a:r>
            </a:p>
            <a:p>
              <a:r>
                <a:rPr lang="en-GB" sz="2000">
                  <a:solidFill>
                    <a:srgbClr val="CC3399"/>
                  </a:solidFill>
                </a:rPr>
                <a:t>EDF and fitted CDF</a:t>
              </a:r>
            </a:p>
          </p:txBody>
        </p:sp>
        <p:sp>
          <p:nvSpPr>
            <p:cNvPr id="86028" name="AutoShape 8"/>
            <p:cNvSpPr>
              <a:spLocks/>
            </p:cNvSpPr>
            <p:nvPr/>
          </p:nvSpPr>
          <p:spPr bwMode="auto">
            <a:xfrm rot="5400000">
              <a:off x="2744" y="1389"/>
              <a:ext cx="136" cy="1406"/>
            </a:xfrm>
            <a:prstGeom prst="rightBrace">
              <a:avLst>
                <a:gd name="adj1" fmla="val 86152"/>
                <a:gd name="adj2" fmla="val 50000"/>
              </a:avLst>
            </a:prstGeom>
            <a:noFill/>
            <a:ln w="12700">
              <a:solidFill>
                <a:srgbClr val="CC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
          <p:nvSpPr>
            <p:cNvPr id="86029" name="Line 9"/>
            <p:cNvSpPr>
              <a:spLocks noChangeShapeType="1"/>
            </p:cNvSpPr>
            <p:nvPr/>
          </p:nvSpPr>
          <p:spPr bwMode="auto">
            <a:xfrm flipV="1">
              <a:off x="2835" y="2205"/>
              <a:ext cx="0" cy="182"/>
            </a:xfrm>
            <a:prstGeom prst="line">
              <a:avLst/>
            </a:prstGeom>
            <a:noFill/>
            <a:ln w="25400">
              <a:solidFill>
                <a:srgbClr val="CC3399"/>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spAutoFit/>
            </a:bodyPr>
            <a:lstStyle/>
            <a:p>
              <a:endParaRPr lang="en-GB"/>
            </a:p>
          </p:txBody>
        </p:sp>
      </p:grpSp>
      <p:grpSp>
        <p:nvGrpSpPr>
          <p:cNvPr id="86023" name="Group 12"/>
          <p:cNvGrpSpPr>
            <a:grpSpLocks/>
          </p:cNvGrpSpPr>
          <p:nvPr/>
        </p:nvGrpSpPr>
        <p:grpSpPr bwMode="auto">
          <a:xfrm>
            <a:off x="323850" y="3213100"/>
            <a:ext cx="2516188" cy="1862138"/>
            <a:chOff x="204" y="2024"/>
            <a:chExt cx="1585" cy="1173"/>
          </a:xfrm>
        </p:grpSpPr>
        <p:sp>
          <p:nvSpPr>
            <p:cNvPr id="86025" name="Text Box 7"/>
            <p:cNvSpPr txBox="1">
              <a:spLocks noChangeArrowheads="1"/>
            </p:cNvSpPr>
            <p:nvPr/>
          </p:nvSpPr>
          <p:spPr bwMode="auto">
            <a:xfrm>
              <a:off x="204" y="2976"/>
              <a:ext cx="1585" cy="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Weighting function</a:t>
              </a:r>
            </a:p>
          </p:txBody>
        </p:sp>
        <p:sp>
          <p:nvSpPr>
            <p:cNvPr id="86026" name="Line 10"/>
            <p:cNvSpPr>
              <a:spLocks noChangeShapeType="1"/>
            </p:cNvSpPr>
            <p:nvPr/>
          </p:nvSpPr>
          <p:spPr bwMode="auto">
            <a:xfrm flipV="1">
              <a:off x="884" y="2024"/>
              <a:ext cx="681" cy="816"/>
            </a:xfrm>
            <a:prstGeom prst="line">
              <a:avLst/>
            </a:prstGeom>
            <a:noFill/>
            <a:ln w="25400">
              <a:solidFill>
                <a:schemeClr val="tx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grpSp>
      <p:sp>
        <p:nvSpPr>
          <p:cNvPr id="86024" name="Text Box 13"/>
          <p:cNvSpPr txBox="1">
            <a:spLocks noChangeArrowheads="1"/>
          </p:cNvSpPr>
          <p:nvPr/>
        </p:nvSpPr>
        <p:spPr bwMode="auto">
          <a:xfrm>
            <a:off x="166688" y="5589588"/>
            <a:ext cx="8758237" cy="436562"/>
          </a:xfrm>
          <a:prstGeom prst="rect">
            <a:avLst/>
          </a:prstGeom>
          <a:solidFill>
            <a:srgbClr val="CCFFCC"/>
          </a:solidFill>
          <a:ln w="25400" algn="ctr">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a:t>When sample </a:t>
            </a:r>
            <a:r>
              <a:rPr lang="en-GB" sz="2400" i="1"/>
              <a:t>y</a:t>
            </a:r>
            <a:r>
              <a:rPr lang="en-GB" sz="2400"/>
              <a:t> has been drawn from </a:t>
            </a:r>
            <a:r>
              <a:rPr lang="en-GB" sz="2400" i="1"/>
              <a:t>F</a:t>
            </a:r>
            <a:r>
              <a:rPr lang="en-GB" sz="2400" baseline="-25000"/>
              <a:t>0</a:t>
            </a:r>
            <a:r>
              <a:rPr lang="en-GB" sz="2400"/>
              <a:t>(</a:t>
            </a:r>
            <a:r>
              <a:rPr lang="en-GB" sz="2400" i="1"/>
              <a:t>y</a:t>
            </a:r>
            <a:r>
              <a:rPr lang="en-GB" sz="2400"/>
              <a:t>), T will be small</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2704F3A5-07B8-4E2E-8B75-2E4C8AB77F4C}" type="slidenum">
              <a:rPr lang="en-US"/>
              <a:pPr>
                <a:defRPr/>
              </a:pPr>
              <a:t>73</a:t>
            </a:fld>
            <a:endParaRPr lang="en-US"/>
          </a:p>
        </p:txBody>
      </p:sp>
      <p:sp>
        <p:nvSpPr>
          <p:cNvPr id="87043" name="Rectangle 2"/>
          <p:cNvSpPr>
            <a:spLocks noGrp="1" noChangeArrowheads="1"/>
          </p:cNvSpPr>
          <p:nvPr>
            <p:ph type="title"/>
          </p:nvPr>
        </p:nvSpPr>
        <p:spPr/>
        <p:txBody>
          <a:bodyPr/>
          <a:lstStyle/>
          <a:p>
            <a:pPr eaLnBrk="1" hangingPunct="1"/>
            <a:r>
              <a:rPr lang="en-GB" smtClean="0"/>
              <a:t>Anderson-Darling Weighting Function</a:t>
            </a:r>
          </a:p>
        </p:txBody>
      </p:sp>
      <p:pic>
        <p:nvPicPr>
          <p:cNvPr id="8704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2141538"/>
            <a:ext cx="8785225" cy="409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045" name="Text Box 8"/>
          <p:cNvSpPr txBox="1">
            <a:spLocks noChangeArrowheads="1"/>
          </p:cNvSpPr>
          <p:nvPr/>
        </p:nvSpPr>
        <p:spPr bwMode="auto">
          <a:xfrm>
            <a:off x="2598738" y="2947988"/>
            <a:ext cx="3713162" cy="41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i="1">
                <a:latin typeface="Georgia" pitchFamily="18" charset="0"/>
                <a:sym typeface="Symbol" pitchFamily="18" charset="2"/>
              </a:rPr>
              <a:t></a:t>
            </a:r>
            <a:r>
              <a:rPr lang="en-GB" sz="2400">
                <a:latin typeface="Georgia" pitchFamily="18" charset="0"/>
              </a:rPr>
              <a:t>(</a:t>
            </a:r>
            <a:r>
              <a:rPr lang="en-GB" sz="2400" i="1">
                <a:latin typeface="Georgia" pitchFamily="18" charset="0"/>
              </a:rPr>
              <a:t>y</a:t>
            </a:r>
            <a:r>
              <a:rPr lang="en-GB" sz="2400">
                <a:latin typeface="Georgia" pitchFamily="18" charset="0"/>
              </a:rPr>
              <a:t>)</a:t>
            </a:r>
            <a:r>
              <a:rPr lang="en-GB" sz="2400" i="1">
                <a:latin typeface="Georgia" pitchFamily="18" charset="0"/>
              </a:rPr>
              <a:t> </a:t>
            </a:r>
            <a:r>
              <a:rPr lang="en-GB" sz="2400">
                <a:latin typeface="Georgia" pitchFamily="18" charset="0"/>
              </a:rPr>
              <a:t>= [</a:t>
            </a:r>
            <a:r>
              <a:rPr lang="en-GB" sz="2400" i="1">
                <a:latin typeface="Georgia" pitchFamily="18" charset="0"/>
              </a:rPr>
              <a:t>F</a:t>
            </a:r>
            <a:r>
              <a:rPr lang="en-GB" sz="2400" baseline="-25000">
                <a:latin typeface="Georgia" pitchFamily="18" charset="0"/>
              </a:rPr>
              <a:t>0</a:t>
            </a:r>
            <a:r>
              <a:rPr lang="en-GB" sz="2400">
                <a:latin typeface="Georgia" pitchFamily="18" charset="0"/>
              </a:rPr>
              <a:t>(</a:t>
            </a:r>
            <a:r>
              <a:rPr lang="en-GB" sz="2400" i="1">
                <a:latin typeface="Georgia" pitchFamily="18" charset="0"/>
              </a:rPr>
              <a:t>y</a:t>
            </a:r>
            <a:r>
              <a:rPr lang="en-GB" sz="2400">
                <a:latin typeface="Georgia" pitchFamily="18" charset="0"/>
              </a:rPr>
              <a:t>)(1 </a:t>
            </a:r>
            <a:r>
              <a:rPr lang="en-GB" sz="2400" i="1">
                <a:latin typeface="Georgia" pitchFamily="18" charset="0"/>
              </a:rPr>
              <a:t>– F</a:t>
            </a:r>
            <a:r>
              <a:rPr lang="en-GB" sz="2400" baseline="-25000">
                <a:latin typeface="Georgia" pitchFamily="18" charset="0"/>
              </a:rPr>
              <a:t>0</a:t>
            </a:r>
            <a:r>
              <a:rPr lang="en-GB" sz="2400">
                <a:latin typeface="Georgia" pitchFamily="18" charset="0"/>
              </a:rPr>
              <a:t>(</a:t>
            </a:r>
            <a:r>
              <a:rPr lang="en-GB" sz="2400" i="1">
                <a:latin typeface="Georgia" pitchFamily="18" charset="0"/>
              </a:rPr>
              <a:t>y</a:t>
            </a:r>
            <a:r>
              <a:rPr lang="en-GB" sz="2400">
                <a:latin typeface="Georgia" pitchFamily="18" charset="0"/>
              </a:rPr>
              <a:t>))]</a:t>
            </a:r>
            <a:r>
              <a:rPr lang="en-GB" sz="2400" baseline="30000">
                <a:latin typeface="Georgia" pitchFamily="18" charset="0"/>
              </a:rPr>
              <a:t>-1</a:t>
            </a:r>
            <a:r>
              <a:rPr lang="en-GB" sz="2400">
                <a:latin typeface="Georgia" pitchFamily="18" charset="0"/>
              </a:rPr>
              <a:t> </a:t>
            </a:r>
          </a:p>
        </p:txBody>
      </p:sp>
      <p:sp>
        <p:nvSpPr>
          <p:cNvPr id="87046" name="Text Box 9"/>
          <p:cNvSpPr txBox="1">
            <a:spLocks noChangeArrowheads="1"/>
          </p:cNvSpPr>
          <p:nvPr/>
        </p:nvSpPr>
        <p:spPr bwMode="auto">
          <a:xfrm>
            <a:off x="1879600" y="4625975"/>
            <a:ext cx="52847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solidFill>
                  <a:srgbClr val="CC3399"/>
                </a:solidFill>
              </a:rPr>
              <a:t>Places more importance on tail behaviour</a:t>
            </a:r>
          </a:p>
        </p:txBody>
      </p:sp>
      <p:sp>
        <p:nvSpPr>
          <p:cNvPr id="87047" name="Line 10"/>
          <p:cNvSpPr>
            <a:spLocks noChangeShapeType="1"/>
          </p:cNvSpPr>
          <p:nvPr/>
        </p:nvSpPr>
        <p:spPr bwMode="auto">
          <a:xfrm flipH="1" flipV="1">
            <a:off x="1692275" y="3429000"/>
            <a:ext cx="358775" cy="1079500"/>
          </a:xfrm>
          <a:prstGeom prst="line">
            <a:avLst/>
          </a:prstGeom>
          <a:noFill/>
          <a:ln w="25400">
            <a:solidFill>
              <a:srgbClr val="CC3399"/>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87048" name="Line 11"/>
          <p:cNvSpPr>
            <a:spLocks noChangeShapeType="1"/>
          </p:cNvSpPr>
          <p:nvPr/>
        </p:nvSpPr>
        <p:spPr bwMode="auto">
          <a:xfrm flipV="1">
            <a:off x="7092950" y="3500438"/>
            <a:ext cx="287338" cy="1008062"/>
          </a:xfrm>
          <a:prstGeom prst="line">
            <a:avLst/>
          </a:prstGeom>
          <a:noFill/>
          <a:ln w="25400">
            <a:solidFill>
              <a:srgbClr val="CC3399"/>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2BAD1009-77A0-482F-9762-E0EC4607FC69}" type="slidenum">
              <a:rPr lang="en-US"/>
              <a:pPr>
                <a:defRPr/>
              </a:pPr>
              <a:t>74</a:t>
            </a:fld>
            <a:endParaRPr lang="en-US"/>
          </a:p>
        </p:txBody>
      </p:sp>
      <p:sp>
        <p:nvSpPr>
          <p:cNvPr id="88067" name="Rectangle 2"/>
          <p:cNvSpPr>
            <a:spLocks noGrp="1" noChangeArrowheads="1"/>
          </p:cNvSpPr>
          <p:nvPr>
            <p:ph type="title"/>
          </p:nvPr>
        </p:nvSpPr>
        <p:spPr/>
        <p:txBody>
          <a:bodyPr/>
          <a:lstStyle/>
          <a:p>
            <a:pPr eaLnBrk="1" hangingPunct="1"/>
            <a:r>
              <a:rPr lang="en-GB" smtClean="0"/>
              <a:t>Other EDF Tests</a:t>
            </a:r>
          </a:p>
        </p:txBody>
      </p:sp>
      <p:sp>
        <p:nvSpPr>
          <p:cNvPr id="88068" name="Rectangle 3"/>
          <p:cNvSpPr>
            <a:spLocks noGrp="1" noChangeArrowheads="1"/>
          </p:cNvSpPr>
          <p:nvPr>
            <p:ph type="body" idx="1"/>
          </p:nvPr>
        </p:nvSpPr>
        <p:spPr/>
        <p:txBody>
          <a:bodyPr/>
          <a:lstStyle/>
          <a:p>
            <a:pPr eaLnBrk="1" hangingPunct="1"/>
            <a:r>
              <a:rPr lang="en-GB" dirty="0" smtClean="0"/>
              <a:t>Cramer-von-Mises</a:t>
            </a:r>
          </a:p>
          <a:p>
            <a:pPr lvl="1" eaLnBrk="1" hangingPunct="1"/>
            <a:r>
              <a:rPr lang="en-GB" dirty="0" smtClean="0"/>
              <a:t>Weighting function = 1</a:t>
            </a:r>
          </a:p>
          <a:p>
            <a:pPr lvl="1" eaLnBrk="1" hangingPunct="1"/>
            <a:r>
              <a:rPr lang="en-GB" dirty="0" smtClean="0"/>
              <a:t>Each data point has an </a:t>
            </a:r>
            <a:r>
              <a:rPr lang="en-GB" b="1" dirty="0" smtClean="0"/>
              <a:t>equal</a:t>
            </a:r>
            <a:r>
              <a:rPr lang="en-GB" dirty="0" smtClean="0"/>
              <a:t> contribution to the </a:t>
            </a:r>
            <a:r>
              <a:rPr lang="en-GB" dirty="0" err="1" smtClean="0"/>
              <a:t>GoF</a:t>
            </a:r>
            <a:r>
              <a:rPr lang="en-GB" dirty="0" smtClean="0"/>
              <a:t> statistic</a:t>
            </a:r>
          </a:p>
          <a:p>
            <a:pPr eaLnBrk="1" hangingPunct="1"/>
            <a:r>
              <a:rPr lang="en-GB" dirty="0" smtClean="0"/>
              <a:t>Kolmogorov-Smirnov</a:t>
            </a:r>
          </a:p>
          <a:p>
            <a:pPr lvl="1" eaLnBrk="1" hangingPunct="1"/>
            <a:r>
              <a:rPr lang="en-GB" b="1" dirty="0" smtClean="0">
                <a:solidFill>
                  <a:srgbClr val="CC3399"/>
                </a:solidFill>
              </a:rPr>
              <a:t>Test statistic:</a:t>
            </a:r>
            <a:r>
              <a:rPr lang="en-GB" dirty="0" smtClean="0"/>
              <a:t> </a:t>
            </a:r>
            <a:r>
              <a:rPr lang="en-GB" b="1" dirty="0" smtClean="0"/>
              <a:t>greatest difference </a:t>
            </a:r>
            <a:r>
              <a:rPr lang="en-GB" dirty="0" smtClean="0"/>
              <a:t>between the EDF and CDF</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115D8D52-B8BB-48C3-9ECD-B399DF058481}" type="slidenum">
              <a:rPr lang="en-US"/>
              <a:pPr>
                <a:defRPr/>
              </a:pPr>
              <a:t>75</a:t>
            </a:fld>
            <a:endParaRPr lang="en-US"/>
          </a:p>
        </p:txBody>
      </p:sp>
      <p:sp>
        <p:nvSpPr>
          <p:cNvPr id="89091" name="Rectangle 2"/>
          <p:cNvSpPr>
            <a:spLocks noGrp="1" noChangeArrowheads="1"/>
          </p:cNvSpPr>
          <p:nvPr>
            <p:ph type="title"/>
          </p:nvPr>
        </p:nvSpPr>
        <p:spPr/>
        <p:txBody>
          <a:bodyPr/>
          <a:lstStyle/>
          <a:p>
            <a:pPr eaLnBrk="1" hangingPunct="1"/>
            <a:r>
              <a:rPr lang="en-GB" smtClean="0"/>
              <a:t>Critical value for T</a:t>
            </a:r>
          </a:p>
        </p:txBody>
      </p:sp>
      <p:sp>
        <p:nvSpPr>
          <p:cNvPr id="89092" name="Rectangle 3"/>
          <p:cNvSpPr>
            <a:spLocks noGrp="1" noChangeArrowheads="1"/>
          </p:cNvSpPr>
          <p:nvPr>
            <p:ph type="body" idx="1"/>
          </p:nvPr>
        </p:nvSpPr>
        <p:spPr/>
        <p:txBody>
          <a:bodyPr/>
          <a:lstStyle/>
          <a:p>
            <a:pPr eaLnBrk="1" hangingPunct="1"/>
            <a:r>
              <a:rPr lang="en-GB" dirty="0" smtClean="0"/>
              <a:t>In order to use </a:t>
            </a:r>
            <a:r>
              <a:rPr lang="en-GB" i="1" dirty="0" smtClean="0"/>
              <a:t>T</a:t>
            </a:r>
            <a:r>
              <a:rPr lang="en-GB" dirty="0" smtClean="0"/>
              <a:t>, we need to know what qualifies as a “big </a:t>
            </a:r>
            <a:r>
              <a:rPr lang="en-GB" i="1" dirty="0" smtClean="0"/>
              <a:t>T</a:t>
            </a:r>
            <a:r>
              <a:rPr lang="en-GB" dirty="0" smtClean="0"/>
              <a:t>” and what qualifies as a “small </a:t>
            </a:r>
            <a:r>
              <a:rPr lang="en-GB" i="1" dirty="0" smtClean="0"/>
              <a:t>T</a:t>
            </a:r>
            <a:r>
              <a:rPr lang="en-GB" dirty="0" smtClean="0"/>
              <a:t>”, i.e. determine the critical value</a:t>
            </a:r>
          </a:p>
          <a:p>
            <a:pPr eaLnBrk="1" hangingPunct="1"/>
            <a:r>
              <a:rPr lang="en-GB" dirty="0" smtClean="0"/>
              <a:t>The test statistic </a:t>
            </a:r>
            <a:r>
              <a:rPr lang="en-GB" i="1" dirty="0" smtClean="0"/>
              <a:t>T</a:t>
            </a:r>
            <a:r>
              <a:rPr lang="en-GB" dirty="0" smtClean="0"/>
              <a:t> is random and consequently has a statistical distribution associated with it</a:t>
            </a:r>
            <a:endParaRPr lang="en-GB" b="1" dirty="0" smtClean="0">
              <a:solidFill>
                <a:srgbClr val="CC3399"/>
              </a:solidFill>
            </a:endParaRPr>
          </a:p>
          <a:p>
            <a:pPr lvl="1" eaLnBrk="1" hangingPunct="1"/>
            <a:r>
              <a:rPr lang="en-GB" dirty="0" smtClean="0"/>
              <a:t>We call the</a:t>
            </a:r>
            <a:r>
              <a:rPr lang="en-GB" b="1" dirty="0" smtClean="0">
                <a:solidFill>
                  <a:srgbClr val="CC3399"/>
                </a:solidFill>
              </a:rPr>
              <a:t> Null distribution</a:t>
            </a:r>
            <a:r>
              <a:rPr lang="en-GB" dirty="0" smtClean="0"/>
              <a:t>, the distribution of </a:t>
            </a:r>
            <a:r>
              <a:rPr lang="en-GB" i="1" dirty="0" smtClean="0"/>
              <a:t>T</a:t>
            </a:r>
            <a:r>
              <a:rPr lang="en-GB" dirty="0" smtClean="0"/>
              <a:t> when fitting the correct model</a:t>
            </a:r>
          </a:p>
          <a:p>
            <a:pPr lvl="1" eaLnBrk="1" hangingPunct="1"/>
            <a:r>
              <a:rPr lang="en-GB" dirty="0"/>
              <a:t>Depends on sample size </a:t>
            </a:r>
            <a:r>
              <a:rPr lang="en-GB" i="1" dirty="0" smtClean="0"/>
              <a:t>n</a:t>
            </a:r>
          </a:p>
          <a:p>
            <a:pPr eaLnBrk="1" hangingPunct="1"/>
            <a:r>
              <a:rPr lang="en-GB" dirty="0" smtClean="0"/>
              <a:t>With the null distribution, we can calculate a p-value for an observed </a:t>
            </a:r>
            <a:r>
              <a:rPr lang="en-GB" i="1" dirty="0" smtClean="0"/>
              <a:t>T</a:t>
            </a:r>
          </a:p>
        </p:txBody>
      </p:sp>
      <p:sp>
        <p:nvSpPr>
          <p:cNvPr id="8909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89095"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0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909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909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909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909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Critical Value for T: Null Distribution</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76</a:t>
            </a:fld>
            <a:endParaRPr lang="en-US"/>
          </a:p>
        </p:txBody>
      </p:sp>
      <p:pic>
        <p:nvPicPr>
          <p:cNvPr id="1187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916832"/>
            <a:ext cx="8276419" cy="4265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bwMode="auto">
          <a:xfrm flipV="1">
            <a:off x="3851920" y="4365104"/>
            <a:ext cx="0" cy="864096"/>
          </a:xfrm>
          <a:prstGeom prst="line">
            <a:avLst/>
          </a:prstGeom>
          <a:solidFill>
            <a:schemeClr val="accent1"/>
          </a:solidFill>
          <a:ln w="12700"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flipH="1">
            <a:off x="1403648" y="4365104"/>
            <a:ext cx="2448272" cy="0"/>
          </a:xfrm>
          <a:prstGeom prst="line">
            <a:avLst/>
          </a:prstGeom>
          <a:solidFill>
            <a:schemeClr val="accent1"/>
          </a:solidFill>
          <a:ln w="12700"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1403648" y="2636912"/>
            <a:ext cx="6120680" cy="0"/>
          </a:xfrm>
          <a:prstGeom prst="line">
            <a:avLst/>
          </a:prstGeom>
          <a:solidFill>
            <a:schemeClr val="accent1"/>
          </a:solidFill>
          <a:ln w="12700"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a:off x="2123728" y="2636912"/>
            <a:ext cx="0" cy="1728192"/>
          </a:xfrm>
          <a:prstGeom prst="straightConnector1">
            <a:avLst/>
          </a:prstGeom>
          <a:solidFill>
            <a:schemeClr val="accent1"/>
          </a:solidFill>
          <a:ln w="12700" cap="flat" cmpd="sng" algn="ctr">
            <a:solidFill>
              <a:schemeClr val="accent2"/>
            </a:solidFill>
            <a:prstDash val="solid"/>
            <a:round/>
            <a:headEnd type="arrow"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2181376" y="3356991"/>
            <a:ext cx="1079142" cy="400110"/>
          </a:xfrm>
          <a:prstGeom prst="rect">
            <a:avLst/>
          </a:prstGeom>
          <a:noFill/>
        </p:spPr>
        <p:txBody>
          <a:bodyPr wrap="none" rtlCol="0">
            <a:spAutoFit/>
          </a:bodyPr>
          <a:lstStyle/>
          <a:p>
            <a:r>
              <a:rPr lang="en-GB" sz="2000" dirty="0"/>
              <a:t>p</a:t>
            </a:r>
            <a:r>
              <a:rPr lang="en-GB" sz="2000" dirty="0" smtClean="0"/>
              <a:t>-value</a:t>
            </a:r>
            <a:endParaRPr lang="en-GB" sz="2000" dirty="0"/>
          </a:p>
        </p:txBody>
      </p:sp>
      <p:sp>
        <p:nvSpPr>
          <p:cNvPr id="16" name="TextBox 15"/>
          <p:cNvSpPr txBox="1"/>
          <p:nvPr/>
        </p:nvSpPr>
        <p:spPr>
          <a:xfrm>
            <a:off x="3721374" y="5373216"/>
            <a:ext cx="346570" cy="400110"/>
          </a:xfrm>
          <a:prstGeom prst="rect">
            <a:avLst/>
          </a:prstGeom>
          <a:noFill/>
        </p:spPr>
        <p:txBody>
          <a:bodyPr wrap="none" rtlCol="0">
            <a:spAutoFit/>
          </a:bodyPr>
          <a:lstStyle/>
          <a:p>
            <a:r>
              <a:rPr lang="en-GB" sz="2000" dirty="0" smtClean="0"/>
              <a:t>T</a:t>
            </a:r>
            <a:endParaRPr lang="en-GB" sz="2000" dirty="0"/>
          </a:p>
        </p:txBody>
      </p:sp>
      <p:sp>
        <p:nvSpPr>
          <p:cNvPr id="18" name="Text Box 44"/>
          <p:cNvSpPr txBox="1">
            <a:spLocks noChangeArrowheads="1"/>
          </p:cNvSpPr>
          <p:nvPr/>
        </p:nvSpPr>
        <p:spPr bwMode="auto">
          <a:xfrm>
            <a:off x="2533525" y="1556792"/>
            <a:ext cx="6430963" cy="681037"/>
          </a:xfrm>
          <a:prstGeom prst="rect">
            <a:avLst/>
          </a:prstGeom>
          <a:solidFill>
            <a:schemeClr val="accent1">
              <a:lumMod val="20000"/>
              <a:lumOff val="80000"/>
            </a:schemeClr>
          </a:solidFill>
          <a:ln w="25400" algn="ctr">
            <a:solidFill>
              <a:schemeClr val="accent1">
                <a:lumMod val="75000"/>
              </a:schemeClr>
            </a:solidFill>
            <a:miter lim="800000"/>
            <a:headEnd/>
            <a:tailEnd/>
          </a:ln>
          <a:effectLs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dirty="0"/>
              <a:t>If </a:t>
            </a:r>
            <a:r>
              <a:rPr lang="en-GB" sz="2000" i="1" dirty="0"/>
              <a:t>p</a:t>
            </a:r>
            <a:r>
              <a:rPr lang="en-GB" sz="2000" dirty="0"/>
              <a:t> is too small, we reject the null hypothesis that</a:t>
            </a:r>
            <a:r>
              <a:rPr lang="en-GB" dirty="0"/>
              <a:t> </a:t>
            </a:r>
            <a:endParaRPr lang="en-GB" sz="2000" dirty="0"/>
          </a:p>
          <a:p>
            <a:r>
              <a:rPr lang="en-GB" sz="2000" dirty="0"/>
              <a:t>Y has been drawn from the fitted distribution </a:t>
            </a:r>
            <a:r>
              <a:rPr lang="en-GB" sz="2000" i="1" dirty="0"/>
              <a:t>F</a:t>
            </a:r>
            <a:r>
              <a:rPr lang="en-GB" sz="2000" baseline="-25000" dirty="0"/>
              <a:t>0</a:t>
            </a:r>
            <a:r>
              <a:rPr lang="en-GB" sz="2000" dirty="0"/>
              <a:t>(</a:t>
            </a:r>
            <a:r>
              <a:rPr lang="en-GB" sz="2000" i="1" dirty="0"/>
              <a:t>y</a:t>
            </a:r>
            <a:r>
              <a:rPr lang="en-GB" sz="2000" dirty="0"/>
              <a:t>)</a:t>
            </a:r>
          </a:p>
        </p:txBody>
      </p:sp>
    </p:spTree>
    <p:extLst>
      <p:ext uri="{BB962C8B-B14F-4D97-AF65-F5344CB8AC3E}">
        <p14:creationId xmlns:p14="http://schemas.microsoft.com/office/powerpoint/2010/main" val="113657751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Null case: Fitted Model is Correct</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77</a:t>
            </a:fld>
            <a:endParaRPr lang="en-US"/>
          </a:p>
        </p:txBody>
      </p:sp>
      <p:sp>
        <p:nvSpPr>
          <p:cNvPr id="4" name="Rectangle 5"/>
          <p:cNvSpPr>
            <a:spLocks noChangeArrowheads="1"/>
          </p:cNvSpPr>
          <p:nvPr/>
        </p:nvSpPr>
        <p:spPr bwMode="auto">
          <a:xfrm>
            <a:off x="395288" y="3284538"/>
            <a:ext cx="1584325" cy="720725"/>
          </a:xfrm>
          <a:prstGeom prst="rect">
            <a:avLst/>
          </a:prstGeom>
          <a:solidFill>
            <a:schemeClr val="accent1"/>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5" name="Rectangle 9"/>
          <p:cNvSpPr>
            <a:spLocks noChangeArrowheads="1"/>
          </p:cNvSpPr>
          <p:nvPr/>
        </p:nvSpPr>
        <p:spPr bwMode="auto">
          <a:xfrm>
            <a:off x="2627313" y="3284538"/>
            <a:ext cx="7207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
        <p:nvSpPr>
          <p:cNvPr id="6" name="Rectangle 13"/>
          <p:cNvSpPr>
            <a:spLocks noChangeArrowheads="1"/>
          </p:cNvSpPr>
          <p:nvPr/>
        </p:nvSpPr>
        <p:spPr bwMode="auto">
          <a:xfrm>
            <a:off x="4211638" y="2276475"/>
            <a:ext cx="15843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7" name="Object 14"/>
          <p:cNvGraphicFramePr>
            <a:graphicFrameLocks noChangeAspect="1"/>
          </p:cNvGraphicFramePr>
          <p:nvPr/>
        </p:nvGraphicFramePr>
        <p:xfrm>
          <a:off x="4640263" y="2344738"/>
          <a:ext cx="798512" cy="546100"/>
        </p:xfrm>
        <a:graphic>
          <a:graphicData uri="http://schemas.openxmlformats.org/presentationml/2006/ole">
            <mc:AlternateContent xmlns:mc="http://schemas.openxmlformats.org/markup-compatibility/2006">
              <mc:Choice xmlns:v="urn:schemas-microsoft-com:vml" Requires="v">
                <p:oleObj spid="_x0000_s119895" name="Equation" r:id="rId3" imgW="355446" imgH="241195" progId="Equation.3">
                  <p:embed/>
                </p:oleObj>
              </mc:Choice>
              <mc:Fallback>
                <p:oleObj name="Equation" r:id="rId3" imgW="355446" imgH="24119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0263" y="2344738"/>
                        <a:ext cx="798512"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17"/>
          <p:cNvSpPr>
            <a:spLocks noChangeArrowheads="1"/>
          </p:cNvSpPr>
          <p:nvPr/>
        </p:nvSpPr>
        <p:spPr bwMode="auto">
          <a:xfrm>
            <a:off x="4211638" y="4508500"/>
            <a:ext cx="15843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 name="Object 18"/>
          <p:cNvGraphicFramePr>
            <a:graphicFrameLocks noChangeAspect="1"/>
          </p:cNvGraphicFramePr>
          <p:nvPr/>
        </p:nvGraphicFramePr>
        <p:xfrm>
          <a:off x="4418013" y="4564063"/>
          <a:ext cx="1171575" cy="593725"/>
        </p:xfrm>
        <a:graphic>
          <a:graphicData uri="http://schemas.openxmlformats.org/presentationml/2006/ole">
            <mc:AlternateContent xmlns:mc="http://schemas.openxmlformats.org/markup-compatibility/2006">
              <mc:Choice xmlns:v="urn:schemas-microsoft-com:vml" Requires="v">
                <p:oleObj spid="_x0000_s119896" name="Equation" r:id="rId5" imgW="482391" imgH="241195" progId="Equation.3">
                  <p:embed/>
                </p:oleObj>
              </mc:Choice>
              <mc:Fallback>
                <p:oleObj name="Equation" r:id="rId5" imgW="482391" imgH="241195"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8013" y="4564063"/>
                        <a:ext cx="117157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Rectangle 21"/>
          <p:cNvSpPr>
            <a:spLocks noChangeArrowheads="1"/>
          </p:cNvSpPr>
          <p:nvPr/>
        </p:nvSpPr>
        <p:spPr bwMode="auto">
          <a:xfrm>
            <a:off x="7091363" y="3284538"/>
            <a:ext cx="7207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graphicFrame>
        <p:nvGraphicFramePr>
          <p:cNvPr id="11" name="Object 22"/>
          <p:cNvGraphicFramePr>
            <a:graphicFrameLocks noChangeAspect="1"/>
          </p:cNvGraphicFramePr>
          <p:nvPr/>
        </p:nvGraphicFramePr>
        <p:xfrm>
          <a:off x="7316788" y="3509963"/>
          <a:ext cx="333375" cy="354012"/>
        </p:xfrm>
        <a:graphic>
          <a:graphicData uri="http://schemas.openxmlformats.org/presentationml/2006/ole">
            <mc:AlternateContent xmlns:mc="http://schemas.openxmlformats.org/markup-compatibility/2006">
              <mc:Choice xmlns:v="urn:schemas-microsoft-com:vml" Requires="v">
                <p:oleObj spid="_x0000_s119897" name="Equation" r:id="rId7" imgW="139579" imgH="164957" progId="Equation.3">
                  <p:embed/>
                </p:oleObj>
              </mc:Choice>
              <mc:Fallback>
                <p:oleObj name="Equation" r:id="rId7" imgW="139579" imgH="164957"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6788" y="3509963"/>
                        <a:ext cx="333375"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2" name="AutoShape 23"/>
          <p:cNvCxnSpPr>
            <a:cxnSpLocks noChangeShapeType="1"/>
            <a:stCxn id="4" idx="3"/>
            <a:endCxn id="5" idx="1"/>
          </p:cNvCxnSpPr>
          <p:nvPr/>
        </p:nvCxnSpPr>
        <p:spPr bwMode="auto">
          <a:xfrm>
            <a:off x="1979613" y="3644900"/>
            <a:ext cx="647700" cy="0"/>
          </a:xfrm>
          <a:prstGeom prst="straightConnector1">
            <a:avLst/>
          </a:prstGeom>
          <a:noFill/>
          <a:ln w="2857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AutoShape 24"/>
          <p:cNvCxnSpPr>
            <a:cxnSpLocks noChangeShapeType="1"/>
            <a:stCxn id="5" idx="3"/>
            <a:endCxn id="6" idx="1"/>
          </p:cNvCxnSpPr>
          <p:nvPr/>
        </p:nvCxnSpPr>
        <p:spPr bwMode="auto">
          <a:xfrm flipV="1">
            <a:off x="3348038" y="2636838"/>
            <a:ext cx="863600" cy="1008062"/>
          </a:xfrm>
          <a:prstGeom prst="straightConnector1">
            <a:avLst/>
          </a:prstGeom>
          <a:noFill/>
          <a:ln w="28575">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AutoShape 25"/>
          <p:cNvCxnSpPr>
            <a:cxnSpLocks noChangeShapeType="1"/>
            <a:stCxn id="5" idx="3"/>
            <a:endCxn id="8" idx="1"/>
          </p:cNvCxnSpPr>
          <p:nvPr/>
        </p:nvCxnSpPr>
        <p:spPr bwMode="auto">
          <a:xfrm>
            <a:off x="3348038" y="3644900"/>
            <a:ext cx="863600" cy="1223963"/>
          </a:xfrm>
          <a:prstGeom prst="straightConnector1">
            <a:avLst/>
          </a:prstGeom>
          <a:noFill/>
          <a:ln w="28575">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AutoShape 26"/>
          <p:cNvCxnSpPr>
            <a:cxnSpLocks noChangeShapeType="1"/>
            <a:stCxn id="6" idx="3"/>
            <a:endCxn id="10" idx="1"/>
          </p:cNvCxnSpPr>
          <p:nvPr/>
        </p:nvCxnSpPr>
        <p:spPr bwMode="auto">
          <a:xfrm>
            <a:off x="5795963" y="2636838"/>
            <a:ext cx="1295400" cy="1008062"/>
          </a:xfrm>
          <a:prstGeom prst="bentConnector3">
            <a:avLst>
              <a:gd name="adj1" fmla="val 50000"/>
            </a:avLst>
          </a:prstGeom>
          <a:noFill/>
          <a:ln w="28575">
            <a:solidFill>
              <a:schemeClr val="accent2"/>
            </a:solidFill>
            <a:miter lim="800000"/>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AutoShape 27"/>
          <p:cNvCxnSpPr>
            <a:cxnSpLocks noChangeShapeType="1"/>
            <a:stCxn id="8" idx="3"/>
            <a:endCxn id="10" idx="1"/>
          </p:cNvCxnSpPr>
          <p:nvPr/>
        </p:nvCxnSpPr>
        <p:spPr bwMode="auto">
          <a:xfrm flipV="1">
            <a:off x="5795963" y="3644900"/>
            <a:ext cx="1295400" cy="1223963"/>
          </a:xfrm>
          <a:prstGeom prst="bentConnector3">
            <a:avLst>
              <a:gd name="adj1" fmla="val 50000"/>
            </a:avLst>
          </a:prstGeom>
          <a:noFill/>
          <a:ln w="28575">
            <a:solidFill>
              <a:schemeClr val="accent2"/>
            </a:solidFill>
            <a:miter lim="800000"/>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17" name="Object 29"/>
          <p:cNvGraphicFramePr>
            <a:graphicFrameLocks noChangeAspect="1"/>
          </p:cNvGraphicFramePr>
          <p:nvPr/>
        </p:nvGraphicFramePr>
        <p:xfrm>
          <a:off x="576263" y="3429000"/>
          <a:ext cx="1187450" cy="488950"/>
        </p:xfrm>
        <a:graphic>
          <a:graphicData uri="http://schemas.openxmlformats.org/presentationml/2006/ole">
            <mc:AlternateContent xmlns:mc="http://schemas.openxmlformats.org/markup-compatibility/2006">
              <mc:Choice xmlns:v="urn:schemas-microsoft-com:vml" Requires="v">
                <p:oleObj spid="_x0000_s119898" name="Equation" r:id="rId9" imgW="482391" imgH="203112" progId="Equation.3">
                  <p:embed/>
                </p:oleObj>
              </mc:Choice>
              <mc:Fallback>
                <p:oleObj name="Equation" r:id="rId9" imgW="482391" imgH="203112"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6263" y="3429000"/>
                        <a:ext cx="11874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31"/>
          <p:cNvGraphicFramePr>
            <a:graphicFrameLocks noChangeAspect="1"/>
          </p:cNvGraphicFramePr>
          <p:nvPr/>
        </p:nvGraphicFramePr>
        <p:xfrm>
          <a:off x="2771775" y="3429000"/>
          <a:ext cx="396875" cy="396875"/>
        </p:xfrm>
        <a:graphic>
          <a:graphicData uri="http://schemas.openxmlformats.org/presentationml/2006/ole">
            <mc:AlternateContent xmlns:mc="http://schemas.openxmlformats.org/markup-compatibility/2006">
              <mc:Choice xmlns:v="urn:schemas-microsoft-com:vml" Requires="v">
                <p:oleObj spid="_x0000_s119899" name="Equation" r:id="rId11" imgW="164885" imgH="164885" progId="Equation.3">
                  <p:embed/>
                </p:oleObj>
              </mc:Choice>
              <mc:Fallback>
                <p:oleObj name="Equation" r:id="rId11" imgW="164885" imgH="164885"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71775" y="3429000"/>
                        <a:ext cx="396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41374276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Alternative: Fitted Model is Incorrect</a:t>
            </a:r>
            <a:endParaRPr lang="en-GB" dirty="0"/>
          </a:p>
        </p:txBody>
      </p:sp>
      <p:sp>
        <p:nvSpPr>
          <p:cNvPr id="3" name="Slide Number Placeholder 2"/>
          <p:cNvSpPr>
            <a:spLocks noGrp="1"/>
          </p:cNvSpPr>
          <p:nvPr>
            <p:ph type="sldNum" sz="quarter" idx="12"/>
          </p:nvPr>
        </p:nvSpPr>
        <p:spPr/>
        <p:txBody>
          <a:bodyPr/>
          <a:lstStyle/>
          <a:p>
            <a:pPr>
              <a:defRPr/>
            </a:pPr>
            <a:fld id="{83C3CE28-F38D-49B9-A021-3188E30F54C4}" type="slidenum">
              <a:rPr lang="en-US" smtClean="0"/>
              <a:pPr>
                <a:defRPr/>
              </a:pPr>
              <a:t>78</a:t>
            </a:fld>
            <a:endParaRPr lang="en-US"/>
          </a:p>
        </p:txBody>
      </p:sp>
      <p:sp>
        <p:nvSpPr>
          <p:cNvPr id="4" name="Rectangle 5"/>
          <p:cNvSpPr>
            <a:spLocks noChangeArrowheads="1"/>
          </p:cNvSpPr>
          <p:nvPr/>
        </p:nvSpPr>
        <p:spPr bwMode="auto">
          <a:xfrm>
            <a:off x="395288" y="3284538"/>
            <a:ext cx="1584325" cy="720725"/>
          </a:xfrm>
          <a:prstGeom prst="rect">
            <a:avLst/>
          </a:prstGeom>
          <a:solidFill>
            <a:schemeClr val="accent1"/>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5" name="Rectangle 9"/>
          <p:cNvSpPr>
            <a:spLocks noChangeArrowheads="1"/>
          </p:cNvSpPr>
          <p:nvPr/>
        </p:nvSpPr>
        <p:spPr bwMode="auto">
          <a:xfrm>
            <a:off x="2627313" y="3284538"/>
            <a:ext cx="7207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
        <p:nvSpPr>
          <p:cNvPr id="6" name="Rectangle 13"/>
          <p:cNvSpPr>
            <a:spLocks noChangeArrowheads="1"/>
          </p:cNvSpPr>
          <p:nvPr/>
        </p:nvSpPr>
        <p:spPr bwMode="auto">
          <a:xfrm>
            <a:off x="4211638" y="2276475"/>
            <a:ext cx="15843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7" name="Object 14"/>
          <p:cNvGraphicFramePr>
            <a:graphicFrameLocks noChangeAspect="1"/>
          </p:cNvGraphicFramePr>
          <p:nvPr/>
        </p:nvGraphicFramePr>
        <p:xfrm>
          <a:off x="4640263" y="2344738"/>
          <a:ext cx="798512" cy="546100"/>
        </p:xfrm>
        <a:graphic>
          <a:graphicData uri="http://schemas.openxmlformats.org/presentationml/2006/ole">
            <mc:AlternateContent xmlns:mc="http://schemas.openxmlformats.org/markup-compatibility/2006">
              <mc:Choice xmlns:v="urn:schemas-microsoft-com:vml" Requires="v">
                <p:oleObj spid="_x0000_s120919" name="Equation" r:id="rId3" imgW="355446" imgH="241195" progId="Equation.3">
                  <p:embed/>
                </p:oleObj>
              </mc:Choice>
              <mc:Fallback>
                <p:oleObj name="Equation" r:id="rId3" imgW="355446" imgH="24119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0263" y="2344738"/>
                        <a:ext cx="798512"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17"/>
          <p:cNvSpPr>
            <a:spLocks noChangeArrowheads="1"/>
          </p:cNvSpPr>
          <p:nvPr/>
        </p:nvSpPr>
        <p:spPr bwMode="auto">
          <a:xfrm>
            <a:off x="4211638" y="4508500"/>
            <a:ext cx="15843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 name="Object 18"/>
          <p:cNvGraphicFramePr>
            <a:graphicFrameLocks noChangeAspect="1"/>
          </p:cNvGraphicFramePr>
          <p:nvPr/>
        </p:nvGraphicFramePr>
        <p:xfrm>
          <a:off x="4418013" y="4564063"/>
          <a:ext cx="1171575" cy="593725"/>
        </p:xfrm>
        <a:graphic>
          <a:graphicData uri="http://schemas.openxmlformats.org/presentationml/2006/ole">
            <mc:AlternateContent xmlns:mc="http://schemas.openxmlformats.org/markup-compatibility/2006">
              <mc:Choice xmlns:v="urn:schemas-microsoft-com:vml" Requires="v">
                <p:oleObj spid="_x0000_s120920" name="Equation" r:id="rId5" imgW="482391" imgH="241195" progId="Equation.3">
                  <p:embed/>
                </p:oleObj>
              </mc:Choice>
              <mc:Fallback>
                <p:oleObj name="Equation" r:id="rId5" imgW="482391" imgH="241195"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8013" y="4564063"/>
                        <a:ext cx="117157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Rectangle 21"/>
          <p:cNvSpPr>
            <a:spLocks noChangeArrowheads="1"/>
          </p:cNvSpPr>
          <p:nvPr/>
        </p:nvSpPr>
        <p:spPr bwMode="auto">
          <a:xfrm>
            <a:off x="7091363" y="3284538"/>
            <a:ext cx="7207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graphicFrame>
        <p:nvGraphicFramePr>
          <p:cNvPr id="11" name="Object 22"/>
          <p:cNvGraphicFramePr>
            <a:graphicFrameLocks noChangeAspect="1"/>
          </p:cNvGraphicFramePr>
          <p:nvPr/>
        </p:nvGraphicFramePr>
        <p:xfrm>
          <a:off x="7316788" y="3509963"/>
          <a:ext cx="333375" cy="354012"/>
        </p:xfrm>
        <a:graphic>
          <a:graphicData uri="http://schemas.openxmlformats.org/presentationml/2006/ole">
            <mc:AlternateContent xmlns:mc="http://schemas.openxmlformats.org/markup-compatibility/2006">
              <mc:Choice xmlns:v="urn:schemas-microsoft-com:vml" Requires="v">
                <p:oleObj spid="_x0000_s120921" name="Equation" r:id="rId7" imgW="139579" imgH="164957" progId="Equation.3">
                  <p:embed/>
                </p:oleObj>
              </mc:Choice>
              <mc:Fallback>
                <p:oleObj name="Equation" r:id="rId7" imgW="139579" imgH="164957"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6788" y="3509963"/>
                        <a:ext cx="333375"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2" name="AutoShape 23"/>
          <p:cNvCxnSpPr>
            <a:cxnSpLocks noChangeShapeType="1"/>
            <a:stCxn id="4" idx="3"/>
            <a:endCxn id="5" idx="1"/>
          </p:cNvCxnSpPr>
          <p:nvPr/>
        </p:nvCxnSpPr>
        <p:spPr bwMode="auto">
          <a:xfrm>
            <a:off x="1979613" y="3644900"/>
            <a:ext cx="647700" cy="0"/>
          </a:xfrm>
          <a:prstGeom prst="straightConnector1">
            <a:avLst/>
          </a:prstGeom>
          <a:noFill/>
          <a:ln w="2857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AutoShape 24"/>
          <p:cNvCxnSpPr>
            <a:cxnSpLocks noChangeShapeType="1"/>
            <a:stCxn id="5" idx="3"/>
            <a:endCxn id="6" idx="1"/>
          </p:cNvCxnSpPr>
          <p:nvPr/>
        </p:nvCxnSpPr>
        <p:spPr bwMode="auto">
          <a:xfrm flipV="1">
            <a:off x="3348038" y="2636838"/>
            <a:ext cx="863600" cy="1008062"/>
          </a:xfrm>
          <a:prstGeom prst="straightConnector1">
            <a:avLst/>
          </a:prstGeom>
          <a:noFill/>
          <a:ln w="28575">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AutoShape 25"/>
          <p:cNvCxnSpPr>
            <a:cxnSpLocks noChangeShapeType="1"/>
            <a:stCxn id="5" idx="3"/>
            <a:endCxn id="8" idx="1"/>
          </p:cNvCxnSpPr>
          <p:nvPr/>
        </p:nvCxnSpPr>
        <p:spPr bwMode="auto">
          <a:xfrm>
            <a:off x="3348038" y="3644900"/>
            <a:ext cx="863600" cy="1223963"/>
          </a:xfrm>
          <a:prstGeom prst="straightConnector1">
            <a:avLst/>
          </a:prstGeom>
          <a:noFill/>
          <a:ln w="28575">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AutoShape 26"/>
          <p:cNvCxnSpPr>
            <a:cxnSpLocks noChangeShapeType="1"/>
            <a:stCxn id="6" idx="3"/>
            <a:endCxn id="10" idx="1"/>
          </p:cNvCxnSpPr>
          <p:nvPr/>
        </p:nvCxnSpPr>
        <p:spPr bwMode="auto">
          <a:xfrm>
            <a:off x="5795963" y="2636838"/>
            <a:ext cx="1295400" cy="1008062"/>
          </a:xfrm>
          <a:prstGeom prst="bentConnector3">
            <a:avLst>
              <a:gd name="adj1" fmla="val 50000"/>
            </a:avLst>
          </a:prstGeom>
          <a:noFill/>
          <a:ln w="28575">
            <a:solidFill>
              <a:schemeClr val="accent2"/>
            </a:solidFill>
            <a:miter lim="800000"/>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AutoShape 27"/>
          <p:cNvCxnSpPr>
            <a:cxnSpLocks noChangeShapeType="1"/>
            <a:stCxn id="8" idx="3"/>
            <a:endCxn id="10" idx="1"/>
          </p:cNvCxnSpPr>
          <p:nvPr/>
        </p:nvCxnSpPr>
        <p:spPr bwMode="auto">
          <a:xfrm flipV="1">
            <a:off x="5795963" y="3644900"/>
            <a:ext cx="1295400" cy="1223963"/>
          </a:xfrm>
          <a:prstGeom prst="bentConnector3">
            <a:avLst>
              <a:gd name="adj1" fmla="val 50000"/>
            </a:avLst>
          </a:prstGeom>
          <a:noFill/>
          <a:ln w="28575">
            <a:solidFill>
              <a:schemeClr val="accent2"/>
            </a:solidFill>
            <a:miter lim="800000"/>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17" name="Object 29"/>
          <p:cNvGraphicFramePr>
            <a:graphicFrameLocks noChangeAspect="1"/>
          </p:cNvGraphicFramePr>
          <p:nvPr>
            <p:extLst>
              <p:ext uri="{D42A27DB-BD31-4B8C-83A1-F6EECF244321}">
                <p14:modId xmlns:p14="http://schemas.microsoft.com/office/powerpoint/2010/main" val="4099112385"/>
              </p:ext>
            </p:extLst>
          </p:nvPr>
        </p:nvGraphicFramePr>
        <p:xfrm>
          <a:off x="546100" y="3429000"/>
          <a:ext cx="1249363" cy="488950"/>
        </p:xfrm>
        <a:graphic>
          <a:graphicData uri="http://schemas.openxmlformats.org/presentationml/2006/ole">
            <mc:AlternateContent xmlns:mc="http://schemas.openxmlformats.org/markup-compatibility/2006">
              <mc:Choice xmlns:v="urn:schemas-microsoft-com:vml" Requires="v">
                <p:oleObj spid="_x0000_s120922" name="Equation" r:id="rId9" imgW="507960" imgH="203040" progId="Equation.3">
                  <p:embed/>
                </p:oleObj>
              </mc:Choice>
              <mc:Fallback>
                <p:oleObj name="Equation" r:id="rId9" imgW="507960" imgH="203040" progId="Equation.3">
                  <p:embed/>
                  <p:pic>
                    <p:nvPicPr>
                      <p:cNvPr id="0" name=""/>
                      <p:cNvPicPr>
                        <a:picLocks noChangeAspect="1" noChangeArrowheads="1"/>
                      </p:cNvPicPr>
                      <p:nvPr/>
                    </p:nvPicPr>
                    <p:blipFill>
                      <a:blip r:embed="rId10"/>
                      <a:srcRect/>
                      <a:stretch>
                        <a:fillRect/>
                      </a:stretch>
                    </p:blipFill>
                    <p:spPr bwMode="auto">
                      <a:xfrm>
                        <a:off x="546100" y="3429000"/>
                        <a:ext cx="124936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31"/>
          <p:cNvGraphicFramePr>
            <a:graphicFrameLocks noChangeAspect="1"/>
          </p:cNvGraphicFramePr>
          <p:nvPr/>
        </p:nvGraphicFramePr>
        <p:xfrm>
          <a:off x="2771775" y="3429000"/>
          <a:ext cx="396875" cy="396875"/>
        </p:xfrm>
        <a:graphic>
          <a:graphicData uri="http://schemas.openxmlformats.org/presentationml/2006/ole">
            <mc:AlternateContent xmlns:mc="http://schemas.openxmlformats.org/markup-compatibility/2006">
              <mc:Choice xmlns:v="urn:schemas-microsoft-com:vml" Requires="v">
                <p:oleObj spid="_x0000_s120923" name="Equation" r:id="rId11" imgW="164885" imgH="164885" progId="Equation.3">
                  <p:embed/>
                </p:oleObj>
              </mc:Choice>
              <mc:Fallback>
                <p:oleObj name="Equation" r:id="rId11" imgW="164885" imgH="164885"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71775" y="3429000"/>
                        <a:ext cx="396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8984571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5"/>
          <p:cNvSpPr>
            <a:spLocks noGrp="1"/>
          </p:cNvSpPr>
          <p:nvPr>
            <p:ph type="sldNum" sz="quarter" idx="12"/>
          </p:nvPr>
        </p:nvSpPr>
        <p:spPr/>
        <p:txBody>
          <a:bodyPr/>
          <a:lstStyle/>
          <a:p>
            <a:pPr>
              <a:defRPr/>
            </a:pPr>
            <a:fld id="{F0E5F70D-17A2-484D-B987-D3EC85426DC8}" type="slidenum">
              <a:rPr lang="en-US"/>
              <a:pPr>
                <a:defRPr/>
              </a:pPr>
              <a:t>79</a:t>
            </a:fld>
            <a:endParaRPr lang="en-US"/>
          </a:p>
        </p:txBody>
      </p:sp>
      <p:sp>
        <p:nvSpPr>
          <p:cNvPr id="90115" name="Rectangle 2"/>
          <p:cNvSpPr>
            <a:spLocks noGrp="1" noChangeArrowheads="1"/>
          </p:cNvSpPr>
          <p:nvPr>
            <p:ph type="title"/>
          </p:nvPr>
        </p:nvSpPr>
        <p:spPr/>
        <p:txBody>
          <a:bodyPr/>
          <a:lstStyle/>
          <a:p>
            <a:pPr eaLnBrk="1" hangingPunct="1"/>
            <a:r>
              <a:rPr lang="en-GB" smtClean="0"/>
              <a:t>Significance of GoF Statistic</a:t>
            </a:r>
          </a:p>
        </p:txBody>
      </p:sp>
      <p:sp>
        <p:nvSpPr>
          <p:cNvPr id="90116" name="Line 3"/>
          <p:cNvSpPr>
            <a:spLocks noChangeShapeType="1"/>
          </p:cNvSpPr>
          <p:nvPr/>
        </p:nvSpPr>
        <p:spPr bwMode="auto">
          <a:xfrm>
            <a:off x="971550" y="5734050"/>
            <a:ext cx="7488238" cy="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17" name="Line 4"/>
          <p:cNvSpPr>
            <a:spLocks noChangeShapeType="1"/>
          </p:cNvSpPr>
          <p:nvPr/>
        </p:nvSpPr>
        <p:spPr bwMode="auto">
          <a:xfrm flipV="1">
            <a:off x="971550" y="1989138"/>
            <a:ext cx="0" cy="3744912"/>
          </a:xfrm>
          <a:prstGeom prst="line">
            <a:avLst/>
          </a:prstGeom>
          <a:noFill/>
          <a:ln w="254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18" name="Line 5"/>
          <p:cNvSpPr>
            <a:spLocks noChangeShapeType="1"/>
          </p:cNvSpPr>
          <p:nvPr/>
        </p:nvSpPr>
        <p:spPr bwMode="auto">
          <a:xfrm>
            <a:off x="2411413" y="3789363"/>
            <a:ext cx="0" cy="0"/>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19" name="Line 6"/>
          <p:cNvSpPr>
            <a:spLocks noChangeShapeType="1"/>
          </p:cNvSpPr>
          <p:nvPr/>
        </p:nvSpPr>
        <p:spPr bwMode="auto">
          <a:xfrm flipV="1">
            <a:off x="1476375" y="5373688"/>
            <a:ext cx="0" cy="360362"/>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20" name="Line 7"/>
          <p:cNvSpPr>
            <a:spLocks noChangeShapeType="1"/>
          </p:cNvSpPr>
          <p:nvPr/>
        </p:nvSpPr>
        <p:spPr bwMode="auto">
          <a:xfrm flipV="1">
            <a:off x="2339975" y="5013325"/>
            <a:ext cx="0" cy="360363"/>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21" name="Line 8"/>
          <p:cNvSpPr>
            <a:spLocks noChangeShapeType="1"/>
          </p:cNvSpPr>
          <p:nvPr/>
        </p:nvSpPr>
        <p:spPr bwMode="auto">
          <a:xfrm flipV="1">
            <a:off x="2627313" y="4652963"/>
            <a:ext cx="0" cy="360362"/>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22" name="Line 9"/>
          <p:cNvSpPr>
            <a:spLocks noChangeShapeType="1"/>
          </p:cNvSpPr>
          <p:nvPr/>
        </p:nvSpPr>
        <p:spPr bwMode="auto">
          <a:xfrm flipV="1">
            <a:off x="2987675" y="4292600"/>
            <a:ext cx="0" cy="360363"/>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23" name="Line 10"/>
          <p:cNvSpPr>
            <a:spLocks noChangeShapeType="1"/>
          </p:cNvSpPr>
          <p:nvPr/>
        </p:nvSpPr>
        <p:spPr bwMode="auto">
          <a:xfrm flipV="1">
            <a:off x="3059113" y="3932238"/>
            <a:ext cx="0" cy="360362"/>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24" name="Line 11"/>
          <p:cNvSpPr>
            <a:spLocks noChangeShapeType="1"/>
          </p:cNvSpPr>
          <p:nvPr/>
        </p:nvSpPr>
        <p:spPr bwMode="auto">
          <a:xfrm flipV="1">
            <a:off x="3924300" y="3573463"/>
            <a:ext cx="0" cy="360362"/>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25" name="Line 12"/>
          <p:cNvSpPr>
            <a:spLocks noChangeShapeType="1"/>
          </p:cNvSpPr>
          <p:nvPr/>
        </p:nvSpPr>
        <p:spPr bwMode="auto">
          <a:xfrm flipV="1">
            <a:off x="4284663" y="3213100"/>
            <a:ext cx="0" cy="360363"/>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26" name="Line 13"/>
          <p:cNvSpPr>
            <a:spLocks noChangeShapeType="1"/>
          </p:cNvSpPr>
          <p:nvPr/>
        </p:nvSpPr>
        <p:spPr bwMode="auto">
          <a:xfrm flipV="1">
            <a:off x="4427538" y="2852738"/>
            <a:ext cx="0" cy="360362"/>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27" name="Line 14"/>
          <p:cNvSpPr>
            <a:spLocks noChangeShapeType="1"/>
          </p:cNvSpPr>
          <p:nvPr/>
        </p:nvSpPr>
        <p:spPr bwMode="auto">
          <a:xfrm flipV="1">
            <a:off x="5076825" y="2492375"/>
            <a:ext cx="0" cy="360363"/>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28" name="Line 15"/>
          <p:cNvSpPr>
            <a:spLocks noChangeShapeType="1"/>
          </p:cNvSpPr>
          <p:nvPr/>
        </p:nvSpPr>
        <p:spPr bwMode="auto">
          <a:xfrm>
            <a:off x="1476375" y="5373688"/>
            <a:ext cx="863600" cy="0"/>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29" name="Line 16"/>
          <p:cNvSpPr>
            <a:spLocks noChangeShapeType="1"/>
          </p:cNvSpPr>
          <p:nvPr/>
        </p:nvSpPr>
        <p:spPr bwMode="auto">
          <a:xfrm>
            <a:off x="2339975" y="5013325"/>
            <a:ext cx="287338" cy="0"/>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30" name="Line 17"/>
          <p:cNvSpPr>
            <a:spLocks noChangeShapeType="1"/>
          </p:cNvSpPr>
          <p:nvPr/>
        </p:nvSpPr>
        <p:spPr bwMode="auto">
          <a:xfrm>
            <a:off x="2627313" y="4652963"/>
            <a:ext cx="360362" cy="0"/>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31" name="Line 18"/>
          <p:cNvSpPr>
            <a:spLocks noChangeShapeType="1"/>
          </p:cNvSpPr>
          <p:nvPr/>
        </p:nvSpPr>
        <p:spPr bwMode="auto">
          <a:xfrm>
            <a:off x="2987675" y="4292600"/>
            <a:ext cx="71438" cy="0"/>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32" name="Line 19"/>
          <p:cNvSpPr>
            <a:spLocks noChangeShapeType="1"/>
          </p:cNvSpPr>
          <p:nvPr/>
        </p:nvSpPr>
        <p:spPr bwMode="auto">
          <a:xfrm>
            <a:off x="3059113" y="3933825"/>
            <a:ext cx="865187" cy="0"/>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33" name="Line 20"/>
          <p:cNvSpPr>
            <a:spLocks noChangeShapeType="1"/>
          </p:cNvSpPr>
          <p:nvPr/>
        </p:nvSpPr>
        <p:spPr bwMode="auto">
          <a:xfrm>
            <a:off x="3924300" y="3573463"/>
            <a:ext cx="360363" cy="0"/>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34" name="Line 21"/>
          <p:cNvSpPr>
            <a:spLocks noChangeShapeType="1"/>
          </p:cNvSpPr>
          <p:nvPr/>
        </p:nvSpPr>
        <p:spPr bwMode="auto">
          <a:xfrm>
            <a:off x="4284663" y="3213100"/>
            <a:ext cx="142875" cy="0"/>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35" name="Line 22"/>
          <p:cNvSpPr>
            <a:spLocks noChangeShapeType="1"/>
          </p:cNvSpPr>
          <p:nvPr/>
        </p:nvSpPr>
        <p:spPr bwMode="auto">
          <a:xfrm>
            <a:off x="4427538" y="2852738"/>
            <a:ext cx="649287" cy="0"/>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36" name="Line 23"/>
          <p:cNvSpPr>
            <a:spLocks noChangeShapeType="1"/>
          </p:cNvSpPr>
          <p:nvPr/>
        </p:nvSpPr>
        <p:spPr bwMode="auto">
          <a:xfrm>
            <a:off x="5075238" y="2492375"/>
            <a:ext cx="3097212" cy="0"/>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spAutoFit/>
          </a:bodyPr>
          <a:lstStyle/>
          <a:p>
            <a:endParaRPr lang="en-GB"/>
          </a:p>
        </p:txBody>
      </p:sp>
      <p:sp>
        <p:nvSpPr>
          <p:cNvPr id="90137" name="Line 24"/>
          <p:cNvSpPr>
            <a:spLocks noChangeShapeType="1"/>
          </p:cNvSpPr>
          <p:nvPr/>
        </p:nvSpPr>
        <p:spPr bwMode="auto">
          <a:xfrm>
            <a:off x="827088" y="2492375"/>
            <a:ext cx="288925" cy="0"/>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spAutoFit/>
          </a:bodyPr>
          <a:lstStyle/>
          <a:p>
            <a:endParaRPr lang="en-GB"/>
          </a:p>
        </p:txBody>
      </p:sp>
      <p:sp>
        <p:nvSpPr>
          <p:cNvPr id="90138" name="Text Box 25"/>
          <p:cNvSpPr txBox="1">
            <a:spLocks noChangeArrowheads="1"/>
          </p:cNvSpPr>
          <p:nvPr/>
        </p:nvSpPr>
        <p:spPr bwMode="auto">
          <a:xfrm>
            <a:off x="555625" y="2276475"/>
            <a:ext cx="3444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1</a:t>
            </a:r>
          </a:p>
        </p:txBody>
      </p:sp>
      <p:sp>
        <p:nvSpPr>
          <p:cNvPr id="90139" name="Text Box 26"/>
          <p:cNvSpPr txBox="1">
            <a:spLocks noChangeArrowheads="1"/>
          </p:cNvSpPr>
          <p:nvPr/>
        </p:nvSpPr>
        <p:spPr bwMode="auto">
          <a:xfrm>
            <a:off x="555625" y="5526088"/>
            <a:ext cx="344488"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0</a:t>
            </a:r>
          </a:p>
        </p:txBody>
      </p:sp>
      <p:sp>
        <p:nvSpPr>
          <p:cNvPr id="90140" name="Text Box 27"/>
          <p:cNvSpPr txBox="1">
            <a:spLocks noChangeArrowheads="1"/>
          </p:cNvSpPr>
          <p:nvPr/>
        </p:nvSpPr>
        <p:spPr bwMode="auto">
          <a:xfrm>
            <a:off x="1136650" y="5918200"/>
            <a:ext cx="534988"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1800"/>
              <a:t>T</a:t>
            </a:r>
            <a:r>
              <a:rPr lang="en-GB" sz="1800" baseline="-25000"/>
              <a:t>1</a:t>
            </a:r>
            <a:r>
              <a:rPr lang="en-GB" sz="1800"/>
              <a:t>*</a:t>
            </a:r>
          </a:p>
        </p:txBody>
      </p:sp>
      <p:sp>
        <p:nvSpPr>
          <p:cNvPr id="90141" name="Text Box 28"/>
          <p:cNvSpPr txBox="1">
            <a:spLocks noChangeArrowheads="1"/>
          </p:cNvSpPr>
          <p:nvPr/>
        </p:nvSpPr>
        <p:spPr bwMode="auto">
          <a:xfrm>
            <a:off x="2092325" y="5916613"/>
            <a:ext cx="534988"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1800"/>
              <a:t>T</a:t>
            </a:r>
            <a:r>
              <a:rPr lang="en-GB" sz="1800" baseline="-25000"/>
              <a:t>2</a:t>
            </a:r>
            <a:r>
              <a:rPr lang="en-GB" sz="1800"/>
              <a:t>*</a:t>
            </a:r>
          </a:p>
        </p:txBody>
      </p:sp>
      <p:sp>
        <p:nvSpPr>
          <p:cNvPr id="90142" name="Text Box 29"/>
          <p:cNvSpPr txBox="1">
            <a:spLocks noChangeArrowheads="1"/>
          </p:cNvSpPr>
          <p:nvPr/>
        </p:nvSpPr>
        <p:spPr bwMode="auto">
          <a:xfrm>
            <a:off x="4787900" y="5988050"/>
            <a:ext cx="5334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1800"/>
              <a:t>T</a:t>
            </a:r>
            <a:r>
              <a:rPr lang="en-GB" sz="1800" b="1" baseline="-25000"/>
              <a:t>B</a:t>
            </a:r>
            <a:r>
              <a:rPr lang="en-GB" sz="1800"/>
              <a:t>*</a:t>
            </a:r>
          </a:p>
        </p:txBody>
      </p:sp>
      <p:sp>
        <p:nvSpPr>
          <p:cNvPr id="90143" name="Text Box 30"/>
          <p:cNvSpPr txBox="1">
            <a:spLocks noChangeArrowheads="1"/>
          </p:cNvSpPr>
          <p:nvPr/>
        </p:nvSpPr>
        <p:spPr bwMode="auto">
          <a:xfrm>
            <a:off x="3938588" y="5876925"/>
            <a:ext cx="488950"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a:t>…</a:t>
            </a:r>
          </a:p>
        </p:txBody>
      </p:sp>
      <p:sp>
        <p:nvSpPr>
          <p:cNvPr id="90144" name="Line 31"/>
          <p:cNvSpPr>
            <a:spLocks noChangeShapeType="1"/>
          </p:cNvSpPr>
          <p:nvPr/>
        </p:nvSpPr>
        <p:spPr bwMode="auto">
          <a:xfrm>
            <a:off x="1476375" y="5734050"/>
            <a:ext cx="0" cy="71438"/>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45" name="Line 32"/>
          <p:cNvSpPr>
            <a:spLocks noChangeShapeType="1"/>
          </p:cNvSpPr>
          <p:nvPr/>
        </p:nvSpPr>
        <p:spPr bwMode="auto">
          <a:xfrm>
            <a:off x="2268538" y="5734050"/>
            <a:ext cx="0" cy="71438"/>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46" name="Line 33"/>
          <p:cNvSpPr>
            <a:spLocks noChangeShapeType="1"/>
          </p:cNvSpPr>
          <p:nvPr/>
        </p:nvSpPr>
        <p:spPr bwMode="auto">
          <a:xfrm>
            <a:off x="5003800" y="5734050"/>
            <a:ext cx="0" cy="71438"/>
          </a:xfrm>
          <a:prstGeom prst="line">
            <a:avLst/>
          </a:prstGeom>
          <a:noFill/>
          <a:ln w="127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47" name="Text Box 34"/>
          <p:cNvSpPr txBox="1">
            <a:spLocks noChangeArrowheads="1"/>
          </p:cNvSpPr>
          <p:nvPr/>
        </p:nvSpPr>
        <p:spPr bwMode="auto">
          <a:xfrm>
            <a:off x="3195638" y="5886450"/>
            <a:ext cx="449262"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T</a:t>
            </a:r>
            <a:r>
              <a:rPr lang="en-GB" sz="2000" baseline="-25000"/>
              <a:t>0</a:t>
            </a:r>
          </a:p>
        </p:txBody>
      </p:sp>
      <p:sp>
        <p:nvSpPr>
          <p:cNvPr id="90148" name="Line 35"/>
          <p:cNvSpPr>
            <a:spLocks noChangeShapeType="1"/>
          </p:cNvSpPr>
          <p:nvPr/>
        </p:nvSpPr>
        <p:spPr bwMode="auto">
          <a:xfrm>
            <a:off x="971550" y="2492375"/>
            <a:ext cx="7272338" cy="0"/>
          </a:xfrm>
          <a:prstGeom prst="line">
            <a:avLst/>
          </a:prstGeom>
          <a:noFill/>
          <a:ln w="12700">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49" name="Line 36"/>
          <p:cNvSpPr>
            <a:spLocks noChangeShapeType="1"/>
          </p:cNvSpPr>
          <p:nvPr/>
        </p:nvSpPr>
        <p:spPr bwMode="auto">
          <a:xfrm flipV="1">
            <a:off x="3419475" y="3933825"/>
            <a:ext cx="0" cy="1871663"/>
          </a:xfrm>
          <a:prstGeom prst="line">
            <a:avLst/>
          </a:prstGeom>
          <a:noFill/>
          <a:ln w="12700">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50" name="Line 37"/>
          <p:cNvSpPr>
            <a:spLocks noChangeShapeType="1"/>
          </p:cNvSpPr>
          <p:nvPr/>
        </p:nvSpPr>
        <p:spPr bwMode="auto">
          <a:xfrm flipH="1">
            <a:off x="827088" y="3933825"/>
            <a:ext cx="2592387" cy="0"/>
          </a:xfrm>
          <a:prstGeom prst="line">
            <a:avLst/>
          </a:prstGeom>
          <a:noFill/>
          <a:ln w="12700">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spAutoFit/>
          </a:bodyPr>
          <a:lstStyle/>
          <a:p>
            <a:endParaRPr lang="en-GB"/>
          </a:p>
        </p:txBody>
      </p:sp>
      <p:sp>
        <p:nvSpPr>
          <p:cNvPr id="90151" name="Line 38"/>
          <p:cNvSpPr>
            <a:spLocks noChangeShapeType="1"/>
          </p:cNvSpPr>
          <p:nvPr/>
        </p:nvSpPr>
        <p:spPr bwMode="auto">
          <a:xfrm>
            <a:off x="1692275" y="2492375"/>
            <a:ext cx="0" cy="1441450"/>
          </a:xfrm>
          <a:prstGeom prst="line">
            <a:avLst/>
          </a:prstGeom>
          <a:noFill/>
          <a:ln w="25400">
            <a:solidFill>
              <a:schemeClr val="accent2"/>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p>
            <a:endParaRPr lang="en-GB"/>
          </a:p>
        </p:txBody>
      </p:sp>
      <p:sp>
        <p:nvSpPr>
          <p:cNvPr id="90152" name="Text Box 39"/>
          <p:cNvSpPr txBox="1">
            <a:spLocks noChangeArrowheads="1"/>
          </p:cNvSpPr>
          <p:nvPr/>
        </p:nvSpPr>
        <p:spPr bwMode="auto">
          <a:xfrm>
            <a:off x="1701800" y="3013075"/>
            <a:ext cx="1069975"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p-value</a:t>
            </a:r>
          </a:p>
        </p:txBody>
      </p:sp>
      <p:sp>
        <p:nvSpPr>
          <p:cNvPr id="90153" name="Rectangle 40"/>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0154" name="Text Box 41"/>
          <p:cNvSpPr txBox="1">
            <a:spLocks noChangeArrowheads="1"/>
          </p:cNvSpPr>
          <p:nvPr/>
        </p:nvSpPr>
        <p:spPr bwMode="auto">
          <a:xfrm>
            <a:off x="8459788" y="5526088"/>
            <a:ext cx="344487"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T</a:t>
            </a:r>
          </a:p>
        </p:txBody>
      </p:sp>
      <p:graphicFrame>
        <p:nvGraphicFramePr>
          <p:cNvPr id="90155" name="Object 42"/>
          <p:cNvGraphicFramePr>
            <a:graphicFrameLocks noGrp="1" noChangeAspect="1"/>
          </p:cNvGraphicFramePr>
          <p:nvPr>
            <p:ph idx="1"/>
          </p:nvPr>
        </p:nvGraphicFramePr>
        <p:xfrm>
          <a:off x="684213" y="1512888"/>
          <a:ext cx="782637" cy="514350"/>
        </p:xfrm>
        <a:graphic>
          <a:graphicData uri="http://schemas.openxmlformats.org/presentationml/2006/ole">
            <mc:AlternateContent xmlns:mc="http://schemas.openxmlformats.org/markup-compatibility/2006">
              <mc:Choice xmlns:v="urn:schemas-microsoft-com:vml" Requires="v">
                <p:oleObj spid="_x0000_s90272" name="Equation" r:id="rId3" imgW="368300" imgH="241300" progId="Equation.3">
                  <p:embed/>
                </p:oleObj>
              </mc:Choice>
              <mc:Fallback>
                <p:oleObj name="Equation" r:id="rId3" imgW="368300" imgH="241300" progId="Equation.3">
                  <p:embed/>
                  <p:pic>
                    <p:nvPicPr>
                      <p:cNvPr id="0" name="Object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512888"/>
                        <a:ext cx="782637"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0156" name="Object 43"/>
          <p:cNvGraphicFramePr>
            <a:graphicFrameLocks noChangeAspect="1"/>
          </p:cNvGraphicFramePr>
          <p:nvPr/>
        </p:nvGraphicFramePr>
        <p:xfrm>
          <a:off x="152400" y="3632200"/>
          <a:ext cx="836613" cy="541338"/>
        </p:xfrm>
        <a:graphic>
          <a:graphicData uri="http://schemas.openxmlformats.org/presentationml/2006/ole">
            <mc:AlternateContent xmlns:mc="http://schemas.openxmlformats.org/markup-compatibility/2006">
              <mc:Choice xmlns:v="urn:schemas-microsoft-com:vml" Requires="v">
                <p:oleObj spid="_x0000_s90273" name="Equation" r:id="rId5" imgW="393529" imgH="253890" progId="Equation.3">
                  <p:embed/>
                </p:oleObj>
              </mc:Choice>
              <mc:Fallback>
                <p:oleObj name="Equation" r:id="rId5" imgW="393529" imgH="253890" progId="Equation.3">
                  <p:embed/>
                  <p:pic>
                    <p:nvPicPr>
                      <p:cNvPr id="0" name="Object 4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 y="3632200"/>
                        <a:ext cx="836613" cy="54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0157" name="Text Box 44"/>
          <p:cNvSpPr txBox="1">
            <a:spLocks noChangeArrowheads="1"/>
          </p:cNvSpPr>
          <p:nvPr/>
        </p:nvSpPr>
        <p:spPr bwMode="auto">
          <a:xfrm>
            <a:off x="2168525" y="1700213"/>
            <a:ext cx="6430963" cy="681037"/>
          </a:xfrm>
          <a:prstGeom prst="rect">
            <a:avLst/>
          </a:prstGeom>
          <a:noFill/>
          <a:ln w="25400" algn="ctr">
            <a:solidFill>
              <a:srgbClr val="CC33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dirty="0">
                <a:solidFill>
                  <a:srgbClr val="CC3399"/>
                </a:solidFill>
              </a:rPr>
              <a:t>If </a:t>
            </a:r>
            <a:r>
              <a:rPr lang="en-GB" sz="2000" i="1" dirty="0">
                <a:solidFill>
                  <a:srgbClr val="CC3399"/>
                </a:solidFill>
              </a:rPr>
              <a:t>p</a:t>
            </a:r>
            <a:r>
              <a:rPr lang="en-GB" sz="2000" dirty="0">
                <a:solidFill>
                  <a:srgbClr val="CC3399"/>
                </a:solidFill>
              </a:rPr>
              <a:t> is too small, we reject the null hypothesis that</a:t>
            </a:r>
            <a:r>
              <a:rPr lang="en-GB" dirty="0"/>
              <a:t> </a:t>
            </a:r>
            <a:endParaRPr lang="en-GB" sz="2000" dirty="0">
              <a:solidFill>
                <a:srgbClr val="CC3399"/>
              </a:solidFill>
            </a:endParaRPr>
          </a:p>
          <a:p>
            <a:r>
              <a:rPr lang="en-GB" sz="2000" dirty="0">
                <a:solidFill>
                  <a:srgbClr val="CC3399"/>
                </a:solidFill>
              </a:rPr>
              <a:t>Y has been drawn from the fitted distribution </a:t>
            </a:r>
            <a:r>
              <a:rPr lang="en-GB" sz="2000" i="1" dirty="0">
                <a:solidFill>
                  <a:srgbClr val="CC3399"/>
                </a:solidFill>
              </a:rPr>
              <a:t>F</a:t>
            </a:r>
            <a:r>
              <a:rPr lang="en-GB" sz="2000" baseline="-25000" dirty="0">
                <a:solidFill>
                  <a:srgbClr val="CC3399"/>
                </a:solidFill>
              </a:rPr>
              <a:t>0</a:t>
            </a:r>
            <a:r>
              <a:rPr lang="en-GB" sz="2000" dirty="0">
                <a:solidFill>
                  <a:srgbClr val="CC3399"/>
                </a:solidFill>
              </a:rPr>
              <a:t>(</a:t>
            </a:r>
            <a:r>
              <a:rPr lang="en-GB" sz="2000" i="1" dirty="0">
                <a:solidFill>
                  <a:srgbClr val="CC3399"/>
                </a:solidFill>
              </a:rPr>
              <a:t>y</a:t>
            </a:r>
            <a:r>
              <a:rPr lang="en-GB" sz="2000" dirty="0">
                <a:solidFill>
                  <a:srgbClr val="CC3399"/>
                </a:solidFill>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 </a:t>
            </a:r>
            <a:r>
              <a:rPr lang="en-GB" dirty="0" smtClean="0"/>
              <a:t>Input Modelling</a:t>
            </a:r>
            <a:endParaRPr lang="en-GB" dirty="0"/>
          </a:p>
        </p:txBody>
      </p:sp>
      <p:sp>
        <p:nvSpPr>
          <p:cNvPr id="3" name="Content Placeholder 2"/>
          <p:cNvSpPr>
            <a:spLocks noGrp="1"/>
          </p:cNvSpPr>
          <p:nvPr>
            <p:ph idx="1"/>
          </p:nvPr>
        </p:nvSpPr>
        <p:spPr/>
        <p:txBody>
          <a:bodyPr/>
          <a:lstStyle/>
          <a:p>
            <a:r>
              <a:rPr lang="en-GB" dirty="0" smtClean="0"/>
              <a:t>Aims:</a:t>
            </a:r>
          </a:p>
          <a:p>
            <a:pPr lvl="1"/>
            <a:r>
              <a:rPr lang="en-GB" dirty="0" smtClean="0"/>
              <a:t>Find the best way of specifying the inputs to the simulation model</a:t>
            </a:r>
          </a:p>
          <a:p>
            <a:pPr lvl="1"/>
            <a:r>
              <a:rPr lang="en-GB" dirty="0" smtClean="0"/>
              <a:t>Quantify the uncertainty </a:t>
            </a:r>
            <a:r>
              <a:rPr lang="en-GB" dirty="0" smtClean="0"/>
              <a:t>in a simulation model</a:t>
            </a:r>
          </a:p>
          <a:p>
            <a:pPr lvl="2"/>
            <a:r>
              <a:rPr lang="en-GB" dirty="0" smtClean="0"/>
              <a:t>Uncertainty coming from the simulation model</a:t>
            </a:r>
          </a:p>
          <a:p>
            <a:pPr lvl="2"/>
            <a:r>
              <a:rPr lang="en-GB" dirty="0" smtClean="0"/>
              <a:t>Uncertainty due to the estimation of input parameters from data</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8</a:t>
            </a:fld>
            <a:endParaRPr lang="en-US"/>
          </a:p>
        </p:txBody>
      </p:sp>
      <p:sp>
        <p:nvSpPr>
          <p:cNvPr id="5" name="Rounded Rectangle 4"/>
          <p:cNvSpPr/>
          <p:nvPr/>
        </p:nvSpPr>
        <p:spPr bwMode="auto">
          <a:xfrm>
            <a:off x="1187624" y="5502917"/>
            <a:ext cx="2985021" cy="107263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Lucida Sans" pitchFamily="34" charset="0"/>
              </a:rPr>
              <a:t>Uncertainty due</a:t>
            </a:r>
            <a:r>
              <a:rPr kumimoji="0" lang="en-GB" sz="2000" b="0" i="0" u="none" strike="noStrike" cap="none" normalizeH="0" dirty="0" smtClean="0">
                <a:ln>
                  <a:noFill/>
                </a:ln>
                <a:solidFill>
                  <a:schemeClr val="tx1"/>
                </a:solidFill>
                <a:effectLst/>
                <a:latin typeface="Lucida Sans" pitchFamily="34" charset="0"/>
              </a:rPr>
              <a:t> to stochastic effects in the simulation model</a:t>
            </a:r>
            <a:endParaRPr kumimoji="0" lang="en-GB" sz="2000" b="0" i="0" u="none" strike="noStrike" cap="none" normalizeH="0" baseline="0" dirty="0" smtClean="0">
              <a:ln>
                <a:noFill/>
              </a:ln>
              <a:solidFill>
                <a:schemeClr val="tx1"/>
              </a:solidFill>
              <a:effectLst/>
              <a:latin typeface="Lucida Sans" pitchFamily="34" charset="0"/>
            </a:endParaRPr>
          </a:p>
        </p:txBody>
      </p:sp>
      <p:sp>
        <p:nvSpPr>
          <p:cNvPr id="6" name="Rounded Rectangle 5"/>
          <p:cNvSpPr/>
          <p:nvPr/>
        </p:nvSpPr>
        <p:spPr bwMode="auto">
          <a:xfrm>
            <a:off x="5468597" y="5549025"/>
            <a:ext cx="2816906" cy="107263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Lucida Sans" pitchFamily="34" charset="0"/>
              </a:rPr>
              <a:t>Uncertainty arising</a:t>
            </a:r>
            <a:r>
              <a:rPr kumimoji="0" lang="en-GB" sz="2000" b="0" i="0" u="none" strike="noStrike" cap="none" normalizeH="0" dirty="0" smtClean="0">
                <a:ln>
                  <a:noFill/>
                </a:ln>
                <a:solidFill>
                  <a:schemeClr val="tx1"/>
                </a:solidFill>
                <a:effectLst/>
                <a:latin typeface="Lucida Sans" pitchFamily="34" charset="0"/>
              </a:rPr>
              <a:t> from the estimation of input parameters</a:t>
            </a:r>
            <a:endParaRPr kumimoji="0" lang="en-GB" sz="2000" b="0" i="0" u="none" strike="noStrike" cap="none" normalizeH="0" baseline="0" dirty="0" smtClean="0">
              <a:ln>
                <a:noFill/>
              </a:ln>
              <a:solidFill>
                <a:schemeClr val="tx1"/>
              </a:solidFill>
              <a:effectLst/>
              <a:latin typeface="Lucida Sans" pitchFamily="34" charset="0"/>
            </a:endParaRPr>
          </a:p>
        </p:txBody>
      </p:sp>
    </p:spTree>
    <p:extLst>
      <p:ext uri="{BB962C8B-B14F-4D97-AF65-F5344CB8AC3E}">
        <p14:creationId xmlns:p14="http://schemas.microsoft.com/office/powerpoint/2010/main" val="1260315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bootstrapping</a:t>
            </a:r>
            <a:endParaRPr lang="en-GB" dirty="0"/>
          </a:p>
        </p:txBody>
      </p:sp>
      <p:sp>
        <p:nvSpPr>
          <p:cNvPr id="3" name="Text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0919837-C6CB-460E-BB30-9BCF1AB8C6CD}" type="slidenum">
              <a:rPr lang="en-US" smtClean="0"/>
              <a:pPr>
                <a:defRPr/>
              </a:pPr>
              <a:t>80</a:t>
            </a:fld>
            <a:endParaRPr lang="en-US"/>
          </a:p>
        </p:txBody>
      </p:sp>
    </p:spTree>
    <p:extLst>
      <p:ext uri="{BB962C8B-B14F-4D97-AF65-F5344CB8AC3E}">
        <p14:creationId xmlns:p14="http://schemas.microsoft.com/office/powerpoint/2010/main" val="29186306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C30CB0FE-9567-45BE-8C1F-AF1ADE6801A0}" type="slidenum">
              <a:rPr lang="en-US"/>
              <a:pPr>
                <a:defRPr/>
              </a:pPr>
              <a:t>81</a:t>
            </a:fld>
            <a:endParaRPr lang="en-US"/>
          </a:p>
        </p:txBody>
      </p:sp>
      <p:sp>
        <p:nvSpPr>
          <p:cNvPr id="78851" name="Rectangle 2"/>
          <p:cNvSpPr>
            <a:spLocks noGrp="1" noChangeArrowheads="1"/>
          </p:cNvSpPr>
          <p:nvPr>
            <p:ph type="title"/>
          </p:nvPr>
        </p:nvSpPr>
        <p:spPr/>
        <p:txBody>
          <a:bodyPr/>
          <a:lstStyle/>
          <a:p>
            <a:pPr eaLnBrk="1" hangingPunct="1"/>
            <a:r>
              <a:rPr lang="en-GB" dirty="0"/>
              <a:t>9</a:t>
            </a:r>
            <a:r>
              <a:rPr lang="en-GB" dirty="0" smtClean="0"/>
              <a:t>. Bootstrapping a </a:t>
            </a:r>
            <a:r>
              <a:rPr lang="en-GB" dirty="0" err="1" smtClean="0"/>
              <a:t>GoF</a:t>
            </a:r>
            <a:r>
              <a:rPr lang="en-GB" dirty="0" smtClean="0"/>
              <a:t> Statistic</a:t>
            </a:r>
          </a:p>
        </p:txBody>
      </p:sp>
      <p:sp>
        <p:nvSpPr>
          <p:cNvPr id="78852" name="Rectangle 3"/>
          <p:cNvSpPr>
            <a:spLocks noGrp="1" noChangeArrowheads="1"/>
          </p:cNvSpPr>
          <p:nvPr>
            <p:ph type="body" idx="1"/>
          </p:nvPr>
        </p:nvSpPr>
        <p:spPr/>
        <p:txBody>
          <a:bodyPr/>
          <a:lstStyle/>
          <a:p>
            <a:pPr eaLnBrk="1" hangingPunct="1"/>
            <a:r>
              <a:rPr lang="en-GB" b="1" dirty="0" smtClean="0"/>
              <a:t>Basic bootstrap:</a:t>
            </a:r>
            <a:r>
              <a:rPr lang="en-GB" dirty="0" smtClean="0"/>
              <a:t> resample from the original data</a:t>
            </a:r>
          </a:p>
          <a:p>
            <a:pPr eaLnBrk="1" hangingPunct="1"/>
            <a:r>
              <a:rPr lang="en-GB" b="1" dirty="0" smtClean="0"/>
              <a:t>Parametric bootstrap:</a:t>
            </a:r>
            <a:r>
              <a:rPr lang="en-GB" dirty="0" smtClean="0"/>
              <a:t> draw samples from a parametric distribution fitted to the original data</a:t>
            </a:r>
          </a:p>
          <a:p>
            <a:pPr eaLnBrk="1" hangingPunct="1"/>
            <a:r>
              <a:rPr lang="en-GB" dirty="0" smtClean="0"/>
              <a:t>If the </a:t>
            </a:r>
            <a:r>
              <a:rPr lang="en-GB" dirty="0" smtClean="0">
                <a:solidFill>
                  <a:srgbClr val="CC3399"/>
                </a:solidFill>
              </a:rPr>
              <a:t>parametric model</a:t>
            </a:r>
            <a:r>
              <a:rPr lang="en-GB" dirty="0" smtClean="0"/>
              <a:t> is correct and describes the form of the data accurately, the </a:t>
            </a:r>
            <a:r>
              <a:rPr lang="en-GB" dirty="0" smtClean="0">
                <a:solidFill>
                  <a:srgbClr val="CC3399"/>
                </a:solidFill>
              </a:rPr>
              <a:t>fitted parametric model </a:t>
            </a:r>
            <a:r>
              <a:rPr lang="en-GB" dirty="0" smtClean="0"/>
              <a:t>will be a good representation of the </a:t>
            </a:r>
            <a:r>
              <a:rPr lang="en-GB" dirty="0" smtClean="0">
                <a:solidFill>
                  <a:srgbClr val="CC3399"/>
                </a:solidFill>
              </a:rPr>
              <a:t>true parametric model</a:t>
            </a:r>
          </a:p>
          <a:p>
            <a:pPr eaLnBrk="1" hangingPunct="1"/>
            <a:r>
              <a:rPr lang="en-GB" dirty="0" smtClean="0"/>
              <a:t>We can use this to sample an EDF that approximates the true CDF</a:t>
            </a:r>
          </a:p>
        </p:txBody>
      </p:sp>
    </p:spTree>
    <p:extLst>
      <p:ext uri="{BB962C8B-B14F-4D97-AF65-F5344CB8AC3E}">
        <p14:creationId xmlns:p14="http://schemas.microsoft.com/office/powerpoint/2010/main" val="12524654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5"/>
          <p:cNvSpPr>
            <a:spLocks noGrp="1"/>
          </p:cNvSpPr>
          <p:nvPr>
            <p:ph type="sldNum" sz="quarter" idx="12"/>
          </p:nvPr>
        </p:nvSpPr>
        <p:spPr/>
        <p:txBody>
          <a:bodyPr/>
          <a:lstStyle/>
          <a:p>
            <a:pPr>
              <a:defRPr/>
            </a:pPr>
            <a:fld id="{B6B07587-A0FA-4468-BC10-213722485F1F}" type="slidenum">
              <a:rPr lang="en-US"/>
              <a:pPr>
                <a:defRPr/>
              </a:pPr>
              <a:t>82</a:t>
            </a:fld>
            <a:endParaRPr lang="en-US"/>
          </a:p>
        </p:txBody>
      </p:sp>
      <p:sp>
        <p:nvSpPr>
          <p:cNvPr id="79875" name="Rectangle 2"/>
          <p:cNvSpPr>
            <a:spLocks noGrp="1" noChangeArrowheads="1"/>
          </p:cNvSpPr>
          <p:nvPr>
            <p:ph type="title"/>
          </p:nvPr>
        </p:nvSpPr>
        <p:spPr/>
        <p:txBody>
          <a:bodyPr/>
          <a:lstStyle/>
          <a:p>
            <a:pPr eaLnBrk="1" hangingPunct="1"/>
            <a:r>
              <a:rPr lang="en-GB" smtClean="0"/>
              <a:t>Parametric Bootstrap</a:t>
            </a:r>
          </a:p>
        </p:txBody>
      </p:sp>
      <p:sp>
        <p:nvSpPr>
          <p:cNvPr id="79876" name="Rectangle 4"/>
          <p:cNvSpPr>
            <a:spLocks noChangeArrowheads="1"/>
          </p:cNvSpPr>
          <p:nvPr/>
        </p:nvSpPr>
        <p:spPr bwMode="auto">
          <a:xfrm>
            <a:off x="1116013" y="2528888"/>
            <a:ext cx="1301750" cy="11525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lstStyle/>
          <a:p>
            <a:endParaRPr lang="en-GB" sz="3600"/>
          </a:p>
        </p:txBody>
      </p:sp>
      <p:sp>
        <p:nvSpPr>
          <p:cNvPr id="79877" name="Rectangle 5"/>
          <p:cNvSpPr>
            <a:spLocks noChangeArrowheads="1"/>
          </p:cNvSpPr>
          <p:nvPr/>
        </p:nvSpPr>
        <p:spPr bwMode="auto">
          <a:xfrm>
            <a:off x="3635375" y="2528888"/>
            <a:ext cx="1301750" cy="11525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lstStyle/>
          <a:p>
            <a:r>
              <a:rPr lang="en-GB" sz="3600"/>
              <a:t>Y</a:t>
            </a:r>
          </a:p>
        </p:txBody>
      </p:sp>
      <p:sp>
        <p:nvSpPr>
          <p:cNvPr id="79878" name="Rectangle 6"/>
          <p:cNvSpPr>
            <a:spLocks noChangeArrowheads="1"/>
          </p:cNvSpPr>
          <p:nvPr/>
        </p:nvSpPr>
        <p:spPr bwMode="auto">
          <a:xfrm>
            <a:off x="6227763" y="2528888"/>
            <a:ext cx="1301750" cy="11525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lstStyle/>
          <a:p>
            <a:r>
              <a:rPr lang="en-GB" sz="3600"/>
              <a:t>T(y)</a:t>
            </a:r>
          </a:p>
        </p:txBody>
      </p:sp>
      <p:cxnSp>
        <p:nvCxnSpPr>
          <p:cNvPr id="79879" name="AutoShape 7"/>
          <p:cNvCxnSpPr>
            <a:cxnSpLocks noChangeShapeType="1"/>
            <a:stCxn id="79876" idx="3"/>
            <a:endCxn id="79877" idx="1"/>
          </p:cNvCxnSpPr>
          <p:nvPr/>
        </p:nvCxnSpPr>
        <p:spPr bwMode="auto">
          <a:xfrm>
            <a:off x="2417763" y="3105150"/>
            <a:ext cx="1217612" cy="0"/>
          </a:xfrm>
          <a:prstGeom prst="straightConnector1">
            <a:avLst/>
          </a:prstGeom>
          <a:noFill/>
          <a:ln w="254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880" name="AutoShape 8"/>
          <p:cNvCxnSpPr>
            <a:cxnSpLocks noChangeShapeType="1"/>
            <a:stCxn id="79877" idx="3"/>
            <a:endCxn id="79878" idx="1"/>
          </p:cNvCxnSpPr>
          <p:nvPr/>
        </p:nvCxnSpPr>
        <p:spPr bwMode="auto">
          <a:xfrm>
            <a:off x="4937125" y="3105150"/>
            <a:ext cx="1290638" cy="0"/>
          </a:xfrm>
          <a:prstGeom prst="straightConnector1">
            <a:avLst/>
          </a:prstGeom>
          <a:noFill/>
          <a:ln w="254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9881" name="Text Box 9"/>
          <p:cNvSpPr txBox="1">
            <a:spLocks noChangeArrowheads="1"/>
          </p:cNvSpPr>
          <p:nvPr/>
        </p:nvSpPr>
        <p:spPr bwMode="auto">
          <a:xfrm>
            <a:off x="654050" y="4076700"/>
            <a:ext cx="2189163"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Null distribution</a:t>
            </a:r>
          </a:p>
        </p:txBody>
      </p:sp>
      <p:sp>
        <p:nvSpPr>
          <p:cNvPr id="79882" name="Text Box 10"/>
          <p:cNvSpPr txBox="1">
            <a:spLocks noChangeArrowheads="1"/>
          </p:cNvSpPr>
          <p:nvPr/>
        </p:nvSpPr>
        <p:spPr bwMode="auto">
          <a:xfrm>
            <a:off x="3716338" y="4076700"/>
            <a:ext cx="1071562"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Sample</a:t>
            </a:r>
          </a:p>
        </p:txBody>
      </p:sp>
      <p:sp>
        <p:nvSpPr>
          <p:cNvPr id="79883" name="Text Box 11"/>
          <p:cNvSpPr txBox="1">
            <a:spLocks noChangeArrowheads="1"/>
          </p:cNvSpPr>
          <p:nvPr/>
        </p:nvSpPr>
        <p:spPr bwMode="auto">
          <a:xfrm>
            <a:off x="6057900" y="4076700"/>
            <a:ext cx="1754188"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Test statistic</a:t>
            </a:r>
          </a:p>
        </p:txBody>
      </p:sp>
      <p:sp>
        <p:nvSpPr>
          <p:cNvPr id="79884" name="Rectangle 12"/>
          <p:cNvSpPr>
            <a:spLocks noChangeArrowheads="1"/>
          </p:cNvSpPr>
          <p:nvPr/>
        </p:nvSpPr>
        <p:spPr bwMode="auto">
          <a:xfrm>
            <a:off x="250825" y="1916113"/>
            <a:ext cx="8281988" cy="3241675"/>
          </a:xfrm>
          <a:prstGeom prst="rect">
            <a:avLst/>
          </a:prstGeom>
          <a:noFill/>
          <a:ln w="25400" algn="ctr">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79885" name="Rectangle 20"/>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79886" name="Object 19"/>
          <p:cNvGraphicFramePr>
            <a:graphicFrameLocks noChangeAspect="1"/>
          </p:cNvGraphicFramePr>
          <p:nvPr/>
        </p:nvGraphicFramePr>
        <p:xfrm>
          <a:off x="1042988" y="2708275"/>
          <a:ext cx="1439862" cy="706438"/>
        </p:xfrm>
        <a:graphic>
          <a:graphicData uri="http://schemas.openxmlformats.org/presentationml/2006/ole">
            <mc:AlternateContent xmlns:mc="http://schemas.openxmlformats.org/markup-compatibility/2006">
              <mc:Choice xmlns:v="urn:schemas-microsoft-com:vml" Requires="v">
                <p:oleObj spid="_x0000_s117782" name="Equation" r:id="rId3" imgW="482391" imgH="241195" progId="Equation.3">
                  <p:embed/>
                </p:oleObj>
              </mc:Choice>
              <mc:Fallback>
                <p:oleObj name="Equation" r:id="rId3" imgW="482391" imgH="24119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2708275"/>
                        <a:ext cx="1439862"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7220313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5"/>
          <p:cNvSpPr>
            <a:spLocks noGrp="1"/>
          </p:cNvSpPr>
          <p:nvPr>
            <p:ph type="sldNum" sz="quarter" idx="12"/>
          </p:nvPr>
        </p:nvSpPr>
        <p:spPr/>
        <p:txBody>
          <a:bodyPr/>
          <a:lstStyle/>
          <a:p>
            <a:pPr>
              <a:defRPr/>
            </a:pPr>
            <a:fld id="{200B87DE-8A84-4D06-B400-38B23AEE0F8C}" type="slidenum">
              <a:rPr lang="en-US"/>
              <a:pPr>
                <a:defRPr/>
              </a:pPr>
              <a:t>83</a:t>
            </a:fld>
            <a:endParaRPr lang="en-US"/>
          </a:p>
        </p:txBody>
      </p:sp>
      <p:sp>
        <p:nvSpPr>
          <p:cNvPr id="91139" name="Rectangle 2"/>
          <p:cNvSpPr>
            <a:spLocks noGrp="1" noChangeArrowheads="1"/>
          </p:cNvSpPr>
          <p:nvPr>
            <p:ph type="title"/>
          </p:nvPr>
        </p:nvSpPr>
        <p:spPr/>
        <p:txBody>
          <a:bodyPr/>
          <a:lstStyle/>
          <a:p>
            <a:pPr eaLnBrk="1" hangingPunct="1"/>
            <a:r>
              <a:rPr lang="en-GB" sz="3100" dirty="0" smtClean="0"/>
              <a:t>Calculating the Null Distribution</a:t>
            </a:r>
          </a:p>
        </p:txBody>
      </p:sp>
      <p:sp>
        <p:nvSpPr>
          <p:cNvPr id="91140" name="Rectangle 3"/>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1141" name="Rectangle 5"/>
          <p:cNvSpPr>
            <a:spLocks noChangeArrowheads="1"/>
          </p:cNvSpPr>
          <p:nvPr/>
        </p:nvSpPr>
        <p:spPr bwMode="auto">
          <a:xfrm>
            <a:off x="395288" y="3284538"/>
            <a:ext cx="1584325" cy="720725"/>
          </a:xfrm>
          <a:prstGeom prst="rect">
            <a:avLst/>
          </a:prstGeom>
          <a:solidFill>
            <a:schemeClr val="accent1"/>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1142" name="Rectangle 7"/>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1143" name="Rectangle 9"/>
          <p:cNvSpPr>
            <a:spLocks noChangeArrowheads="1"/>
          </p:cNvSpPr>
          <p:nvPr/>
        </p:nvSpPr>
        <p:spPr bwMode="auto">
          <a:xfrm>
            <a:off x="2627313" y="3284538"/>
            <a:ext cx="7207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
        <p:nvSpPr>
          <p:cNvPr id="91144" name="Rectangle 11"/>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1145" name="Rectangle 13"/>
          <p:cNvSpPr>
            <a:spLocks noChangeArrowheads="1"/>
          </p:cNvSpPr>
          <p:nvPr/>
        </p:nvSpPr>
        <p:spPr bwMode="auto">
          <a:xfrm>
            <a:off x="4211638" y="2276475"/>
            <a:ext cx="15843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1146" name="Object 14"/>
          <p:cNvGraphicFramePr>
            <a:graphicFrameLocks noChangeAspect="1"/>
          </p:cNvGraphicFramePr>
          <p:nvPr/>
        </p:nvGraphicFramePr>
        <p:xfrm>
          <a:off x="4640263" y="2344738"/>
          <a:ext cx="798512" cy="546100"/>
        </p:xfrm>
        <a:graphic>
          <a:graphicData uri="http://schemas.openxmlformats.org/presentationml/2006/ole">
            <mc:AlternateContent xmlns:mc="http://schemas.openxmlformats.org/markup-compatibility/2006">
              <mc:Choice xmlns:v="urn:schemas-microsoft-com:vml" Requires="v">
                <p:oleObj spid="_x0000_s91447" name="Equation" r:id="rId3" imgW="355446" imgH="241195" progId="Equation.3">
                  <p:embed/>
                </p:oleObj>
              </mc:Choice>
              <mc:Fallback>
                <p:oleObj name="Equation" r:id="rId3" imgW="355446" imgH="241195" progId="Equation.3">
                  <p:embed/>
                  <p:pic>
                    <p:nvPicPr>
                      <p:cNvPr id="0" name="Object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0263" y="2344738"/>
                        <a:ext cx="798512"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1147" name="Rectangle 15"/>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1148" name="Rectangle 17"/>
          <p:cNvSpPr>
            <a:spLocks noChangeArrowheads="1"/>
          </p:cNvSpPr>
          <p:nvPr/>
        </p:nvSpPr>
        <p:spPr bwMode="auto">
          <a:xfrm>
            <a:off x="4211638" y="4508500"/>
            <a:ext cx="15843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1149" name="Object 18"/>
          <p:cNvGraphicFramePr>
            <a:graphicFrameLocks noChangeAspect="1"/>
          </p:cNvGraphicFramePr>
          <p:nvPr/>
        </p:nvGraphicFramePr>
        <p:xfrm>
          <a:off x="4418013" y="4564063"/>
          <a:ext cx="1171575" cy="593725"/>
        </p:xfrm>
        <a:graphic>
          <a:graphicData uri="http://schemas.openxmlformats.org/presentationml/2006/ole">
            <mc:AlternateContent xmlns:mc="http://schemas.openxmlformats.org/markup-compatibility/2006">
              <mc:Choice xmlns:v="urn:schemas-microsoft-com:vml" Requires="v">
                <p:oleObj spid="_x0000_s91448" name="Equation" r:id="rId5" imgW="482391" imgH="241195" progId="Equation.3">
                  <p:embed/>
                </p:oleObj>
              </mc:Choice>
              <mc:Fallback>
                <p:oleObj name="Equation" r:id="rId5" imgW="482391" imgH="241195" progId="Equation.3">
                  <p:embed/>
                  <p:pic>
                    <p:nvPicPr>
                      <p:cNvPr id="0" name="Object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8013" y="4564063"/>
                        <a:ext cx="117157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1150" name="Rectangle 19"/>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1151" name="Rectangle 21"/>
          <p:cNvSpPr>
            <a:spLocks noChangeArrowheads="1"/>
          </p:cNvSpPr>
          <p:nvPr/>
        </p:nvSpPr>
        <p:spPr bwMode="auto">
          <a:xfrm>
            <a:off x="7091363" y="3284538"/>
            <a:ext cx="7207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graphicFrame>
        <p:nvGraphicFramePr>
          <p:cNvPr id="91152" name="Object 22"/>
          <p:cNvGraphicFramePr>
            <a:graphicFrameLocks noChangeAspect="1"/>
          </p:cNvGraphicFramePr>
          <p:nvPr/>
        </p:nvGraphicFramePr>
        <p:xfrm>
          <a:off x="7316788" y="3509963"/>
          <a:ext cx="333375" cy="354012"/>
        </p:xfrm>
        <a:graphic>
          <a:graphicData uri="http://schemas.openxmlformats.org/presentationml/2006/ole">
            <mc:AlternateContent xmlns:mc="http://schemas.openxmlformats.org/markup-compatibility/2006">
              <mc:Choice xmlns:v="urn:schemas-microsoft-com:vml" Requires="v">
                <p:oleObj spid="_x0000_s91449" name="Equation" r:id="rId7" imgW="139579" imgH="164957" progId="Equation.3">
                  <p:embed/>
                </p:oleObj>
              </mc:Choice>
              <mc:Fallback>
                <p:oleObj name="Equation" r:id="rId7" imgW="139579" imgH="164957" progId="Equation.3">
                  <p:embed/>
                  <p:pic>
                    <p:nvPicPr>
                      <p:cNvPr id="0" name="Object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6788" y="3509963"/>
                        <a:ext cx="333375"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91153" name="AutoShape 23"/>
          <p:cNvCxnSpPr>
            <a:cxnSpLocks noChangeShapeType="1"/>
            <a:stCxn id="91141" idx="3"/>
            <a:endCxn id="91143" idx="1"/>
          </p:cNvCxnSpPr>
          <p:nvPr/>
        </p:nvCxnSpPr>
        <p:spPr bwMode="auto">
          <a:xfrm>
            <a:off x="1979613" y="3644900"/>
            <a:ext cx="647700" cy="0"/>
          </a:xfrm>
          <a:prstGeom prst="straightConnector1">
            <a:avLst/>
          </a:prstGeom>
          <a:noFill/>
          <a:ln w="2857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54" name="AutoShape 24"/>
          <p:cNvCxnSpPr>
            <a:cxnSpLocks noChangeShapeType="1"/>
            <a:stCxn id="91143" idx="3"/>
            <a:endCxn id="91145" idx="1"/>
          </p:cNvCxnSpPr>
          <p:nvPr/>
        </p:nvCxnSpPr>
        <p:spPr bwMode="auto">
          <a:xfrm flipV="1">
            <a:off x="3348038" y="2636838"/>
            <a:ext cx="863600" cy="1008062"/>
          </a:xfrm>
          <a:prstGeom prst="straightConnector1">
            <a:avLst/>
          </a:prstGeom>
          <a:noFill/>
          <a:ln w="28575">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55" name="AutoShape 25"/>
          <p:cNvCxnSpPr>
            <a:cxnSpLocks noChangeShapeType="1"/>
            <a:stCxn id="91143" idx="3"/>
            <a:endCxn id="91148" idx="1"/>
          </p:cNvCxnSpPr>
          <p:nvPr/>
        </p:nvCxnSpPr>
        <p:spPr bwMode="auto">
          <a:xfrm>
            <a:off x="3348038" y="3644900"/>
            <a:ext cx="863600" cy="1223963"/>
          </a:xfrm>
          <a:prstGeom prst="straightConnector1">
            <a:avLst/>
          </a:prstGeom>
          <a:noFill/>
          <a:ln w="28575">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56" name="AutoShape 26"/>
          <p:cNvCxnSpPr>
            <a:cxnSpLocks noChangeShapeType="1"/>
            <a:stCxn id="91145" idx="3"/>
            <a:endCxn id="91151" idx="1"/>
          </p:cNvCxnSpPr>
          <p:nvPr/>
        </p:nvCxnSpPr>
        <p:spPr bwMode="auto">
          <a:xfrm>
            <a:off x="5795963" y="2636838"/>
            <a:ext cx="1295400" cy="1008062"/>
          </a:xfrm>
          <a:prstGeom prst="bentConnector3">
            <a:avLst>
              <a:gd name="adj1" fmla="val 50000"/>
            </a:avLst>
          </a:prstGeom>
          <a:noFill/>
          <a:ln w="28575">
            <a:solidFill>
              <a:schemeClr val="accent2"/>
            </a:solidFill>
            <a:miter lim="800000"/>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157" name="AutoShape 27"/>
          <p:cNvCxnSpPr>
            <a:cxnSpLocks noChangeShapeType="1"/>
            <a:stCxn id="91148" idx="3"/>
            <a:endCxn id="91151" idx="1"/>
          </p:cNvCxnSpPr>
          <p:nvPr/>
        </p:nvCxnSpPr>
        <p:spPr bwMode="auto">
          <a:xfrm flipV="1">
            <a:off x="5795963" y="3644900"/>
            <a:ext cx="1295400" cy="1223963"/>
          </a:xfrm>
          <a:prstGeom prst="bentConnector3">
            <a:avLst>
              <a:gd name="adj1" fmla="val 50000"/>
            </a:avLst>
          </a:prstGeom>
          <a:noFill/>
          <a:ln w="28575">
            <a:solidFill>
              <a:schemeClr val="accent2"/>
            </a:solidFill>
            <a:miter lim="800000"/>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158" name="Rectangle 30"/>
          <p:cNvSpPr>
            <a:spLocks noChangeArrowheads="1"/>
          </p:cNvSpPr>
          <p:nvPr/>
        </p:nvSpPr>
        <p:spPr bwMode="auto">
          <a:xfrm>
            <a:off x="0" y="3328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1159" name="Object 29"/>
          <p:cNvGraphicFramePr>
            <a:graphicFrameLocks noChangeAspect="1"/>
          </p:cNvGraphicFramePr>
          <p:nvPr/>
        </p:nvGraphicFramePr>
        <p:xfrm>
          <a:off x="576263" y="3429000"/>
          <a:ext cx="1187450" cy="488950"/>
        </p:xfrm>
        <a:graphic>
          <a:graphicData uri="http://schemas.openxmlformats.org/presentationml/2006/ole">
            <mc:AlternateContent xmlns:mc="http://schemas.openxmlformats.org/markup-compatibility/2006">
              <mc:Choice xmlns:v="urn:schemas-microsoft-com:vml" Requires="v">
                <p:oleObj spid="_x0000_s91450" name="Equation" r:id="rId9" imgW="482391" imgH="203112" progId="Equation.3">
                  <p:embed/>
                </p:oleObj>
              </mc:Choice>
              <mc:Fallback>
                <p:oleObj name="Equation" r:id="rId9" imgW="482391" imgH="203112" progId="Equation.3">
                  <p:embed/>
                  <p:pic>
                    <p:nvPicPr>
                      <p:cNvPr id="0" name="Object 2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6263" y="3429000"/>
                        <a:ext cx="11874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1160" name="Rectangle 32"/>
          <p:cNvSpPr>
            <a:spLocks noChangeArrowheads="1"/>
          </p:cNvSpPr>
          <p:nvPr/>
        </p:nvSpPr>
        <p:spPr bwMode="auto">
          <a:xfrm>
            <a:off x="0" y="33480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1161" name="Object 31"/>
          <p:cNvGraphicFramePr>
            <a:graphicFrameLocks noChangeAspect="1"/>
          </p:cNvGraphicFramePr>
          <p:nvPr/>
        </p:nvGraphicFramePr>
        <p:xfrm>
          <a:off x="2771775" y="3429000"/>
          <a:ext cx="396875" cy="396875"/>
        </p:xfrm>
        <a:graphic>
          <a:graphicData uri="http://schemas.openxmlformats.org/presentationml/2006/ole">
            <mc:AlternateContent xmlns:mc="http://schemas.openxmlformats.org/markup-compatibility/2006">
              <mc:Choice xmlns:v="urn:schemas-microsoft-com:vml" Requires="v">
                <p:oleObj spid="_x0000_s91451" name="Equation" r:id="rId11" imgW="164885" imgH="164885" progId="Equation.3">
                  <p:embed/>
                </p:oleObj>
              </mc:Choice>
              <mc:Fallback>
                <p:oleObj name="Equation" r:id="rId11" imgW="164885" imgH="164885" progId="Equation.3">
                  <p:embed/>
                  <p:pic>
                    <p:nvPicPr>
                      <p:cNvPr id="0" name="Object 3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71775" y="3429000"/>
                        <a:ext cx="396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5"/>
          <p:cNvSpPr>
            <a:spLocks noGrp="1"/>
          </p:cNvSpPr>
          <p:nvPr>
            <p:ph type="sldNum" sz="quarter" idx="12"/>
          </p:nvPr>
        </p:nvSpPr>
        <p:spPr/>
        <p:txBody>
          <a:bodyPr/>
          <a:lstStyle/>
          <a:p>
            <a:pPr>
              <a:defRPr/>
            </a:pPr>
            <a:fld id="{C312BF0D-94C4-4B36-974D-FC28A2640947}" type="slidenum">
              <a:rPr lang="en-US"/>
              <a:pPr>
                <a:defRPr/>
              </a:pPr>
              <a:t>84</a:t>
            </a:fld>
            <a:endParaRPr lang="en-US"/>
          </a:p>
        </p:txBody>
      </p:sp>
      <p:sp>
        <p:nvSpPr>
          <p:cNvPr id="92163" name="Rectangle 2"/>
          <p:cNvSpPr>
            <a:spLocks noGrp="1" noChangeArrowheads="1"/>
          </p:cNvSpPr>
          <p:nvPr>
            <p:ph type="title"/>
          </p:nvPr>
        </p:nvSpPr>
        <p:spPr/>
        <p:txBody>
          <a:bodyPr/>
          <a:lstStyle/>
          <a:p>
            <a:pPr eaLnBrk="1" hangingPunct="1"/>
            <a:r>
              <a:rPr lang="en-GB" sz="3100" dirty="0" smtClean="0"/>
              <a:t>Calculating the Null Distribution</a:t>
            </a:r>
          </a:p>
        </p:txBody>
      </p:sp>
      <p:sp>
        <p:nvSpPr>
          <p:cNvPr id="92164" name="Rectangle 3"/>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2165" name="Rectangle 4"/>
          <p:cNvSpPr>
            <a:spLocks noChangeArrowheads="1"/>
          </p:cNvSpPr>
          <p:nvPr/>
        </p:nvSpPr>
        <p:spPr bwMode="auto">
          <a:xfrm>
            <a:off x="395288" y="3284538"/>
            <a:ext cx="1584325" cy="720725"/>
          </a:xfrm>
          <a:prstGeom prst="rect">
            <a:avLst/>
          </a:prstGeom>
          <a:solidFill>
            <a:schemeClr val="bg2"/>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2166" name="Rectangle 5"/>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2167" name="Rectangle 6"/>
          <p:cNvSpPr>
            <a:spLocks noChangeArrowheads="1"/>
          </p:cNvSpPr>
          <p:nvPr/>
        </p:nvSpPr>
        <p:spPr bwMode="auto">
          <a:xfrm>
            <a:off x="2627313" y="3284538"/>
            <a:ext cx="7207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sp>
        <p:nvSpPr>
          <p:cNvPr id="92168" name="Rectangle 7"/>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2169" name="Rectangle 8"/>
          <p:cNvSpPr>
            <a:spLocks noChangeArrowheads="1"/>
          </p:cNvSpPr>
          <p:nvPr/>
        </p:nvSpPr>
        <p:spPr bwMode="auto">
          <a:xfrm>
            <a:off x="4211638" y="2276475"/>
            <a:ext cx="15843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2170" name="Object 9"/>
          <p:cNvGraphicFramePr>
            <a:graphicFrameLocks noChangeAspect="1"/>
          </p:cNvGraphicFramePr>
          <p:nvPr/>
        </p:nvGraphicFramePr>
        <p:xfrm>
          <a:off x="4640263" y="2344738"/>
          <a:ext cx="798512" cy="546100"/>
        </p:xfrm>
        <a:graphic>
          <a:graphicData uri="http://schemas.openxmlformats.org/presentationml/2006/ole">
            <mc:AlternateContent xmlns:mc="http://schemas.openxmlformats.org/markup-compatibility/2006">
              <mc:Choice xmlns:v="urn:schemas-microsoft-com:vml" Requires="v">
                <p:oleObj spid="_x0000_s92472" name="Equation" r:id="rId3" imgW="355446" imgH="241195" progId="Equation.3">
                  <p:embed/>
                </p:oleObj>
              </mc:Choice>
              <mc:Fallback>
                <p:oleObj name="Equation" r:id="rId3" imgW="355446" imgH="241195"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0263" y="2344738"/>
                        <a:ext cx="798512"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171" name="Rectangle 10"/>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2172" name="Rectangle 11"/>
          <p:cNvSpPr>
            <a:spLocks noChangeArrowheads="1"/>
          </p:cNvSpPr>
          <p:nvPr/>
        </p:nvSpPr>
        <p:spPr bwMode="auto">
          <a:xfrm>
            <a:off x="4211638" y="4508500"/>
            <a:ext cx="15843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2173" name="Object 12"/>
          <p:cNvGraphicFramePr>
            <a:graphicFrameLocks noChangeAspect="1"/>
          </p:cNvGraphicFramePr>
          <p:nvPr/>
        </p:nvGraphicFramePr>
        <p:xfrm>
          <a:off x="4418013" y="4564063"/>
          <a:ext cx="1171575" cy="593725"/>
        </p:xfrm>
        <a:graphic>
          <a:graphicData uri="http://schemas.openxmlformats.org/presentationml/2006/ole">
            <mc:AlternateContent xmlns:mc="http://schemas.openxmlformats.org/markup-compatibility/2006">
              <mc:Choice xmlns:v="urn:schemas-microsoft-com:vml" Requires="v">
                <p:oleObj spid="_x0000_s92473" name="Equation" r:id="rId5" imgW="482391" imgH="241195" progId="Equation.3">
                  <p:embed/>
                </p:oleObj>
              </mc:Choice>
              <mc:Fallback>
                <p:oleObj name="Equation" r:id="rId5" imgW="482391" imgH="241195"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8013" y="4564063"/>
                        <a:ext cx="117157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174" name="Rectangle 13"/>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2175" name="Rectangle 14"/>
          <p:cNvSpPr>
            <a:spLocks noChangeArrowheads="1"/>
          </p:cNvSpPr>
          <p:nvPr/>
        </p:nvSpPr>
        <p:spPr bwMode="auto">
          <a:xfrm>
            <a:off x="7091363" y="3284538"/>
            <a:ext cx="720725" cy="720725"/>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graphicFrame>
        <p:nvGraphicFramePr>
          <p:cNvPr id="92176" name="Object 15"/>
          <p:cNvGraphicFramePr>
            <a:graphicFrameLocks noChangeAspect="1"/>
          </p:cNvGraphicFramePr>
          <p:nvPr/>
        </p:nvGraphicFramePr>
        <p:xfrm>
          <a:off x="7316788" y="3509963"/>
          <a:ext cx="333375" cy="354012"/>
        </p:xfrm>
        <a:graphic>
          <a:graphicData uri="http://schemas.openxmlformats.org/presentationml/2006/ole">
            <mc:AlternateContent xmlns:mc="http://schemas.openxmlformats.org/markup-compatibility/2006">
              <mc:Choice xmlns:v="urn:schemas-microsoft-com:vml" Requires="v">
                <p:oleObj spid="_x0000_s92474" name="Equation" r:id="rId7" imgW="139579" imgH="164957" progId="Equation.3">
                  <p:embed/>
                </p:oleObj>
              </mc:Choice>
              <mc:Fallback>
                <p:oleObj name="Equation" r:id="rId7" imgW="139579" imgH="164957"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6788" y="3509963"/>
                        <a:ext cx="333375"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92177" name="AutoShape 16"/>
          <p:cNvCxnSpPr>
            <a:cxnSpLocks noChangeShapeType="1"/>
            <a:stCxn id="92165" idx="3"/>
            <a:endCxn id="92167" idx="1"/>
          </p:cNvCxnSpPr>
          <p:nvPr/>
        </p:nvCxnSpPr>
        <p:spPr bwMode="auto">
          <a:xfrm>
            <a:off x="1979613" y="3644900"/>
            <a:ext cx="647700" cy="0"/>
          </a:xfrm>
          <a:prstGeom prst="straightConnector1">
            <a:avLst/>
          </a:prstGeom>
          <a:noFill/>
          <a:ln w="2857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178" name="AutoShape 17"/>
          <p:cNvCxnSpPr>
            <a:cxnSpLocks noChangeShapeType="1"/>
            <a:stCxn id="92167" idx="3"/>
            <a:endCxn id="92169" idx="1"/>
          </p:cNvCxnSpPr>
          <p:nvPr/>
        </p:nvCxnSpPr>
        <p:spPr bwMode="auto">
          <a:xfrm flipV="1">
            <a:off x="3348038" y="2636838"/>
            <a:ext cx="863600" cy="1008062"/>
          </a:xfrm>
          <a:prstGeom prst="straightConnector1">
            <a:avLst/>
          </a:prstGeom>
          <a:noFill/>
          <a:ln w="28575">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179" name="AutoShape 18"/>
          <p:cNvCxnSpPr>
            <a:cxnSpLocks noChangeShapeType="1"/>
            <a:stCxn id="92167" idx="3"/>
            <a:endCxn id="92172" idx="1"/>
          </p:cNvCxnSpPr>
          <p:nvPr/>
        </p:nvCxnSpPr>
        <p:spPr bwMode="auto">
          <a:xfrm>
            <a:off x="3348038" y="3644900"/>
            <a:ext cx="863600" cy="1223963"/>
          </a:xfrm>
          <a:prstGeom prst="straightConnector1">
            <a:avLst/>
          </a:prstGeom>
          <a:noFill/>
          <a:ln w="28575">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180" name="AutoShape 19"/>
          <p:cNvCxnSpPr>
            <a:cxnSpLocks noChangeShapeType="1"/>
            <a:stCxn id="92169" idx="3"/>
            <a:endCxn id="92175" idx="1"/>
          </p:cNvCxnSpPr>
          <p:nvPr/>
        </p:nvCxnSpPr>
        <p:spPr bwMode="auto">
          <a:xfrm>
            <a:off x="5795963" y="2636838"/>
            <a:ext cx="1295400" cy="1008062"/>
          </a:xfrm>
          <a:prstGeom prst="bentConnector3">
            <a:avLst>
              <a:gd name="adj1" fmla="val 50000"/>
            </a:avLst>
          </a:prstGeom>
          <a:noFill/>
          <a:ln w="28575">
            <a:solidFill>
              <a:schemeClr val="accent2"/>
            </a:solidFill>
            <a:miter lim="800000"/>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181" name="AutoShape 20"/>
          <p:cNvCxnSpPr>
            <a:cxnSpLocks noChangeShapeType="1"/>
            <a:stCxn id="92172" idx="3"/>
            <a:endCxn id="92175" idx="1"/>
          </p:cNvCxnSpPr>
          <p:nvPr/>
        </p:nvCxnSpPr>
        <p:spPr bwMode="auto">
          <a:xfrm flipV="1">
            <a:off x="5795963" y="3644900"/>
            <a:ext cx="1295400" cy="1223963"/>
          </a:xfrm>
          <a:prstGeom prst="bentConnector3">
            <a:avLst>
              <a:gd name="adj1" fmla="val 50000"/>
            </a:avLst>
          </a:prstGeom>
          <a:noFill/>
          <a:ln w="28575">
            <a:solidFill>
              <a:schemeClr val="accent2"/>
            </a:solidFill>
            <a:miter lim="800000"/>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182" name="Rectangle 21"/>
          <p:cNvSpPr>
            <a:spLocks noChangeArrowheads="1"/>
          </p:cNvSpPr>
          <p:nvPr/>
        </p:nvSpPr>
        <p:spPr bwMode="auto">
          <a:xfrm>
            <a:off x="0" y="3328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2183" name="Rectangle 23"/>
          <p:cNvSpPr>
            <a:spLocks noChangeArrowheads="1"/>
          </p:cNvSpPr>
          <p:nvPr/>
        </p:nvSpPr>
        <p:spPr bwMode="auto">
          <a:xfrm>
            <a:off x="0" y="33480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2184" name="Object 24"/>
          <p:cNvGraphicFramePr>
            <a:graphicFrameLocks noChangeAspect="1"/>
          </p:cNvGraphicFramePr>
          <p:nvPr/>
        </p:nvGraphicFramePr>
        <p:xfrm>
          <a:off x="2771775" y="3429000"/>
          <a:ext cx="396875" cy="396875"/>
        </p:xfrm>
        <a:graphic>
          <a:graphicData uri="http://schemas.openxmlformats.org/presentationml/2006/ole">
            <mc:AlternateContent xmlns:mc="http://schemas.openxmlformats.org/markup-compatibility/2006">
              <mc:Choice xmlns:v="urn:schemas-microsoft-com:vml" Requires="v">
                <p:oleObj spid="_x0000_s92475" name="Equation" r:id="rId9" imgW="164885" imgH="164885" progId="Equation.3">
                  <p:embed/>
                </p:oleObj>
              </mc:Choice>
              <mc:Fallback>
                <p:oleObj name="Equation" r:id="rId9" imgW="164885" imgH="164885" progId="Equation.3">
                  <p:embed/>
                  <p:pic>
                    <p:nvPicPr>
                      <p:cNvPr id="0" name="Object 2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71775" y="3429000"/>
                        <a:ext cx="396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185" name="Rectangle 26"/>
          <p:cNvSpPr>
            <a:spLocks noChangeArrowheads="1"/>
          </p:cNvSpPr>
          <p:nvPr/>
        </p:nvSpPr>
        <p:spPr bwMode="auto">
          <a:xfrm>
            <a:off x="0" y="3328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2186" name="Object 25"/>
          <p:cNvGraphicFramePr>
            <a:graphicFrameLocks noChangeAspect="1"/>
          </p:cNvGraphicFramePr>
          <p:nvPr/>
        </p:nvGraphicFramePr>
        <p:xfrm>
          <a:off x="539750" y="3425825"/>
          <a:ext cx="1258888" cy="508000"/>
        </p:xfrm>
        <a:graphic>
          <a:graphicData uri="http://schemas.openxmlformats.org/presentationml/2006/ole">
            <mc:AlternateContent xmlns:mc="http://schemas.openxmlformats.org/markup-compatibility/2006">
              <mc:Choice xmlns:v="urn:schemas-microsoft-com:vml" Requires="v">
                <p:oleObj spid="_x0000_s92476" name="Equation" r:id="rId11" imgW="494870" imgH="203024" progId="Equation.3">
                  <p:embed/>
                </p:oleObj>
              </mc:Choice>
              <mc:Fallback>
                <p:oleObj name="Equation" r:id="rId11" imgW="494870" imgH="203024" progId="Equation.3">
                  <p:embed/>
                  <p:pic>
                    <p:nvPicPr>
                      <p:cNvPr id="0" name="Object 2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9750" y="3425825"/>
                        <a:ext cx="1258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lide Number Placeholder 5"/>
          <p:cNvSpPr>
            <a:spLocks noGrp="1"/>
          </p:cNvSpPr>
          <p:nvPr>
            <p:ph type="sldNum" sz="quarter" idx="12"/>
          </p:nvPr>
        </p:nvSpPr>
        <p:spPr/>
        <p:txBody>
          <a:bodyPr/>
          <a:lstStyle/>
          <a:p>
            <a:pPr>
              <a:defRPr/>
            </a:pPr>
            <a:fld id="{C2D16564-3208-42B6-81FA-DC5A4266E970}" type="slidenum">
              <a:rPr lang="en-US"/>
              <a:pPr>
                <a:defRPr/>
              </a:pPr>
              <a:t>85</a:t>
            </a:fld>
            <a:endParaRPr lang="en-US"/>
          </a:p>
        </p:txBody>
      </p:sp>
      <p:sp>
        <p:nvSpPr>
          <p:cNvPr id="93187" name="Rectangle 2"/>
          <p:cNvSpPr>
            <a:spLocks noGrp="1" noChangeArrowheads="1"/>
          </p:cNvSpPr>
          <p:nvPr>
            <p:ph type="title"/>
          </p:nvPr>
        </p:nvSpPr>
        <p:spPr/>
        <p:txBody>
          <a:bodyPr/>
          <a:lstStyle/>
          <a:p>
            <a:pPr eaLnBrk="1" hangingPunct="1"/>
            <a:r>
              <a:rPr lang="en-GB" sz="3100" dirty="0" smtClean="0"/>
              <a:t>Calculating the Null Distribution</a:t>
            </a:r>
          </a:p>
        </p:txBody>
      </p:sp>
      <p:sp>
        <p:nvSpPr>
          <p:cNvPr id="93188" name="Rectangle 10"/>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pSp>
        <p:nvGrpSpPr>
          <p:cNvPr id="93189" name="Group 20"/>
          <p:cNvGrpSpPr>
            <a:grpSpLocks/>
          </p:cNvGrpSpPr>
          <p:nvPr/>
        </p:nvGrpSpPr>
        <p:grpSpPr bwMode="auto">
          <a:xfrm>
            <a:off x="395288" y="3284538"/>
            <a:ext cx="1584325" cy="720725"/>
            <a:chOff x="249" y="2069"/>
            <a:chExt cx="998" cy="454"/>
          </a:xfrm>
        </p:grpSpPr>
        <p:sp>
          <p:nvSpPr>
            <p:cNvPr id="93216" name="Rectangle 4"/>
            <p:cNvSpPr>
              <a:spLocks noChangeArrowheads="1"/>
            </p:cNvSpPr>
            <p:nvPr/>
          </p:nvSpPr>
          <p:spPr bwMode="auto">
            <a:xfrm>
              <a:off x="249" y="2069"/>
              <a:ext cx="998" cy="454"/>
            </a:xfrm>
            <a:prstGeom prst="rect">
              <a:avLst/>
            </a:prstGeom>
            <a:solidFill>
              <a:schemeClr val="hlink"/>
            </a:solidFill>
            <a:ln w="12700" algn="ctr">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3217" name="Object 9"/>
            <p:cNvGraphicFramePr>
              <a:graphicFrameLocks noChangeAspect="1"/>
            </p:cNvGraphicFramePr>
            <p:nvPr/>
          </p:nvGraphicFramePr>
          <p:xfrm>
            <a:off x="385" y="2115"/>
            <a:ext cx="726" cy="356"/>
          </p:xfrm>
          <a:graphic>
            <a:graphicData uri="http://schemas.openxmlformats.org/presentationml/2006/ole">
              <mc:AlternateContent xmlns:mc="http://schemas.openxmlformats.org/markup-compatibility/2006">
                <mc:Choice xmlns:v="urn:schemas-microsoft-com:vml" Requires="v">
                  <p:oleObj spid="_x0000_s93503" name="Equation" r:id="rId3" imgW="482391" imgH="241195" progId="Equation.3">
                    <p:embed/>
                  </p:oleObj>
                </mc:Choice>
                <mc:Fallback>
                  <p:oleObj name="Equation" r:id="rId3" imgW="482391" imgH="241195"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 y="2115"/>
                          <a:ext cx="726"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93190" name="Rectangle 12"/>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pSp>
        <p:nvGrpSpPr>
          <p:cNvPr id="93191" name="Group 21"/>
          <p:cNvGrpSpPr>
            <a:grpSpLocks/>
          </p:cNvGrpSpPr>
          <p:nvPr/>
        </p:nvGrpSpPr>
        <p:grpSpPr bwMode="auto">
          <a:xfrm>
            <a:off x="2627313" y="3284538"/>
            <a:ext cx="720725" cy="720725"/>
            <a:chOff x="1383" y="2069"/>
            <a:chExt cx="454" cy="454"/>
          </a:xfrm>
        </p:grpSpPr>
        <p:sp>
          <p:nvSpPr>
            <p:cNvPr id="93214" name="Rectangle 5"/>
            <p:cNvSpPr>
              <a:spLocks noChangeArrowheads="1"/>
            </p:cNvSpPr>
            <p:nvPr/>
          </p:nvSpPr>
          <p:spPr bwMode="auto">
            <a:xfrm>
              <a:off x="1383" y="2069"/>
              <a:ext cx="454" cy="454"/>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graphicFrame>
          <p:nvGraphicFramePr>
            <p:cNvPr id="93215" name="Object 11"/>
            <p:cNvGraphicFramePr>
              <a:graphicFrameLocks noChangeAspect="1"/>
            </p:cNvGraphicFramePr>
            <p:nvPr/>
          </p:nvGraphicFramePr>
          <p:xfrm>
            <a:off x="1474" y="2160"/>
            <a:ext cx="267" cy="318"/>
          </p:xfrm>
          <a:graphic>
            <a:graphicData uri="http://schemas.openxmlformats.org/presentationml/2006/ole">
              <mc:AlternateContent xmlns:mc="http://schemas.openxmlformats.org/markup-compatibility/2006">
                <mc:Choice xmlns:v="urn:schemas-microsoft-com:vml" Requires="v">
                  <p:oleObj spid="_x0000_s93504" name="Equation" r:id="rId5" imgW="203112" imgH="241195" progId="Equation.3">
                    <p:embed/>
                  </p:oleObj>
                </mc:Choice>
                <mc:Fallback>
                  <p:oleObj name="Equation" r:id="rId5" imgW="203112" imgH="241195" progId="Equation.3">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4" y="2160"/>
                          <a:ext cx="267"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93192" name="Rectangle 14"/>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pSp>
        <p:nvGrpSpPr>
          <p:cNvPr id="93193" name="Group 22"/>
          <p:cNvGrpSpPr>
            <a:grpSpLocks/>
          </p:cNvGrpSpPr>
          <p:nvPr/>
        </p:nvGrpSpPr>
        <p:grpSpPr bwMode="auto">
          <a:xfrm>
            <a:off x="4211638" y="2276475"/>
            <a:ext cx="1584325" cy="720725"/>
            <a:chOff x="2517" y="1434"/>
            <a:chExt cx="998" cy="454"/>
          </a:xfrm>
        </p:grpSpPr>
        <p:sp>
          <p:nvSpPr>
            <p:cNvPr id="93212" name="Rectangle 7"/>
            <p:cNvSpPr>
              <a:spLocks noChangeArrowheads="1"/>
            </p:cNvSpPr>
            <p:nvPr/>
          </p:nvSpPr>
          <p:spPr bwMode="auto">
            <a:xfrm>
              <a:off x="2517" y="1434"/>
              <a:ext cx="998" cy="454"/>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3213" name="Object 13"/>
            <p:cNvGraphicFramePr>
              <a:graphicFrameLocks noChangeAspect="1"/>
            </p:cNvGraphicFramePr>
            <p:nvPr/>
          </p:nvGraphicFramePr>
          <p:xfrm>
            <a:off x="2608" y="1468"/>
            <a:ext cx="862" cy="362"/>
          </p:xfrm>
          <a:graphic>
            <a:graphicData uri="http://schemas.openxmlformats.org/presentationml/2006/ole">
              <mc:AlternateContent xmlns:mc="http://schemas.openxmlformats.org/markup-compatibility/2006">
                <mc:Choice xmlns:v="urn:schemas-microsoft-com:vml" Requires="v">
                  <p:oleObj spid="_x0000_s93505" name="Equation" r:id="rId7" imgW="609336" imgH="253890" progId="Equation.3">
                    <p:embed/>
                  </p:oleObj>
                </mc:Choice>
                <mc:Fallback>
                  <p:oleObj name="Equation" r:id="rId7" imgW="609336" imgH="253890" progId="Equation.3">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08" y="1468"/>
                          <a:ext cx="862" cy="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93194" name="Rectangle 16"/>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pSp>
        <p:nvGrpSpPr>
          <p:cNvPr id="93195" name="Group 23"/>
          <p:cNvGrpSpPr>
            <a:grpSpLocks/>
          </p:cNvGrpSpPr>
          <p:nvPr/>
        </p:nvGrpSpPr>
        <p:grpSpPr bwMode="auto">
          <a:xfrm>
            <a:off x="4211638" y="4508500"/>
            <a:ext cx="1584325" cy="720725"/>
            <a:chOff x="2472" y="2840"/>
            <a:chExt cx="998" cy="454"/>
          </a:xfrm>
        </p:grpSpPr>
        <p:sp>
          <p:nvSpPr>
            <p:cNvPr id="93210" name="Rectangle 6"/>
            <p:cNvSpPr>
              <a:spLocks noChangeArrowheads="1"/>
            </p:cNvSpPr>
            <p:nvPr/>
          </p:nvSpPr>
          <p:spPr bwMode="auto">
            <a:xfrm>
              <a:off x="2472" y="2840"/>
              <a:ext cx="998" cy="454"/>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aphicFrame>
          <p:nvGraphicFramePr>
            <p:cNvPr id="93211" name="Object 15"/>
            <p:cNvGraphicFramePr>
              <a:graphicFrameLocks noChangeAspect="1"/>
            </p:cNvGraphicFramePr>
            <p:nvPr/>
          </p:nvGraphicFramePr>
          <p:xfrm>
            <a:off x="2563" y="2865"/>
            <a:ext cx="816" cy="394"/>
          </p:xfrm>
          <a:graphic>
            <a:graphicData uri="http://schemas.openxmlformats.org/presentationml/2006/ole">
              <mc:AlternateContent xmlns:mc="http://schemas.openxmlformats.org/markup-compatibility/2006">
                <mc:Choice xmlns:v="urn:schemas-microsoft-com:vml" Requires="v">
                  <p:oleObj spid="_x0000_s93506" name="Equation" r:id="rId9" imgW="533169" imgH="253890" progId="Equation.3">
                    <p:embed/>
                  </p:oleObj>
                </mc:Choice>
                <mc:Fallback>
                  <p:oleObj name="Equation" r:id="rId9" imgW="533169" imgH="253890" progId="Equation.3">
                    <p:embed/>
                    <p:pic>
                      <p:nvPicPr>
                        <p:cNvPr id="0"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63" y="2865"/>
                          <a:ext cx="816" cy="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93196" name="Rectangle 18"/>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grpSp>
        <p:nvGrpSpPr>
          <p:cNvPr id="93197" name="Group 25"/>
          <p:cNvGrpSpPr>
            <a:grpSpLocks/>
          </p:cNvGrpSpPr>
          <p:nvPr/>
        </p:nvGrpSpPr>
        <p:grpSpPr bwMode="auto">
          <a:xfrm>
            <a:off x="7091363" y="3284538"/>
            <a:ext cx="720725" cy="720725"/>
            <a:chOff x="2154" y="2069"/>
            <a:chExt cx="454" cy="454"/>
          </a:xfrm>
        </p:grpSpPr>
        <p:sp>
          <p:nvSpPr>
            <p:cNvPr id="93208" name="Rectangle 19"/>
            <p:cNvSpPr>
              <a:spLocks noChangeArrowheads="1"/>
            </p:cNvSpPr>
            <p:nvPr/>
          </p:nvSpPr>
          <p:spPr bwMode="auto">
            <a:xfrm>
              <a:off x="2154" y="2069"/>
              <a:ext cx="454" cy="454"/>
            </a:xfrm>
            <a:prstGeom prst="rect">
              <a:avLst/>
            </a:prstGeom>
            <a:solidFill>
              <a:schemeClr val="accent1"/>
            </a:solidFill>
            <a:ln w="12700" algn="ctr">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endParaRPr lang="en-GB"/>
            </a:p>
          </p:txBody>
        </p:sp>
        <p:graphicFrame>
          <p:nvGraphicFramePr>
            <p:cNvPr id="93209" name="Object 17"/>
            <p:cNvGraphicFramePr>
              <a:graphicFrameLocks noChangeAspect="1"/>
            </p:cNvGraphicFramePr>
            <p:nvPr/>
          </p:nvGraphicFramePr>
          <p:xfrm>
            <a:off x="2258" y="2160"/>
            <a:ext cx="286" cy="326"/>
          </p:xfrm>
          <a:graphic>
            <a:graphicData uri="http://schemas.openxmlformats.org/presentationml/2006/ole">
              <mc:AlternateContent xmlns:mc="http://schemas.openxmlformats.org/markup-compatibility/2006">
                <mc:Choice xmlns:v="urn:schemas-microsoft-com:vml" Requires="v">
                  <p:oleObj spid="_x0000_s93507" name="Equation" r:id="rId11" imgW="190417" imgH="241195" progId="Equation.3">
                    <p:embed/>
                  </p:oleObj>
                </mc:Choice>
                <mc:Fallback>
                  <p:oleObj name="Equation" r:id="rId11" imgW="190417" imgH="241195" progId="Equation.3">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58" y="2160"/>
                          <a:ext cx="286"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cxnSp>
        <p:nvCxnSpPr>
          <p:cNvPr id="93198" name="AutoShape 26"/>
          <p:cNvCxnSpPr>
            <a:cxnSpLocks noChangeShapeType="1"/>
            <a:stCxn id="93216" idx="3"/>
            <a:endCxn id="93214" idx="1"/>
          </p:cNvCxnSpPr>
          <p:nvPr/>
        </p:nvCxnSpPr>
        <p:spPr bwMode="auto">
          <a:xfrm>
            <a:off x="1979613" y="3644900"/>
            <a:ext cx="647700" cy="0"/>
          </a:xfrm>
          <a:prstGeom prst="straightConnector1">
            <a:avLst/>
          </a:prstGeom>
          <a:noFill/>
          <a:ln w="28575">
            <a:solidFill>
              <a:srgbClr val="80008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199" name="AutoShape 27"/>
          <p:cNvCxnSpPr>
            <a:cxnSpLocks noChangeShapeType="1"/>
            <a:stCxn id="93214" idx="3"/>
            <a:endCxn id="93212" idx="1"/>
          </p:cNvCxnSpPr>
          <p:nvPr/>
        </p:nvCxnSpPr>
        <p:spPr bwMode="auto">
          <a:xfrm flipV="1">
            <a:off x="3348038" y="2636838"/>
            <a:ext cx="863600" cy="1008062"/>
          </a:xfrm>
          <a:prstGeom prst="straightConnector1">
            <a:avLst/>
          </a:prstGeom>
          <a:noFill/>
          <a:ln w="28575">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200" name="AutoShape 28"/>
          <p:cNvCxnSpPr>
            <a:cxnSpLocks noChangeShapeType="1"/>
            <a:stCxn id="93214" idx="3"/>
            <a:endCxn id="93210" idx="1"/>
          </p:cNvCxnSpPr>
          <p:nvPr/>
        </p:nvCxnSpPr>
        <p:spPr bwMode="auto">
          <a:xfrm>
            <a:off x="3348038" y="3644900"/>
            <a:ext cx="863600" cy="1223963"/>
          </a:xfrm>
          <a:prstGeom prst="straightConnector1">
            <a:avLst/>
          </a:prstGeom>
          <a:noFill/>
          <a:ln w="28575">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201" name="AutoShape 31"/>
          <p:cNvCxnSpPr>
            <a:cxnSpLocks noChangeShapeType="1"/>
            <a:stCxn id="93212" idx="3"/>
            <a:endCxn id="93208" idx="1"/>
          </p:cNvCxnSpPr>
          <p:nvPr/>
        </p:nvCxnSpPr>
        <p:spPr bwMode="auto">
          <a:xfrm>
            <a:off x="5795963" y="2636838"/>
            <a:ext cx="1295400" cy="1008062"/>
          </a:xfrm>
          <a:prstGeom prst="bentConnector3">
            <a:avLst>
              <a:gd name="adj1" fmla="val 50000"/>
            </a:avLst>
          </a:prstGeom>
          <a:noFill/>
          <a:ln w="28575">
            <a:solidFill>
              <a:schemeClr val="accent2"/>
            </a:solidFill>
            <a:miter lim="800000"/>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202" name="AutoShape 32"/>
          <p:cNvCxnSpPr>
            <a:cxnSpLocks noChangeShapeType="1"/>
            <a:stCxn id="93210" idx="3"/>
            <a:endCxn id="93208" idx="1"/>
          </p:cNvCxnSpPr>
          <p:nvPr/>
        </p:nvCxnSpPr>
        <p:spPr bwMode="auto">
          <a:xfrm flipV="1">
            <a:off x="5795963" y="3644900"/>
            <a:ext cx="1295400" cy="1223963"/>
          </a:xfrm>
          <a:prstGeom prst="bentConnector3">
            <a:avLst>
              <a:gd name="adj1" fmla="val 50000"/>
            </a:avLst>
          </a:prstGeom>
          <a:noFill/>
          <a:ln w="28575">
            <a:solidFill>
              <a:schemeClr val="accent2"/>
            </a:solidFill>
            <a:miter lim="800000"/>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3203" name="Text Box 33"/>
          <p:cNvSpPr txBox="1">
            <a:spLocks noChangeArrowheads="1"/>
          </p:cNvSpPr>
          <p:nvPr/>
        </p:nvSpPr>
        <p:spPr bwMode="auto">
          <a:xfrm>
            <a:off x="4291013" y="5918200"/>
            <a:ext cx="1504950"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400" i="1">
                <a:latin typeface="Georgia" pitchFamily="18" charset="0"/>
              </a:rPr>
              <a:t>i</a:t>
            </a:r>
            <a:r>
              <a:rPr lang="en-GB" sz="2400">
                <a:latin typeface="Georgia" pitchFamily="18" charset="0"/>
              </a:rPr>
              <a:t> = 1, …, </a:t>
            </a:r>
            <a:r>
              <a:rPr lang="en-GB" sz="2400" i="1">
                <a:latin typeface="Georgia" pitchFamily="18" charset="0"/>
              </a:rPr>
              <a:t>B</a:t>
            </a:r>
          </a:p>
        </p:txBody>
      </p:sp>
      <p:grpSp>
        <p:nvGrpSpPr>
          <p:cNvPr id="370726" name="Group 38"/>
          <p:cNvGrpSpPr>
            <a:grpSpLocks/>
          </p:cNvGrpSpPr>
          <p:nvPr/>
        </p:nvGrpSpPr>
        <p:grpSpPr bwMode="auto">
          <a:xfrm>
            <a:off x="0" y="2205038"/>
            <a:ext cx="3924300" cy="4068762"/>
            <a:chOff x="0" y="1389"/>
            <a:chExt cx="2472" cy="2563"/>
          </a:xfrm>
        </p:grpSpPr>
        <p:sp>
          <p:nvSpPr>
            <p:cNvPr id="93205" name="Oval 35"/>
            <p:cNvSpPr>
              <a:spLocks noChangeArrowheads="1"/>
            </p:cNvSpPr>
            <p:nvPr/>
          </p:nvSpPr>
          <p:spPr bwMode="auto">
            <a:xfrm>
              <a:off x="0" y="1389"/>
              <a:ext cx="2472" cy="1860"/>
            </a:xfrm>
            <a:prstGeom prst="ellipse">
              <a:avLst/>
            </a:prstGeom>
            <a:noFill/>
            <a:ln w="28575" algn="ctr">
              <a:solidFill>
                <a:srgbClr val="CC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nchor="ctr">
              <a:spAutoFit/>
            </a:bodyPr>
            <a:lstStyle/>
            <a:p>
              <a:endParaRPr lang="en-GB"/>
            </a:p>
          </p:txBody>
        </p:sp>
        <p:sp>
          <p:nvSpPr>
            <p:cNvPr id="93206" name="Line 36"/>
            <p:cNvSpPr>
              <a:spLocks noChangeShapeType="1"/>
            </p:cNvSpPr>
            <p:nvPr/>
          </p:nvSpPr>
          <p:spPr bwMode="auto">
            <a:xfrm flipH="1">
              <a:off x="884" y="3249"/>
              <a:ext cx="182" cy="499"/>
            </a:xfrm>
            <a:prstGeom prst="line">
              <a:avLst/>
            </a:prstGeom>
            <a:noFill/>
            <a:ln w="28575">
              <a:solidFill>
                <a:srgbClr val="CC3399"/>
              </a:solidFill>
              <a:round/>
              <a:headEnd type="triangle"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spAutoFit/>
            </a:bodyPr>
            <a:lstStyle/>
            <a:p>
              <a:endParaRPr lang="en-GB"/>
            </a:p>
          </p:txBody>
        </p:sp>
        <p:sp>
          <p:nvSpPr>
            <p:cNvPr id="93207" name="Text Box 37"/>
            <p:cNvSpPr txBox="1">
              <a:spLocks noChangeArrowheads="1"/>
            </p:cNvSpPr>
            <p:nvPr/>
          </p:nvSpPr>
          <p:spPr bwMode="auto">
            <a:xfrm>
              <a:off x="15" y="3731"/>
              <a:ext cx="1740" cy="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solidFill>
                    <a:srgbClr val="CC3399"/>
                  </a:solidFill>
                </a:rPr>
                <a:t>Parametric bootstrap</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07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7F4F3633-7A03-47C7-B4C6-5E72FA7F787B}" type="slidenum">
              <a:rPr lang="en-US"/>
              <a:pPr>
                <a:defRPr/>
              </a:pPr>
              <a:t>86</a:t>
            </a:fld>
            <a:endParaRPr lang="en-US"/>
          </a:p>
        </p:txBody>
      </p:sp>
      <p:sp>
        <p:nvSpPr>
          <p:cNvPr id="94211" name="Rectangle 2"/>
          <p:cNvSpPr>
            <a:spLocks noGrp="1" noChangeArrowheads="1"/>
          </p:cNvSpPr>
          <p:nvPr>
            <p:ph type="title"/>
          </p:nvPr>
        </p:nvSpPr>
        <p:spPr/>
        <p:txBody>
          <a:bodyPr/>
          <a:lstStyle/>
          <a:p>
            <a:pPr eaLnBrk="1" hangingPunct="1"/>
            <a:r>
              <a:rPr lang="en-GB" smtClean="0"/>
              <a:t>Example 15: Toll Booth Data</a:t>
            </a:r>
          </a:p>
        </p:txBody>
      </p:sp>
      <p:sp>
        <p:nvSpPr>
          <p:cNvPr id="94212" name="Rectangle 3"/>
          <p:cNvSpPr>
            <a:spLocks noGrp="1" noChangeArrowheads="1"/>
          </p:cNvSpPr>
          <p:nvPr>
            <p:ph type="body" idx="1"/>
          </p:nvPr>
        </p:nvSpPr>
        <p:spPr/>
        <p:txBody>
          <a:bodyPr/>
          <a:lstStyle/>
          <a:p>
            <a:pPr eaLnBrk="1" hangingPunct="1"/>
            <a:r>
              <a:rPr lang="en-GB" smtClean="0"/>
              <a:t>Can we say that a gamma distribution fits the data and a normal distribution doesn’t?</a:t>
            </a:r>
          </a:p>
        </p:txBody>
      </p:sp>
      <p:pic>
        <p:nvPicPr>
          <p:cNvPr id="9421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6100" y="3121025"/>
            <a:ext cx="4303713" cy="307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421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14675"/>
            <a:ext cx="4284663" cy="306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4215" name="Text Box 6"/>
          <p:cNvSpPr txBox="1">
            <a:spLocks noChangeArrowheads="1"/>
          </p:cNvSpPr>
          <p:nvPr/>
        </p:nvSpPr>
        <p:spPr bwMode="auto">
          <a:xfrm>
            <a:off x="1455738" y="6165850"/>
            <a:ext cx="1120775"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Gamma</a:t>
            </a:r>
          </a:p>
        </p:txBody>
      </p:sp>
      <p:sp>
        <p:nvSpPr>
          <p:cNvPr id="94216" name="Text Box 7"/>
          <p:cNvSpPr txBox="1">
            <a:spLocks noChangeArrowheads="1"/>
          </p:cNvSpPr>
          <p:nvPr/>
        </p:nvSpPr>
        <p:spPr bwMode="auto">
          <a:xfrm>
            <a:off x="6084888" y="6165850"/>
            <a:ext cx="1079500"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bIns="0">
            <a:spAutoFit/>
          </a:bodyPr>
          <a:lstStyle>
            <a:lvl1pPr>
              <a:defRPr sz="1200">
                <a:solidFill>
                  <a:schemeClr val="tx1"/>
                </a:solidFill>
                <a:latin typeface="Lucida Sans" pitchFamily="34" charset="0"/>
              </a:defRPr>
            </a:lvl1pPr>
            <a:lvl2pPr marL="742950" indent="-285750">
              <a:defRPr sz="1200">
                <a:solidFill>
                  <a:schemeClr val="tx1"/>
                </a:solidFill>
                <a:latin typeface="Lucida Sans" pitchFamily="34" charset="0"/>
              </a:defRPr>
            </a:lvl2pPr>
            <a:lvl3pPr marL="1143000" indent="-228600">
              <a:defRPr sz="1200">
                <a:solidFill>
                  <a:schemeClr val="tx1"/>
                </a:solidFill>
                <a:latin typeface="Lucida Sans" pitchFamily="34" charset="0"/>
              </a:defRPr>
            </a:lvl3pPr>
            <a:lvl4pPr marL="1600200" indent="-228600">
              <a:defRPr sz="1200">
                <a:solidFill>
                  <a:schemeClr val="tx1"/>
                </a:solidFill>
                <a:latin typeface="Lucida Sans" pitchFamily="34" charset="0"/>
              </a:defRPr>
            </a:lvl4pPr>
            <a:lvl5pPr marL="2057400" indent="-228600">
              <a:defRPr sz="1200">
                <a:solidFill>
                  <a:schemeClr val="tx1"/>
                </a:solidFill>
                <a:latin typeface="Lucida Sans" pitchFamily="34" charset="0"/>
              </a:defRPr>
            </a:lvl5pPr>
            <a:lvl6pPr marL="2514600" indent="-228600" algn="ctr" eaLnBrk="0" fontAlgn="base" hangingPunct="0">
              <a:spcBef>
                <a:spcPct val="0"/>
              </a:spcBef>
              <a:spcAft>
                <a:spcPct val="0"/>
              </a:spcAft>
              <a:defRPr sz="1200">
                <a:solidFill>
                  <a:schemeClr val="tx1"/>
                </a:solidFill>
                <a:latin typeface="Lucida Sans" pitchFamily="34" charset="0"/>
              </a:defRPr>
            </a:lvl6pPr>
            <a:lvl7pPr marL="2971800" indent="-228600" algn="ctr" eaLnBrk="0" fontAlgn="base" hangingPunct="0">
              <a:spcBef>
                <a:spcPct val="0"/>
              </a:spcBef>
              <a:spcAft>
                <a:spcPct val="0"/>
              </a:spcAft>
              <a:defRPr sz="1200">
                <a:solidFill>
                  <a:schemeClr val="tx1"/>
                </a:solidFill>
                <a:latin typeface="Lucida Sans" pitchFamily="34" charset="0"/>
              </a:defRPr>
            </a:lvl7pPr>
            <a:lvl8pPr marL="3429000" indent="-228600" algn="ctr" eaLnBrk="0" fontAlgn="base" hangingPunct="0">
              <a:spcBef>
                <a:spcPct val="0"/>
              </a:spcBef>
              <a:spcAft>
                <a:spcPct val="0"/>
              </a:spcAft>
              <a:defRPr sz="1200">
                <a:solidFill>
                  <a:schemeClr val="tx1"/>
                </a:solidFill>
                <a:latin typeface="Lucida Sans" pitchFamily="34" charset="0"/>
              </a:defRPr>
            </a:lvl8pPr>
            <a:lvl9pPr marL="3886200" indent="-228600" algn="ctr" eaLnBrk="0" fontAlgn="base" hangingPunct="0">
              <a:spcBef>
                <a:spcPct val="0"/>
              </a:spcBef>
              <a:spcAft>
                <a:spcPct val="0"/>
              </a:spcAft>
              <a:defRPr sz="1200">
                <a:solidFill>
                  <a:schemeClr val="tx1"/>
                </a:solidFill>
                <a:latin typeface="Lucida Sans" pitchFamily="34" charset="0"/>
              </a:defRPr>
            </a:lvl9pPr>
          </a:lstStyle>
          <a:p>
            <a:r>
              <a:rPr lang="en-GB" sz="2000"/>
              <a:t>Normal</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Input Modelling Workshop</a:t>
            </a:r>
            <a:endParaRPr lang="en-GB" dirty="0"/>
          </a:p>
        </p:txBody>
      </p:sp>
      <p:sp>
        <p:nvSpPr>
          <p:cNvPr id="3" name="Content Placeholder 2"/>
          <p:cNvSpPr>
            <a:spLocks noGrp="1"/>
          </p:cNvSpPr>
          <p:nvPr>
            <p:ph idx="1"/>
          </p:nvPr>
        </p:nvSpPr>
        <p:spPr/>
        <p:txBody>
          <a:bodyPr/>
          <a:lstStyle/>
          <a:p>
            <a:r>
              <a:rPr lang="en-GB" sz="2000" dirty="0" smtClean="0"/>
              <a:t>Aim: give you a chance to test out some of these ideas for yourself on real data</a:t>
            </a:r>
          </a:p>
          <a:p>
            <a:r>
              <a:rPr lang="en-GB" sz="2000" dirty="0" smtClean="0"/>
              <a:t>In particular, you should try to ensure you have</a:t>
            </a:r>
          </a:p>
          <a:p>
            <a:pPr lvl="1"/>
            <a:r>
              <a:rPr lang="en-GB" sz="2000" dirty="0" smtClean="0"/>
              <a:t>Fitted a distribution to a set of data (W/S 1 and 2)</a:t>
            </a:r>
          </a:p>
          <a:p>
            <a:pPr lvl="1"/>
            <a:r>
              <a:rPr lang="en-GB" sz="2000" dirty="0" smtClean="0"/>
              <a:t>Written a likelihood function into the code  (W/s 1 and 2)</a:t>
            </a:r>
          </a:p>
          <a:p>
            <a:pPr lvl="1"/>
            <a:r>
              <a:rPr lang="en-GB" sz="2000" dirty="0" smtClean="0"/>
              <a:t>Checked the asymptotic Confidence Intervals generated for the MLEs (W/s 1 and 2)</a:t>
            </a:r>
          </a:p>
          <a:p>
            <a:pPr lvl="1"/>
            <a:r>
              <a:rPr lang="en-GB" sz="2000" dirty="0" smtClean="0"/>
              <a:t>Looked at Goodness of Fit statistics (W/S 3: final part)</a:t>
            </a:r>
          </a:p>
          <a:p>
            <a:r>
              <a:rPr lang="en-GB" sz="2000" dirty="0" smtClean="0"/>
              <a:t>Pick and choose the exercises you do to cover the above</a:t>
            </a:r>
            <a:endParaRPr lang="en-GB" sz="2000"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87</a:t>
            </a:fld>
            <a:endParaRPr lang="en-US"/>
          </a:p>
        </p:txBody>
      </p:sp>
    </p:spTree>
    <p:extLst>
      <p:ext uri="{BB962C8B-B14F-4D97-AF65-F5344CB8AC3E}">
        <p14:creationId xmlns:p14="http://schemas.microsoft.com/office/powerpoint/2010/main" val="377706886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err="1" smtClean="0"/>
              <a:t>metamodelling</a:t>
            </a:r>
            <a:endParaRPr lang="en-GB" dirty="0"/>
          </a:p>
        </p:txBody>
      </p:sp>
      <p:sp>
        <p:nvSpPr>
          <p:cNvPr id="6" name="Text Placeholder 5"/>
          <p:cNvSpPr>
            <a:spLocks noGrp="1"/>
          </p:cNvSpPr>
          <p:nvPr>
            <p:ph type="body" idx="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88</a:t>
            </a:fld>
            <a:endParaRPr lang="en-US"/>
          </a:p>
        </p:txBody>
      </p:sp>
    </p:spTree>
    <p:extLst>
      <p:ext uri="{BB962C8B-B14F-4D97-AF65-F5344CB8AC3E}">
        <p14:creationId xmlns:p14="http://schemas.microsoft.com/office/powerpoint/2010/main" val="3784893372"/>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err="1" smtClean="0"/>
              <a:t>Metamodelling</a:t>
            </a:r>
            <a:r>
              <a:rPr lang="en-GB" dirty="0" smtClean="0"/>
              <a:t> for Simulation</a:t>
            </a:r>
            <a:endParaRPr lang="en-GB" dirty="0"/>
          </a:p>
        </p:txBody>
      </p:sp>
      <p:sp>
        <p:nvSpPr>
          <p:cNvPr id="4" name="Slide Number Placeholder 3"/>
          <p:cNvSpPr>
            <a:spLocks noGrp="1"/>
          </p:cNvSpPr>
          <p:nvPr>
            <p:ph type="sldNum" sz="quarter" idx="12"/>
          </p:nvPr>
        </p:nvSpPr>
        <p:spPr/>
        <p:txBody>
          <a:bodyPr/>
          <a:lstStyle/>
          <a:p>
            <a:pPr>
              <a:defRPr/>
            </a:pPr>
            <a:fld id="{E0919837-C6CB-460E-BB30-9BCF1AB8C6CD}" type="slidenum">
              <a:rPr lang="en-US" smtClean="0"/>
              <a:pPr>
                <a:defRPr/>
              </a:pPr>
              <a:t>89</a:t>
            </a:fld>
            <a:endParaRPr lang="en-US"/>
          </a:p>
        </p:txBody>
      </p:sp>
      <p:sp>
        <p:nvSpPr>
          <p:cNvPr id="7" name="Rectangle 6"/>
          <p:cNvSpPr/>
          <p:nvPr/>
        </p:nvSpPr>
        <p:spPr bwMode="auto">
          <a:xfrm>
            <a:off x="2987824" y="2492896"/>
            <a:ext cx="3240360" cy="1656184"/>
          </a:xfrm>
          <a:prstGeom prst="rect">
            <a:avLst/>
          </a:prstGeom>
          <a:solidFill>
            <a:srgbClr val="000000"/>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8" name="TextBox 7"/>
          <p:cNvSpPr txBox="1"/>
          <p:nvPr/>
        </p:nvSpPr>
        <p:spPr>
          <a:xfrm>
            <a:off x="3007245" y="3059378"/>
            <a:ext cx="3201518" cy="523220"/>
          </a:xfrm>
          <a:prstGeom prst="rect">
            <a:avLst/>
          </a:prstGeom>
          <a:noFill/>
        </p:spPr>
        <p:txBody>
          <a:bodyPr wrap="none" rtlCol="0">
            <a:spAutoFit/>
          </a:bodyPr>
          <a:lstStyle/>
          <a:p>
            <a:r>
              <a:rPr lang="en-GB" sz="2800" dirty="0" smtClean="0">
                <a:solidFill>
                  <a:schemeClr val="bg1"/>
                </a:solidFill>
              </a:rPr>
              <a:t>Simulation Model</a:t>
            </a:r>
            <a:endParaRPr lang="en-GB" sz="2800" dirty="0">
              <a:solidFill>
                <a:schemeClr val="bg1"/>
              </a:solidFill>
            </a:endParaRPr>
          </a:p>
        </p:txBody>
      </p:sp>
      <p:cxnSp>
        <p:nvCxnSpPr>
          <p:cNvPr id="10" name="Straight Arrow Connector 9"/>
          <p:cNvCxnSpPr/>
          <p:nvPr/>
        </p:nvCxnSpPr>
        <p:spPr bwMode="auto">
          <a:xfrm>
            <a:off x="467544" y="3320988"/>
            <a:ext cx="2520280" cy="0"/>
          </a:xfrm>
          <a:prstGeom prst="straightConnector1">
            <a:avLst/>
          </a:prstGeom>
          <a:solidFill>
            <a:schemeClr val="accent1"/>
          </a:solidFill>
          <a:ln w="12700" cap="flat" cmpd="sng" algn="ctr">
            <a:solidFill>
              <a:srgbClr val="0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336136" y="2812866"/>
            <a:ext cx="2651688" cy="400110"/>
          </a:xfrm>
          <a:prstGeom prst="rect">
            <a:avLst/>
          </a:prstGeom>
          <a:noFill/>
        </p:spPr>
        <p:txBody>
          <a:bodyPr wrap="none" rtlCol="0">
            <a:spAutoFit/>
          </a:bodyPr>
          <a:lstStyle/>
          <a:p>
            <a:r>
              <a:rPr lang="en-GB" sz="2000" dirty="0" smtClean="0"/>
              <a:t>Decision variables </a:t>
            </a:r>
            <a:r>
              <a:rPr lang="en-GB" sz="2000" i="1" dirty="0" smtClean="0"/>
              <a:t>x</a:t>
            </a:r>
            <a:endParaRPr lang="en-GB" sz="2000" i="1" dirty="0"/>
          </a:p>
        </p:txBody>
      </p:sp>
      <p:cxnSp>
        <p:nvCxnSpPr>
          <p:cNvPr id="13" name="Straight Arrow Connector 12"/>
          <p:cNvCxnSpPr/>
          <p:nvPr/>
        </p:nvCxnSpPr>
        <p:spPr bwMode="auto">
          <a:xfrm>
            <a:off x="6247605" y="3320988"/>
            <a:ext cx="2284835" cy="0"/>
          </a:xfrm>
          <a:prstGeom prst="straightConnector1">
            <a:avLst/>
          </a:prstGeom>
          <a:solidFill>
            <a:schemeClr val="accent1"/>
          </a:solidFill>
          <a:ln w="12700" cap="flat" cmpd="sng" algn="ctr">
            <a:solidFill>
              <a:srgbClr val="00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Box 13"/>
          <p:cNvSpPr txBox="1"/>
          <p:nvPr/>
        </p:nvSpPr>
        <p:spPr>
          <a:xfrm>
            <a:off x="6247605" y="2812866"/>
            <a:ext cx="2638864" cy="400110"/>
          </a:xfrm>
          <a:prstGeom prst="rect">
            <a:avLst/>
          </a:prstGeom>
          <a:noFill/>
        </p:spPr>
        <p:txBody>
          <a:bodyPr wrap="none" rtlCol="0">
            <a:spAutoFit/>
          </a:bodyPr>
          <a:lstStyle/>
          <a:p>
            <a:r>
              <a:rPr lang="en-GB" sz="2000" dirty="0" smtClean="0"/>
              <a:t>Output of interest </a:t>
            </a:r>
            <a:r>
              <a:rPr lang="en-GB" sz="2000" i="1" dirty="0" smtClean="0"/>
              <a:t>y</a:t>
            </a:r>
            <a:endParaRPr lang="en-GB" sz="2000" i="1" dirty="0"/>
          </a:p>
        </p:txBody>
      </p:sp>
      <mc:AlternateContent xmlns:mc="http://schemas.openxmlformats.org/markup-compatibility/2006">
        <mc:Choice xmlns:a14="http://schemas.microsoft.com/office/drawing/2010/main" Requires="a14">
          <p:sp>
            <p:nvSpPr>
              <p:cNvPr id="18" name="TextBox 17"/>
              <p:cNvSpPr txBox="1"/>
              <p:nvPr/>
            </p:nvSpPr>
            <p:spPr>
              <a:xfrm>
                <a:off x="3259657" y="4715562"/>
                <a:ext cx="2696700" cy="553998"/>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GB" sz="3600" b="0" i="1" smtClean="0">
                          <a:latin typeface="Cambria Math" panose="02040503050406030204" pitchFamily="18" charset="0"/>
                        </a:rPr>
                        <m:t>𝑦</m:t>
                      </m:r>
                      <m:r>
                        <a:rPr lang="en-GB" sz="3600" b="0" i="1" smtClean="0">
                          <a:latin typeface="Cambria Math" panose="02040503050406030204" pitchFamily="18" charset="0"/>
                        </a:rPr>
                        <m:t>=</m:t>
                      </m:r>
                      <m:r>
                        <a:rPr lang="en-GB" sz="3600" b="0" i="1" smtClean="0">
                          <a:latin typeface="Cambria Math" panose="02040503050406030204" pitchFamily="18" charset="0"/>
                        </a:rPr>
                        <m:t>𝑓</m:t>
                      </m:r>
                      <m:d>
                        <m:dPr>
                          <m:ctrlPr>
                            <a:rPr lang="en-GB" sz="3600" b="0" i="1" smtClean="0">
                              <a:latin typeface="Cambria Math" panose="02040503050406030204" pitchFamily="18" charset="0"/>
                            </a:rPr>
                          </m:ctrlPr>
                        </m:dPr>
                        <m:e>
                          <m:r>
                            <a:rPr lang="en-GB" sz="3600" b="0" i="1" smtClean="0">
                              <a:latin typeface="Cambria Math" panose="02040503050406030204" pitchFamily="18" charset="0"/>
                            </a:rPr>
                            <m:t>𝑥</m:t>
                          </m:r>
                        </m:e>
                      </m:d>
                      <m:r>
                        <a:rPr lang="en-GB" sz="3600" b="0" i="1" smtClean="0">
                          <a:latin typeface="Cambria Math" panose="02040503050406030204" pitchFamily="18" charset="0"/>
                        </a:rPr>
                        <m:t>+</m:t>
                      </m:r>
                      <m:r>
                        <a:rPr lang="en-GB" sz="3600" b="0" i="1" smtClean="0">
                          <a:latin typeface="Cambria Math" panose="02040503050406030204" pitchFamily="18" charset="0"/>
                          <a:ea typeface="Cambria Math" panose="02040503050406030204" pitchFamily="18" charset="0"/>
                        </a:rPr>
                        <m:t>𝜀</m:t>
                      </m:r>
                    </m:oMath>
                  </m:oMathPara>
                </a14:m>
                <a:endParaRPr lang="en-GB" sz="3600" dirty="0"/>
              </a:p>
            </p:txBody>
          </p:sp>
        </mc:Choice>
        <mc:Fallback>
          <p:sp>
            <p:nvSpPr>
              <p:cNvPr id="18" name="TextBox 17"/>
              <p:cNvSpPr txBox="1">
                <a:spLocks noRot="1" noChangeAspect="1" noMove="1" noResize="1" noEditPoints="1" noAdjustHandles="1" noChangeArrowheads="1" noChangeShapeType="1" noTextEdit="1"/>
              </p:cNvSpPr>
              <p:nvPr/>
            </p:nvSpPr>
            <p:spPr>
              <a:xfrm>
                <a:off x="3259657" y="4715562"/>
                <a:ext cx="2696700" cy="553998"/>
              </a:xfrm>
              <a:prstGeom prst="rect">
                <a:avLst/>
              </a:prstGeom>
              <a:blipFill rotWithShape="0">
                <a:blip r:embed="rId2"/>
                <a:stretch>
                  <a:fillRect/>
                </a:stretch>
              </a:blipFill>
            </p:spPr>
            <p:txBody>
              <a:bodyPr/>
              <a:lstStyle/>
              <a:p>
                <a:r>
                  <a:rPr lang="en-GB">
                    <a:noFill/>
                  </a:rPr>
                  <a:t> </a:t>
                </a:r>
              </a:p>
            </p:txBody>
          </p:sp>
        </mc:Fallback>
      </mc:AlternateContent>
      <p:sp>
        <p:nvSpPr>
          <p:cNvPr id="19" name="TextBox 18"/>
          <p:cNvSpPr txBox="1"/>
          <p:nvPr/>
        </p:nvSpPr>
        <p:spPr>
          <a:xfrm>
            <a:off x="337898" y="5519641"/>
            <a:ext cx="7582525" cy="1015663"/>
          </a:xfrm>
          <a:prstGeom prst="rect">
            <a:avLst/>
          </a:prstGeom>
          <a:solidFill>
            <a:schemeClr val="bg1"/>
          </a:solidFill>
          <a:ln>
            <a:solidFill>
              <a:srgbClr val="000000"/>
            </a:solidFill>
          </a:ln>
        </p:spPr>
        <p:txBody>
          <a:bodyPr wrap="none" rtlCol="0">
            <a:spAutoFit/>
          </a:bodyPr>
          <a:lstStyle/>
          <a:p>
            <a:pPr marL="171450" indent="-171450" algn="l">
              <a:buFont typeface="Arial" panose="020B0604020202020204" pitchFamily="34" charset="0"/>
              <a:buChar char="•"/>
            </a:pPr>
            <a:r>
              <a:rPr lang="en-GB" sz="2000" dirty="0" smtClean="0">
                <a:latin typeface="+mj-lt"/>
              </a:rPr>
              <a:t>Write the output as a “simple” function over a limited range of x</a:t>
            </a:r>
          </a:p>
          <a:p>
            <a:pPr marL="171450" indent="-171450" algn="l">
              <a:buFont typeface="Arial" panose="020B0604020202020204" pitchFamily="34" charset="0"/>
              <a:buChar char="•"/>
            </a:pPr>
            <a:r>
              <a:rPr lang="en-GB" sz="2000" dirty="0" smtClean="0">
                <a:latin typeface="+mj-lt"/>
              </a:rPr>
              <a:t>Commonly use linear regression</a:t>
            </a:r>
          </a:p>
          <a:p>
            <a:pPr marL="171450" indent="-171450" algn="l">
              <a:buFont typeface="Arial" panose="020B0604020202020204" pitchFamily="34" charset="0"/>
              <a:buChar char="•"/>
            </a:pPr>
            <a:r>
              <a:rPr lang="en-GB" sz="2000" dirty="0" smtClean="0">
                <a:latin typeface="+mj-lt"/>
              </a:rPr>
              <a:t>Allows quick calculation of the output to speed up optimisation</a:t>
            </a:r>
            <a:endParaRPr lang="en-GB" sz="2000" dirty="0">
              <a:latin typeface="+mj-lt"/>
            </a:endParaRPr>
          </a:p>
        </p:txBody>
      </p:sp>
    </p:spTree>
    <p:extLst>
      <p:ext uri="{BB962C8B-B14F-4D97-AF65-F5344CB8AC3E}">
        <p14:creationId xmlns:p14="http://schemas.microsoft.com/office/powerpoint/2010/main" val="28558770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The Essence of Input Modelling</a:t>
            </a:r>
            <a:endParaRPr lang="en-GB" dirty="0"/>
          </a:p>
        </p:txBody>
      </p:sp>
      <p:sp>
        <p:nvSpPr>
          <p:cNvPr id="4" name="Slide Number Placeholder 3"/>
          <p:cNvSpPr>
            <a:spLocks noGrp="1"/>
          </p:cNvSpPr>
          <p:nvPr>
            <p:ph type="sldNum" sz="quarter" idx="12"/>
          </p:nvPr>
        </p:nvSpPr>
        <p:spPr/>
        <p:txBody>
          <a:bodyPr/>
          <a:lstStyle/>
          <a:p>
            <a:pPr>
              <a:defRPr/>
            </a:pPr>
            <a:fld id="{EF09B4B1-7412-4000-A7F1-5F611D42859D}" type="slidenum">
              <a:rPr lang="en-US" smtClean="0"/>
              <a:pPr>
                <a:defRPr/>
              </a:pPr>
              <a:t>9</a:t>
            </a:fld>
            <a:endParaRPr lang="en-US"/>
          </a:p>
        </p:txBody>
      </p:sp>
      <p:pic>
        <p:nvPicPr>
          <p:cNvPr id="3" name="Picture 2"/>
          <p:cNvPicPr>
            <a:picLocks noChangeAspect="1"/>
          </p:cNvPicPr>
          <p:nvPr/>
        </p:nvPicPr>
        <p:blipFill>
          <a:blip r:embed="rId2"/>
          <a:stretch>
            <a:fillRect/>
          </a:stretch>
        </p:blipFill>
        <p:spPr>
          <a:xfrm>
            <a:off x="2123728" y="1565230"/>
            <a:ext cx="4320480" cy="2596885"/>
          </a:xfrm>
          <a:prstGeom prst="rect">
            <a:avLst/>
          </a:prstGeom>
        </p:spPr>
      </p:pic>
      <p:sp>
        <p:nvSpPr>
          <p:cNvPr id="8" name="Down Arrow 7"/>
          <p:cNvSpPr/>
          <p:nvPr/>
        </p:nvSpPr>
        <p:spPr bwMode="auto">
          <a:xfrm>
            <a:off x="4283968" y="4437112"/>
            <a:ext cx="576065" cy="648072"/>
          </a:xfrm>
          <a:prstGeom prst="downArrow">
            <a:avLst/>
          </a:prstGeom>
          <a:solidFill>
            <a:schemeClr val="bg2"/>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9" name="TextBox 8"/>
          <p:cNvSpPr txBox="1"/>
          <p:nvPr/>
        </p:nvSpPr>
        <p:spPr>
          <a:xfrm>
            <a:off x="3347864" y="2463562"/>
            <a:ext cx="2154757" cy="400110"/>
          </a:xfrm>
          <a:prstGeom prst="rect">
            <a:avLst/>
          </a:prstGeom>
          <a:solidFill>
            <a:schemeClr val="bg1"/>
          </a:solidFill>
          <a:ln>
            <a:solidFill>
              <a:schemeClr val="tx1"/>
            </a:solidFill>
          </a:ln>
        </p:spPr>
        <p:txBody>
          <a:bodyPr wrap="none" rtlCol="0">
            <a:spAutoFit/>
          </a:bodyPr>
          <a:lstStyle/>
          <a:p>
            <a:r>
              <a:rPr lang="en-GB" sz="2000" dirty="0" smtClean="0"/>
              <a:t>Real World Data</a:t>
            </a:r>
            <a:endParaRPr lang="en-GB" sz="2000" dirty="0"/>
          </a:p>
        </p:txBody>
      </p:sp>
      <p:sp>
        <p:nvSpPr>
          <p:cNvPr id="10" name="TextBox 9"/>
          <p:cNvSpPr txBox="1"/>
          <p:nvPr/>
        </p:nvSpPr>
        <p:spPr>
          <a:xfrm>
            <a:off x="3771139" y="5425761"/>
            <a:ext cx="1601721" cy="584775"/>
          </a:xfrm>
          <a:prstGeom prst="rect">
            <a:avLst/>
          </a:prstGeom>
          <a:noFill/>
        </p:spPr>
        <p:txBody>
          <a:bodyPr wrap="none" rtlCol="0">
            <a:spAutoFit/>
          </a:bodyPr>
          <a:lstStyle/>
          <a:p>
            <a:r>
              <a:rPr lang="en-GB" sz="3200" dirty="0" smtClean="0">
                <a:latin typeface="Symbol" panose="05050102010706020507" pitchFamily="18" charset="2"/>
              </a:rPr>
              <a:t>q</a:t>
            </a:r>
            <a:r>
              <a:rPr lang="en-GB" sz="3200" baseline="-25000" dirty="0" smtClean="0">
                <a:latin typeface="Symbol" panose="05050102010706020507" pitchFamily="18" charset="2"/>
              </a:rPr>
              <a:t>1</a:t>
            </a:r>
            <a:r>
              <a:rPr lang="en-GB" sz="3200" dirty="0" smtClean="0">
                <a:latin typeface="Symbol" panose="05050102010706020507" pitchFamily="18" charset="2"/>
              </a:rPr>
              <a:t>, q</a:t>
            </a:r>
            <a:r>
              <a:rPr lang="en-GB" sz="3200" baseline="-25000" dirty="0" smtClean="0">
                <a:latin typeface="Symbol" panose="05050102010706020507" pitchFamily="18" charset="2"/>
              </a:rPr>
              <a:t>2</a:t>
            </a:r>
            <a:r>
              <a:rPr lang="en-GB" sz="3200" dirty="0" smtClean="0">
                <a:latin typeface="Symbol" panose="05050102010706020507" pitchFamily="18" charset="2"/>
              </a:rPr>
              <a:t>, ...</a:t>
            </a:r>
            <a:endParaRPr lang="en-GB" sz="3200" dirty="0">
              <a:latin typeface="Symbol" panose="05050102010706020507" pitchFamily="18" charset="2"/>
            </a:endParaRPr>
          </a:p>
        </p:txBody>
      </p:sp>
      <p:sp>
        <p:nvSpPr>
          <p:cNvPr id="11" name="Right Arrow 10"/>
          <p:cNvSpPr/>
          <p:nvPr/>
        </p:nvSpPr>
        <p:spPr bwMode="auto">
          <a:xfrm>
            <a:off x="5697983" y="5425761"/>
            <a:ext cx="720080" cy="584775"/>
          </a:xfrm>
          <a:prstGeom prst="rightArrow">
            <a:avLst/>
          </a:prstGeom>
          <a:solidFill>
            <a:schemeClr val="bg2"/>
          </a:solidFill>
          <a:ln w="12700" cap="flat" cmpd="sng" algn="ctr">
            <a:solidFill>
              <a:schemeClr val="accent2"/>
            </a:solidFill>
            <a:prstDash val="solid"/>
            <a:round/>
            <a:headEnd type="none" w="med" len="med"/>
            <a:tailEnd type="none" w="med" len="med"/>
          </a:ln>
          <a:effectLst/>
          <a:extLst/>
        </p:spPr>
        <p:txBody>
          <a:bodyPr vert="horz" wrap="non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12" name="Rounded Rectangle 11"/>
          <p:cNvSpPr/>
          <p:nvPr/>
        </p:nvSpPr>
        <p:spPr bwMode="auto">
          <a:xfrm>
            <a:off x="6877050" y="5192386"/>
            <a:ext cx="1583383" cy="922291"/>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12700" cap="flat" cmpd="sng" algn="ctr">
            <a:solidFill>
              <a:schemeClr val="accent2"/>
            </a:solidFill>
            <a:prstDash val="solid"/>
            <a:round/>
            <a:headEnd type="none" w="med" len="med"/>
            <a:tailEnd type="none" w="med" len="med"/>
          </a:ln>
          <a:effectLst/>
          <a:extLst/>
        </p:spPr>
        <p:txBody>
          <a:bodyPr vert="horz" wrap="square" lIns="91440" tIns="45720" rIns="9144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1"/>
              </a:solidFill>
              <a:effectLst/>
              <a:latin typeface="Lucida Sans" pitchFamily="34" charset="0"/>
            </a:endParaRPr>
          </a:p>
        </p:txBody>
      </p:sp>
      <p:sp>
        <p:nvSpPr>
          <p:cNvPr id="13" name="TextBox 12"/>
          <p:cNvSpPr txBox="1"/>
          <p:nvPr/>
        </p:nvSpPr>
        <p:spPr>
          <a:xfrm>
            <a:off x="6827023" y="5299589"/>
            <a:ext cx="1633410" cy="707886"/>
          </a:xfrm>
          <a:prstGeom prst="rect">
            <a:avLst/>
          </a:prstGeom>
          <a:noFill/>
        </p:spPr>
        <p:txBody>
          <a:bodyPr wrap="square" rtlCol="0">
            <a:spAutoFit/>
          </a:bodyPr>
          <a:lstStyle/>
          <a:p>
            <a:r>
              <a:rPr lang="en-GB" sz="2000" dirty="0" smtClean="0"/>
              <a:t>Simulation Model</a:t>
            </a:r>
            <a:endParaRPr lang="en-GB" sz="2000" dirty="0"/>
          </a:p>
        </p:txBody>
      </p:sp>
      <p:sp>
        <p:nvSpPr>
          <p:cNvPr id="14" name="TextBox 13"/>
          <p:cNvSpPr txBox="1"/>
          <p:nvPr/>
        </p:nvSpPr>
        <p:spPr>
          <a:xfrm>
            <a:off x="1100006" y="5517232"/>
            <a:ext cx="2319866" cy="400110"/>
          </a:xfrm>
          <a:prstGeom prst="rect">
            <a:avLst/>
          </a:prstGeom>
          <a:noFill/>
        </p:spPr>
        <p:txBody>
          <a:bodyPr wrap="none" rtlCol="0">
            <a:spAutoFit/>
          </a:bodyPr>
          <a:lstStyle/>
          <a:p>
            <a:r>
              <a:rPr lang="en-GB" sz="2000" dirty="0" smtClean="0"/>
              <a:t>Input parameters</a:t>
            </a:r>
            <a:endParaRPr lang="en-GB" sz="2000" dirty="0"/>
          </a:p>
        </p:txBody>
      </p:sp>
    </p:spTree>
    <p:extLst>
      <p:ext uri="{BB962C8B-B14F-4D97-AF65-F5344CB8AC3E}">
        <p14:creationId xmlns:p14="http://schemas.microsoft.com/office/powerpoint/2010/main" val="2203568635"/>
      </p:ext>
    </p:extLst>
  </p:cSld>
  <p:clrMapOvr>
    <a:masterClrMapping/>
  </p:clrMapOvr>
  <p:timing>
    <p:tnLst>
      <p:par>
        <p:cTn id="1" dur="indefinite" restart="never" nodeType="tmRoot"/>
      </p:par>
    </p:tnLst>
  </p:timing>
</p:sld>
</file>

<file path=ppt/theme/theme1.xml><?xml version="1.0" encoding="utf-8"?>
<a:theme xmlns:a="http://schemas.openxmlformats.org/drawingml/2006/main" name="uos_ppt__template_v7">
  <a:themeElements>
    <a:clrScheme name="uos_ppt__template_v7 1">
      <a:dk1>
        <a:srgbClr val="323D43"/>
      </a:dk1>
      <a:lt1>
        <a:srgbClr val="FFFFFF"/>
      </a:lt1>
      <a:dk2>
        <a:srgbClr val="014359"/>
      </a:dk2>
      <a:lt2>
        <a:srgbClr val="77ADD3"/>
      </a:lt2>
      <a:accent1>
        <a:srgbClr val="979E45"/>
      </a:accent1>
      <a:accent2>
        <a:srgbClr val="4F5A20"/>
      </a:accent2>
      <a:accent3>
        <a:srgbClr val="FFFFFF"/>
      </a:accent3>
      <a:accent4>
        <a:srgbClr val="293338"/>
      </a:accent4>
      <a:accent5>
        <a:srgbClr val="C9CCB0"/>
      </a:accent5>
      <a:accent6>
        <a:srgbClr val="47511C"/>
      </a:accent6>
      <a:hlink>
        <a:srgbClr val="A67891"/>
      </a:hlink>
      <a:folHlink>
        <a:srgbClr val="8F9E94"/>
      </a:folHlink>
    </a:clrScheme>
    <a:fontScheme name="uos_ppt__template_v7">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Lucida Sans"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Lucida Sans" pitchFamily="34" charset="0"/>
          </a:defRPr>
        </a:defPPr>
      </a:lstStyle>
    </a:lnDef>
  </a:objectDefaults>
  <a:extraClrSchemeLst>
    <a:extraClrScheme>
      <a:clrScheme name="uos_ppt__template_v7 1">
        <a:dk1>
          <a:srgbClr val="323D43"/>
        </a:dk1>
        <a:lt1>
          <a:srgbClr val="FFFFFF"/>
        </a:lt1>
        <a:dk2>
          <a:srgbClr val="014359"/>
        </a:dk2>
        <a:lt2>
          <a:srgbClr val="77ADD3"/>
        </a:lt2>
        <a:accent1>
          <a:srgbClr val="979E45"/>
        </a:accent1>
        <a:accent2>
          <a:srgbClr val="4F5A20"/>
        </a:accent2>
        <a:accent3>
          <a:srgbClr val="FFFFFF"/>
        </a:accent3>
        <a:accent4>
          <a:srgbClr val="293338"/>
        </a:accent4>
        <a:accent5>
          <a:srgbClr val="C9CCB0"/>
        </a:accent5>
        <a:accent6>
          <a:srgbClr val="47511C"/>
        </a:accent6>
        <a:hlink>
          <a:srgbClr val="A67891"/>
        </a:hlink>
        <a:folHlink>
          <a:srgbClr val="8F9E9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4259</TotalTime>
  <Words>3461</Words>
  <Application>Microsoft Office PowerPoint</Application>
  <PresentationFormat>On-screen Show (4:3)</PresentationFormat>
  <Paragraphs>797</Paragraphs>
  <Slides>89</Slides>
  <Notes>12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89</vt:i4>
      </vt:variant>
    </vt:vector>
  </HeadingPairs>
  <TitlesOfParts>
    <vt:vector size="99" baseType="lpstr">
      <vt:lpstr>Arial</vt:lpstr>
      <vt:lpstr>Cambria Math</vt:lpstr>
      <vt:lpstr>Courier New</vt:lpstr>
      <vt:lpstr>Georgia</vt:lpstr>
      <vt:lpstr>Lucida Sans</vt:lpstr>
      <vt:lpstr>Symbol</vt:lpstr>
      <vt:lpstr>Times New Roman</vt:lpstr>
      <vt:lpstr>uos_ppt__template_v7</vt:lpstr>
      <vt:lpstr>Equation</vt:lpstr>
      <vt:lpstr>Microsoft Equation 3.0</vt:lpstr>
      <vt:lpstr>Part II: Input Modelling</vt:lpstr>
      <vt:lpstr>Contact Details</vt:lpstr>
      <vt:lpstr>Overview of Part II</vt:lpstr>
      <vt:lpstr>Objectives</vt:lpstr>
      <vt:lpstr>Introduction</vt:lpstr>
      <vt:lpstr>Figure 2.3: Dynamic System/Model</vt:lpstr>
      <vt:lpstr>3. Input Modelling</vt:lpstr>
      <vt:lpstr>3. Input Modelling</vt:lpstr>
      <vt:lpstr>The Essence of Input Modelling</vt:lpstr>
      <vt:lpstr>Brief Diversion …</vt:lpstr>
      <vt:lpstr>4. Random Variables: Revision</vt:lpstr>
      <vt:lpstr>Random variables</vt:lpstr>
      <vt:lpstr>Describing Random Variables</vt:lpstr>
      <vt:lpstr>Discrete vs Continuous Distributions</vt:lpstr>
      <vt:lpstr>Cumulative Distribution Function (Ex 4.4)</vt:lpstr>
      <vt:lpstr>Cumulative Distribution Function</vt:lpstr>
      <vt:lpstr>4.1 Empirical Distribution Functions</vt:lpstr>
      <vt:lpstr>EDF Exercise</vt:lpstr>
      <vt:lpstr>Fundamental Theorem of Sampling</vt:lpstr>
      <vt:lpstr>How do we use the EDF?</vt:lpstr>
      <vt:lpstr>Parametric distributions</vt:lpstr>
      <vt:lpstr>5. Fitting Parametric Distributions</vt:lpstr>
      <vt:lpstr>Revision of Probability Distributions</vt:lpstr>
      <vt:lpstr>Distribution 1</vt:lpstr>
      <vt:lpstr>Distribution 2</vt:lpstr>
      <vt:lpstr>Distribution 3</vt:lpstr>
      <vt:lpstr>Distribution 4</vt:lpstr>
      <vt:lpstr>Distribution 5</vt:lpstr>
      <vt:lpstr>Distribution 6</vt:lpstr>
      <vt:lpstr>Distribution 7</vt:lpstr>
      <vt:lpstr>Distribution 8</vt:lpstr>
      <vt:lpstr>Distribution 9</vt:lpstr>
      <vt:lpstr>Distribution 10</vt:lpstr>
      <vt:lpstr>Distribution 11</vt:lpstr>
      <vt:lpstr>The Correct Order</vt:lpstr>
      <vt:lpstr>Distribution 1: Triangular</vt:lpstr>
      <vt:lpstr>Distribution 2: Poisson</vt:lpstr>
      <vt:lpstr>Distribution 3: Gamma</vt:lpstr>
      <vt:lpstr>Distribution 4: Beta</vt:lpstr>
      <vt:lpstr>Distribution 5: Geometric</vt:lpstr>
      <vt:lpstr>Distribution 6: Normal</vt:lpstr>
      <vt:lpstr>Distribution 7: Uniform</vt:lpstr>
      <vt:lpstr>Distribution 8: Binomial</vt:lpstr>
      <vt:lpstr>Distribution 9: Weibull</vt:lpstr>
      <vt:lpstr>Distribution 10: Exponential</vt:lpstr>
      <vt:lpstr>Distribution 11: Lognormal</vt:lpstr>
      <vt:lpstr>Maximum likelihood</vt:lpstr>
      <vt:lpstr>6. Maximum Likelihood Estimation</vt:lpstr>
      <vt:lpstr>Maximum Likelihood</vt:lpstr>
      <vt:lpstr>Example 6.2 </vt:lpstr>
      <vt:lpstr>Exercise 6.1 (iii)</vt:lpstr>
      <vt:lpstr>Exercise 6.1 (iii): Solution</vt:lpstr>
      <vt:lpstr>The Maximum Likelihood Estimator</vt:lpstr>
      <vt:lpstr>Finding the MLEs</vt:lpstr>
      <vt:lpstr>Nelder Mead</vt:lpstr>
      <vt:lpstr>Properties of mles</vt:lpstr>
      <vt:lpstr>7. Accuracy of ML Estimators</vt:lpstr>
      <vt:lpstr>MLEs are Normal</vt:lpstr>
      <vt:lpstr>Calculating the Covariance Matrix</vt:lpstr>
      <vt:lpstr>Using the Distribution of the MLE</vt:lpstr>
      <vt:lpstr>Example 7.1</vt:lpstr>
      <vt:lpstr>Example 7.3: Vaso-Constriction Data</vt:lpstr>
      <vt:lpstr>Example 7.3: Vaso Constriction Data</vt:lpstr>
      <vt:lpstr>Example 7.3: Vaso Constriction Data</vt:lpstr>
      <vt:lpstr>Example 7.3: Vaso Constriction Data</vt:lpstr>
      <vt:lpstr>Summary: Max Likelihood Fitting</vt:lpstr>
      <vt:lpstr>Goodness of fit</vt:lpstr>
      <vt:lpstr>8. Goodness of Fit Testing</vt:lpstr>
      <vt:lpstr>8. Exercise 6.3 (Toll Booth)</vt:lpstr>
      <vt:lpstr>Goodness of Fit Tests</vt:lpstr>
      <vt:lpstr>Has sample y been drawn from Fo(y)?</vt:lpstr>
      <vt:lpstr>EDF Test Statistics</vt:lpstr>
      <vt:lpstr>Anderson-Darling Weighting Function</vt:lpstr>
      <vt:lpstr>Other EDF Tests</vt:lpstr>
      <vt:lpstr>Critical value for T</vt:lpstr>
      <vt:lpstr>Critical Value for T: Null Distribution</vt:lpstr>
      <vt:lpstr>Null case: Fitted Model is Correct</vt:lpstr>
      <vt:lpstr>Alternative: Fitted Model is Incorrect</vt:lpstr>
      <vt:lpstr>Significance of GoF Statistic</vt:lpstr>
      <vt:lpstr>bootstrapping</vt:lpstr>
      <vt:lpstr>9. Bootstrapping a GoF Statistic</vt:lpstr>
      <vt:lpstr>Parametric Bootstrap</vt:lpstr>
      <vt:lpstr>Calculating the Null Distribution</vt:lpstr>
      <vt:lpstr>Calculating the Null Distribution</vt:lpstr>
      <vt:lpstr>Calculating the Null Distribution</vt:lpstr>
      <vt:lpstr>Example 15: Toll Booth Data</vt:lpstr>
      <vt:lpstr>Input Modelling Workshop</vt:lpstr>
      <vt:lpstr>metamodelling</vt:lpstr>
      <vt:lpstr>Metamodelling for Simulation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presentation title goes here.</dc:title>
  <dc:creator>Christoph Lutz</dc:creator>
  <cp:lastModifiedBy>Currie C.S.M.</cp:lastModifiedBy>
  <cp:revision>173</cp:revision>
  <dcterms:created xsi:type="dcterms:W3CDTF">2008-01-18T13:45:32Z</dcterms:created>
  <dcterms:modified xsi:type="dcterms:W3CDTF">2017-07-12T20:00:12Z</dcterms:modified>
</cp:coreProperties>
</file>