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6"/>
  </p:notesMasterIdLst>
  <p:handoutMasterIdLst>
    <p:handoutMasterId r:id="rId37"/>
  </p:handoutMasterIdLst>
  <p:sldIdLst>
    <p:sldId id="256" r:id="rId2"/>
    <p:sldId id="277" r:id="rId3"/>
    <p:sldId id="389" r:id="rId4"/>
    <p:sldId id="278" r:id="rId5"/>
    <p:sldId id="390" r:id="rId6"/>
    <p:sldId id="391" r:id="rId7"/>
    <p:sldId id="392" r:id="rId8"/>
    <p:sldId id="393" r:id="rId9"/>
    <p:sldId id="394" r:id="rId10"/>
    <p:sldId id="395" r:id="rId11"/>
    <p:sldId id="396" r:id="rId12"/>
    <p:sldId id="397" r:id="rId13"/>
    <p:sldId id="398" r:id="rId14"/>
    <p:sldId id="399" r:id="rId15"/>
    <p:sldId id="400" r:id="rId16"/>
    <p:sldId id="415" r:id="rId17"/>
    <p:sldId id="401" r:id="rId18"/>
    <p:sldId id="402" r:id="rId19"/>
    <p:sldId id="403" r:id="rId20"/>
    <p:sldId id="404" r:id="rId21"/>
    <p:sldId id="405" r:id="rId22"/>
    <p:sldId id="418" r:id="rId23"/>
    <p:sldId id="420" r:id="rId24"/>
    <p:sldId id="419" r:id="rId25"/>
    <p:sldId id="421" r:id="rId26"/>
    <p:sldId id="406" r:id="rId27"/>
    <p:sldId id="408" r:id="rId28"/>
    <p:sldId id="409" r:id="rId29"/>
    <p:sldId id="410" r:id="rId30"/>
    <p:sldId id="411" r:id="rId31"/>
    <p:sldId id="407" r:id="rId32"/>
    <p:sldId id="412" r:id="rId33"/>
    <p:sldId id="413" r:id="rId34"/>
    <p:sldId id="414" r:id="rId35"/>
  </p:sldIdLst>
  <p:sldSz cx="9144000" cy="6858000" type="screen4x3"/>
  <p:notesSz cx="6858000" cy="9144000"/>
  <p:defaultTextStyle>
    <a:defPPr>
      <a:defRPr lang="en-US"/>
    </a:defPPr>
    <a:lvl1pPr algn="ctr" rtl="0" eaLnBrk="0" fontAlgn="base" hangingPunct="0">
      <a:spcBef>
        <a:spcPct val="0"/>
      </a:spcBef>
      <a:spcAft>
        <a:spcPct val="0"/>
      </a:spcAft>
      <a:defRPr sz="1200" kern="1200">
        <a:solidFill>
          <a:schemeClr val="tx1"/>
        </a:solidFill>
        <a:latin typeface="Lucida Sans" pitchFamily="34" charset="0"/>
        <a:ea typeface="+mn-ea"/>
        <a:cs typeface="+mn-cs"/>
      </a:defRPr>
    </a:lvl1pPr>
    <a:lvl2pPr marL="457200" algn="ctr" rtl="0" eaLnBrk="0" fontAlgn="base" hangingPunct="0">
      <a:spcBef>
        <a:spcPct val="0"/>
      </a:spcBef>
      <a:spcAft>
        <a:spcPct val="0"/>
      </a:spcAft>
      <a:defRPr sz="1200" kern="1200">
        <a:solidFill>
          <a:schemeClr val="tx1"/>
        </a:solidFill>
        <a:latin typeface="Lucida Sans" pitchFamily="34" charset="0"/>
        <a:ea typeface="+mn-ea"/>
        <a:cs typeface="+mn-cs"/>
      </a:defRPr>
    </a:lvl2pPr>
    <a:lvl3pPr marL="914400" algn="ctr" rtl="0" eaLnBrk="0" fontAlgn="base" hangingPunct="0">
      <a:spcBef>
        <a:spcPct val="0"/>
      </a:spcBef>
      <a:spcAft>
        <a:spcPct val="0"/>
      </a:spcAft>
      <a:defRPr sz="1200" kern="1200">
        <a:solidFill>
          <a:schemeClr val="tx1"/>
        </a:solidFill>
        <a:latin typeface="Lucida Sans" pitchFamily="34" charset="0"/>
        <a:ea typeface="+mn-ea"/>
        <a:cs typeface="+mn-cs"/>
      </a:defRPr>
    </a:lvl3pPr>
    <a:lvl4pPr marL="1371600" algn="ctr" rtl="0" eaLnBrk="0" fontAlgn="base" hangingPunct="0">
      <a:spcBef>
        <a:spcPct val="0"/>
      </a:spcBef>
      <a:spcAft>
        <a:spcPct val="0"/>
      </a:spcAft>
      <a:defRPr sz="1200" kern="1200">
        <a:solidFill>
          <a:schemeClr val="tx1"/>
        </a:solidFill>
        <a:latin typeface="Lucida Sans" pitchFamily="34" charset="0"/>
        <a:ea typeface="+mn-ea"/>
        <a:cs typeface="+mn-cs"/>
      </a:defRPr>
    </a:lvl4pPr>
    <a:lvl5pPr marL="1828800" algn="ctr" rtl="0" eaLnBrk="0" fontAlgn="base" hangingPunct="0">
      <a:spcBef>
        <a:spcPct val="0"/>
      </a:spcBef>
      <a:spcAft>
        <a:spcPct val="0"/>
      </a:spcAft>
      <a:defRPr sz="1200" kern="1200">
        <a:solidFill>
          <a:schemeClr val="tx1"/>
        </a:solidFill>
        <a:latin typeface="Lucida Sans" pitchFamily="34" charset="0"/>
        <a:ea typeface="+mn-ea"/>
        <a:cs typeface="+mn-cs"/>
      </a:defRPr>
    </a:lvl5pPr>
    <a:lvl6pPr marL="2286000" algn="l" defTabSz="914400" rtl="0" eaLnBrk="1" latinLnBrk="0" hangingPunct="1">
      <a:defRPr sz="1200" kern="1200">
        <a:solidFill>
          <a:schemeClr val="tx1"/>
        </a:solidFill>
        <a:latin typeface="Lucida Sans" pitchFamily="34" charset="0"/>
        <a:ea typeface="+mn-ea"/>
        <a:cs typeface="+mn-cs"/>
      </a:defRPr>
    </a:lvl6pPr>
    <a:lvl7pPr marL="2743200" algn="l" defTabSz="914400" rtl="0" eaLnBrk="1" latinLnBrk="0" hangingPunct="1">
      <a:defRPr sz="1200" kern="1200">
        <a:solidFill>
          <a:schemeClr val="tx1"/>
        </a:solidFill>
        <a:latin typeface="Lucida Sans" pitchFamily="34" charset="0"/>
        <a:ea typeface="+mn-ea"/>
        <a:cs typeface="+mn-cs"/>
      </a:defRPr>
    </a:lvl7pPr>
    <a:lvl8pPr marL="3200400" algn="l" defTabSz="914400" rtl="0" eaLnBrk="1" latinLnBrk="0" hangingPunct="1">
      <a:defRPr sz="1200" kern="1200">
        <a:solidFill>
          <a:schemeClr val="tx1"/>
        </a:solidFill>
        <a:latin typeface="Lucida Sans" pitchFamily="34" charset="0"/>
        <a:ea typeface="+mn-ea"/>
        <a:cs typeface="+mn-cs"/>
      </a:defRPr>
    </a:lvl8pPr>
    <a:lvl9pPr marL="3657600" algn="l" defTabSz="914400" rtl="0" eaLnBrk="1" latinLnBrk="0" hangingPunct="1">
      <a:defRPr sz="1200" kern="1200">
        <a:solidFill>
          <a:schemeClr val="tx1"/>
        </a:solidFill>
        <a:latin typeface="Lucida Sans"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300"/>
    <a:srgbClr val="C7BF1D"/>
    <a:srgbClr val="CC99FF"/>
    <a:srgbClr val="800080"/>
    <a:srgbClr val="A6D85F"/>
    <a:srgbClr val="615A20"/>
    <a:srgbClr val="FE3E14"/>
    <a:srgbClr val="F00F2C"/>
    <a:srgbClr val="993300"/>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81847" autoAdjust="0"/>
  </p:normalViewPr>
  <p:slideViewPr>
    <p:cSldViewPr>
      <p:cViewPr varScale="1">
        <p:scale>
          <a:sx n="61" d="100"/>
          <a:sy n="61" d="100"/>
        </p:scale>
        <p:origin x="82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mtClean="0">
                <a:latin typeface="Arial" charset="0"/>
              </a:defRPr>
            </a:lvl1pPr>
          </a:lstStyle>
          <a:p>
            <a:pPr>
              <a:defRPr/>
            </a:pPr>
            <a:endParaRPr lang="en-US"/>
          </a:p>
        </p:txBody>
      </p:sp>
      <p:sp>
        <p:nvSpPr>
          <p:cNvPr id="2048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mtClean="0">
                <a:latin typeface="Arial" charset="0"/>
              </a:defRPr>
            </a:lvl1pPr>
          </a:lstStyle>
          <a:p>
            <a:pPr>
              <a:defRPr/>
            </a:pPr>
            <a:endParaRPr lang="en-US"/>
          </a:p>
        </p:txBody>
      </p:sp>
      <p:sp>
        <p:nvSpPr>
          <p:cNvPr id="2048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mtClean="0">
                <a:latin typeface="Arial" charset="0"/>
              </a:defRPr>
            </a:lvl1pPr>
          </a:lstStyle>
          <a:p>
            <a:pPr>
              <a:defRPr/>
            </a:pPr>
            <a:endParaRPr lang="en-US"/>
          </a:p>
        </p:txBody>
      </p:sp>
      <p:sp>
        <p:nvSpPr>
          <p:cNvPr id="2048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mtClean="0">
                <a:latin typeface="Arial" charset="0"/>
              </a:defRPr>
            </a:lvl1pPr>
          </a:lstStyle>
          <a:p>
            <a:pPr>
              <a:defRPr/>
            </a:pPr>
            <a:fld id="{8B680B66-7464-4753-8FAC-BC3418139B20}" type="slidenum">
              <a:rPr lang="en-US"/>
              <a:pPr>
                <a:defRPr/>
              </a:pPr>
              <a:t>‹#›</a:t>
            </a:fld>
            <a:endParaRPr lang="en-US"/>
          </a:p>
        </p:txBody>
      </p:sp>
    </p:spTree>
    <p:extLst>
      <p:ext uri="{BB962C8B-B14F-4D97-AF65-F5344CB8AC3E}">
        <p14:creationId xmlns:p14="http://schemas.microsoft.com/office/powerpoint/2010/main" val="37346515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mtClean="0">
                <a:latin typeface="Arial" charset="0"/>
              </a:defRPr>
            </a:lvl1pPr>
          </a:lstStyle>
          <a:p>
            <a:pPr>
              <a:defRPr/>
            </a:pPr>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mtClean="0">
                <a:latin typeface="Arial"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l">
              <a:defRPr smtClean="0">
                <a:latin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mtClean="0">
                <a:latin typeface="Arial" charset="0"/>
              </a:defRPr>
            </a:lvl1pPr>
          </a:lstStyle>
          <a:p>
            <a:pPr>
              <a:defRPr/>
            </a:pPr>
            <a:fld id="{E8B4B4A5-1599-469F-9636-29EFEBCA51B0}" type="slidenum">
              <a:rPr lang="en-US"/>
              <a:pPr>
                <a:defRPr/>
              </a:pPr>
              <a:t>‹#›</a:t>
            </a:fld>
            <a:endParaRPr lang="en-US"/>
          </a:p>
        </p:txBody>
      </p:sp>
    </p:spTree>
    <p:extLst>
      <p:ext uri="{BB962C8B-B14F-4D97-AF65-F5344CB8AC3E}">
        <p14:creationId xmlns:p14="http://schemas.microsoft.com/office/powerpoint/2010/main" val="12323045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fld id="{B8A2566B-A64C-46D9-9EB1-B3D9333E5EE2}" type="slidenum">
              <a:rPr lang="en-US">
                <a:latin typeface="Arial" charset="0"/>
              </a:rPr>
              <a:pPr/>
              <a:t>1</a:t>
            </a:fld>
            <a:endParaRPr lang="en-US">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endParaRPr lang="en-GB" smtClean="0"/>
          </a:p>
        </p:txBody>
      </p:sp>
    </p:spTree>
    <p:extLst>
      <p:ext uri="{BB962C8B-B14F-4D97-AF65-F5344CB8AC3E}">
        <p14:creationId xmlns:p14="http://schemas.microsoft.com/office/powerpoint/2010/main" val="2714564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a:t>
            </a:r>
            <a:r>
              <a:rPr lang="en-GB" baseline="0" dirty="0" smtClean="0"/>
              <a:t> simulation variability increases, the algorithm will recommend more iterations.</a:t>
            </a:r>
          </a:p>
          <a:p>
            <a:endParaRPr lang="en-GB" baseline="0" dirty="0" smtClean="0"/>
          </a:p>
          <a:p>
            <a:r>
              <a:rPr lang="en-GB" baseline="0" dirty="0" smtClean="0"/>
              <a:t>For large numbers of options there is an issue that it’s computationally intensive to try all of them and these procedures tend to only work efficiently for around 10 options. Exploiting any structure in the solutions can help with choosing which to optimize and learning from trials of different options.</a:t>
            </a:r>
          </a:p>
          <a:p>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16</a:t>
            </a:fld>
            <a:endParaRPr lang="en-US"/>
          </a:p>
        </p:txBody>
      </p:sp>
    </p:spTree>
    <p:extLst>
      <p:ext uri="{BB962C8B-B14F-4D97-AF65-F5344CB8AC3E}">
        <p14:creationId xmlns:p14="http://schemas.microsoft.com/office/powerpoint/2010/main" val="2875651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Same principle</a:t>
            </a:r>
            <a:r>
              <a:rPr lang="en-GB" baseline="0" dirty="0" smtClean="0"/>
              <a:t> as Kiefer-Wolfowitz algorithm but move along the gradient of steepest descent: clever algorithm that estimates the gradient using just 2 points.</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21</a:t>
            </a:fld>
            <a:endParaRPr lang="en-US"/>
          </a:p>
        </p:txBody>
      </p:sp>
    </p:spTree>
    <p:extLst>
      <p:ext uri="{BB962C8B-B14F-4D97-AF65-F5344CB8AC3E}">
        <p14:creationId xmlns:p14="http://schemas.microsoft.com/office/powerpoint/2010/main" val="312781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written in </a:t>
            </a:r>
            <a:r>
              <a:rPr lang="en-GB" dirty="0" err="1" smtClean="0"/>
              <a:t>dp</a:t>
            </a:r>
            <a:r>
              <a:rPr lang="en-GB" dirty="0" smtClean="0"/>
              <a:t> form (final equation)</a:t>
            </a:r>
          </a:p>
          <a:p>
            <a:endParaRPr lang="en-GB" dirty="0" smtClean="0"/>
          </a:p>
          <a:p>
            <a:r>
              <a:rPr lang="en-GB" dirty="0" smtClean="0"/>
              <a:t>Too time-consuming to simulate</a:t>
            </a:r>
            <a:r>
              <a:rPr lang="en-GB" baseline="0" dirty="0" smtClean="0"/>
              <a:t> all of the remaining time periods in each iteration, therefore estimate not simulate.</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24</a:t>
            </a:fld>
            <a:endParaRPr lang="en-US"/>
          </a:p>
        </p:txBody>
      </p:sp>
    </p:spTree>
    <p:extLst>
      <p:ext uri="{BB962C8B-B14F-4D97-AF65-F5344CB8AC3E}">
        <p14:creationId xmlns:p14="http://schemas.microsoft.com/office/powerpoint/2010/main" val="3224372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Improve this picture</a:t>
            </a:r>
            <a:r>
              <a:rPr lang="en-GB" baseline="0" dirty="0" smtClean="0"/>
              <a:t> …</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31</a:t>
            </a:fld>
            <a:endParaRPr lang="en-US"/>
          </a:p>
        </p:txBody>
      </p:sp>
    </p:spTree>
    <p:extLst>
      <p:ext uri="{BB962C8B-B14F-4D97-AF65-F5344CB8AC3E}">
        <p14:creationId xmlns:p14="http://schemas.microsoft.com/office/powerpoint/2010/main" val="24657933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1"/>
          <p:cNvSpPr>
            <a:spLocks noChangeArrowheads="1"/>
          </p:cNvSpPr>
          <p:nvPr/>
        </p:nvSpPr>
        <p:spPr bwMode="auto">
          <a:xfrm>
            <a:off x="-79375" y="3200400"/>
            <a:ext cx="9223375" cy="3657600"/>
          </a:xfrm>
          <a:prstGeom prst="rect">
            <a:avLst/>
          </a:prstGeom>
          <a:gradFill rotWithShape="0">
            <a:gsLst>
              <a:gs pos="0">
                <a:srgbClr val="014359"/>
              </a:gs>
              <a:gs pos="100000">
                <a:srgbClr val="007275"/>
              </a:gs>
            </a:gsLst>
            <a:lin ang="540000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p>
        </p:txBody>
      </p:sp>
      <p:sp>
        <p:nvSpPr>
          <p:cNvPr id="5" name="Rectangle 1032"/>
          <p:cNvSpPr>
            <a:spLocks noChangeArrowheads="1"/>
          </p:cNvSpPr>
          <p:nvPr/>
        </p:nvSpPr>
        <p:spPr bwMode="auto">
          <a:xfrm>
            <a:off x="-79375" y="0"/>
            <a:ext cx="9223375" cy="3276600"/>
          </a:xfrm>
          <a:prstGeom prst="rect">
            <a:avLst/>
          </a:prstGeom>
          <a:solidFill>
            <a:srgbClr val="014359"/>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sz="2400">
              <a:latin typeface="Arial" charset="0"/>
            </a:endParaRPr>
          </a:p>
        </p:txBody>
      </p:sp>
      <p:pic>
        <p:nvPicPr>
          <p:cNvPr id="6" name="Picture 1043" descr="mathematic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11863" y="390525"/>
            <a:ext cx="27543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 name="Rectangle 1026"/>
          <p:cNvSpPr>
            <a:spLocks noGrp="1" noChangeArrowheads="1"/>
          </p:cNvSpPr>
          <p:nvPr>
            <p:ph type="ctrTitle"/>
          </p:nvPr>
        </p:nvSpPr>
        <p:spPr>
          <a:xfrm>
            <a:off x="323850" y="1700213"/>
            <a:ext cx="8496300" cy="2160587"/>
          </a:xfrm>
        </p:spPr>
        <p:txBody>
          <a:bodyPr lIns="91440"/>
          <a:lstStyle>
            <a:lvl1pPr>
              <a:defRPr sz="7500">
                <a:solidFill>
                  <a:schemeClr val="bg1"/>
                </a:solidFill>
              </a:defRPr>
            </a:lvl1pPr>
          </a:lstStyle>
          <a:p>
            <a:pPr lvl="0"/>
            <a:r>
              <a:rPr lang="en-US" noProof="0" smtClean="0"/>
              <a:t>Click to edit Master title style</a:t>
            </a:r>
          </a:p>
        </p:txBody>
      </p:sp>
      <p:sp>
        <p:nvSpPr>
          <p:cNvPr id="10243" name="Rectangle 1027"/>
          <p:cNvSpPr>
            <a:spLocks noGrp="1" noChangeArrowheads="1"/>
          </p:cNvSpPr>
          <p:nvPr>
            <p:ph type="subTitle" idx="1"/>
          </p:nvPr>
        </p:nvSpPr>
        <p:spPr>
          <a:xfrm>
            <a:off x="323850" y="3933825"/>
            <a:ext cx="8496300" cy="1752600"/>
          </a:xfrm>
        </p:spPr>
        <p:txBody>
          <a:bodyPr lIns="91440"/>
          <a:lstStyle>
            <a:lvl1pPr marL="0" indent="0">
              <a:buFontTx/>
              <a:buNone/>
              <a:defRPr sz="3500">
                <a:solidFill>
                  <a:schemeClr val="accent1"/>
                </a:solidFill>
              </a:defRPr>
            </a:lvl1pPr>
          </a:lstStyle>
          <a:p>
            <a:pPr lvl="0"/>
            <a:r>
              <a:rPr lang="en-US" noProof="0" smtClean="0"/>
              <a:t>Click to edit Master subtitle style</a:t>
            </a:r>
          </a:p>
        </p:txBody>
      </p:sp>
      <p:sp>
        <p:nvSpPr>
          <p:cNvPr id="7" name="Rectangle 1030"/>
          <p:cNvSpPr>
            <a:spLocks noGrp="1" noChangeArrowheads="1"/>
          </p:cNvSpPr>
          <p:nvPr>
            <p:ph type="sldNum" sz="quarter" idx="10"/>
          </p:nvPr>
        </p:nvSpPr>
        <p:spPr>
          <a:xfrm>
            <a:off x="6553200" y="6245225"/>
            <a:ext cx="2133600" cy="476250"/>
          </a:xfrm>
        </p:spPr>
        <p:txBody>
          <a:bodyPr rIns="91440"/>
          <a:lstStyle>
            <a:lvl1pPr>
              <a:defRPr smtClean="0">
                <a:latin typeface="Arial" charset="0"/>
              </a:defRPr>
            </a:lvl1pPr>
          </a:lstStyle>
          <a:p>
            <a:pPr>
              <a:defRPr/>
            </a:pPr>
            <a:fld id="{6621AF3A-1908-4ED2-88AE-D1DCF92355EA}" type="slidenum">
              <a:rPr lang="en-US"/>
              <a:pPr>
                <a:defRPr/>
              </a:pPr>
              <a:t>‹#›</a:t>
            </a:fld>
            <a:endParaRPr lang="en-US"/>
          </a:p>
        </p:txBody>
      </p:sp>
    </p:spTree>
    <p:extLst>
      <p:ext uri="{BB962C8B-B14F-4D97-AF65-F5344CB8AC3E}">
        <p14:creationId xmlns:p14="http://schemas.microsoft.com/office/powerpoint/2010/main" val="3668992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0E91F7-4B80-4B22-B75C-57B95CFDF405}" type="slidenum">
              <a:rPr lang="en-US"/>
              <a:pPr>
                <a:defRPr/>
              </a:pPr>
              <a:t>‹#›</a:t>
            </a:fld>
            <a:endParaRPr lang="en-US"/>
          </a:p>
        </p:txBody>
      </p:sp>
    </p:spTree>
    <p:extLst>
      <p:ext uri="{BB962C8B-B14F-4D97-AF65-F5344CB8AC3E}">
        <p14:creationId xmlns:p14="http://schemas.microsoft.com/office/powerpoint/2010/main" val="2372912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075" y="908050"/>
            <a:ext cx="2124075" cy="4906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3850" y="908050"/>
            <a:ext cx="6219825" cy="4906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1E7B5B-B2B0-40F9-AC81-0EC753027A08}" type="slidenum">
              <a:rPr lang="en-US"/>
              <a:pPr>
                <a:defRPr/>
              </a:pPr>
              <a:t>‹#›</a:t>
            </a:fld>
            <a:endParaRPr lang="en-US"/>
          </a:p>
        </p:txBody>
      </p:sp>
    </p:spTree>
    <p:extLst>
      <p:ext uri="{BB962C8B-B14F-4D97-AF65-F5344CB8AC3E}">
        <p14:creationId xmlns:p14="http://schemas.microsoft.com/office/powerpoint/2010/main" val="4210486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850" y="908050"/>
            <a:ext cx="8496300" cy="6492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3850" y="1700213"/>
            <a:ext cx="417195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00213"/>
            <a:ext cx="417195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47B9646-F1CE-4A94-8BE8-C79166C69E53}" type="slidenum">
              <a:rPr lang="en-US"/>
              <a:pPr>
                <a:defRPr/>
              </a:pPr>
              <a:t>‹#›</a:t>
            </a:fld>
            <a:endParaRPr lang="en-US"/>
          </a:p>
        </p:txBody>
      </p:sp>
    </p:spTree>
    <p:extLst>
      <p:ext uri="{BB962C8B-B14F-4D97-AF65-F5344CB8AC3E}">
        <p14:creationId xmlns:p14="http://schemas.microsoft.com/office/powerpoint/2010/main" val="2023375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3850" y="908050"/>
            <a:ext cx="8496300" cy="6492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3850" y="1700213"/>
            <a:ext cx="417195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700213"/>
            <a:ext cx="41719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833813"/>
            <a:ext cx="41719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CB7EA5A0-0EB5-46AE-9EE7-EDBB14CB96A9}" type="slidenum">
              <a:rPr lang="en-US"/>
              <a:pPr>
                <a:defRPr/>
              </a:pPr>
              <a:t>‹#›</a:t>
            </a:fld>
            <a:endParaRPr lang="en-US"/>
          </a:p>
        </p:txBody>
      </p:sp>
    </p:spTree>
    <p:extLst>
      <p:ext uri="{BB962C8B-B14F-4D97-AF65-F5344CB8AC3E}">
        <p14:creationId xmlns:p14="http://schemas.microsoft.com/office/powerpoint/2010/main" val="3734936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3850" y="908050"/>
            <a:ext cx="8496300" cy="64928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23850" y="1700213"/>
            <a:ext cx="84963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E23AEB-9A74-4232-8574-AF28138BC306}" type="slidenum">
              <a:rPr lang="en-US"/>
              <a:pPr>
                <a:defRPr/>
              </a:pPr>
              <a:t>‹#›</a:t>
            </a:fld>
            <a:endParaRPr lang="en-US"/>
          </a:p>
        </p:txBody>
      </p:sp>
    </p:spTree>
    <p:extLst>
      <p:ext uri="{BB962C8B-B14F-4D97-AF65-F5344CB8AC3E}">
        <p14:creationId xmlns:p14="http://schemas.microsoft.com/office/powerpoint/2010/main" val="187471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F09B4B1-7412-4000-A7F1-5F611D42859D}" type="slidenum">
              <a:rPr lang="en-US"/>
              <a:pPr>
                <a:defRPr/>
              </a:pPr>
              <a:t>‹#›</a:t>
            </a:fld>
            <a:endParaRPr lang="en-US"/>
          </a:p>
        </p:txBody>
      </p:sp>
    </p:spTree>
    <p:extLst>
      <p:ext uri="{BB962C8B-B14F-4D97-AF65-F5344CB8AC3E}">
        <p14:creationId xmlns:p14="http://schemas.microsoft.com/office/powerpoint/2010/main" val="647836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919837-C6CB-460E-BB30-9BCF1AB8C6CD}" type="slidenum">
              <a:rPr lang="en-US"/>
              <a:pPr>
                <a:defRPr/>
              </a:pPr>
              <a:t>‹#›</a:t>
            </a:fld>
            <a:endParaRPr lang="en-US"/>
          </a:p>
        </p:txBody>
      </p:sp>
    </p:spTree>
    <p:extLst>
      <p:ext uri="{BB962C8B-B14F-4D97-AF65-F5344CB8AC3E}">
        <p14:creationId xmlns:p14="http://schemas.microsoft.com/office/powerpoint/2010/main" val="3369968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3850" y="1700213"/>
            <a:ext cx="41719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00213"/>
            <a:ext cx="41719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05BBE9-6961-4283-9609-88736E136AB0}" type="slidenum">
              <a:rPr lang="en-US"/>
              <a:pPr>
                <a:defRPr/>
              </a:pPr>
              <a:t>‹#›</a:t>
            </a:fld>
            <a:endParaRPr lang="en-US"/>
          </a:p>
        </p:txBody>
      </p:sp>
    </p:spTree>
    <p:extLst>
      <p:ext uri="{BB962C8B-B14F-4D97-AF65-F5344CB8AC3E}">
        <p14:creationId xmlns:p14="http://schemas.microsoft.com/office/powerpoint/2010/main" val="315801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7314C75-27FA-41BA-84DB-D2F37B4BD6DC}" type="slidenum">
              <a:rPr lang="en-US"/>
              <a:pPr>
                <a:defRPr/>
              </a:pPr>
              <a:t>‹#›</a:t>
            </a:fld>
            <a:endParaRPr lang="en-US"/>
          </a:p>
        </p:txBody>
      </p:sp>
    </p:spTree>
    <p:extLst>
      <p:ext uri="{BB962C8B-B14F-4D97-AF65-F5344CB8AC3E}">
        <p14:creationId xmlns:p14="http://schemas.microsoft.com/office/powerpoint/2010/main" val="3625981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3C3CE28-F38D-49B9-A021-3188E30F54C4}" type="slidenum">
              <a:rPr lang="en-US"/>
              <a:pPr>
                <a:defRPr/>
              </a:pPr>
              <a:t>‹#›</a:t>
            </a:fld>
            <a:endParaRPr lang="en-US"/>
          </a:p>
        </p:txBody>
      </p:sp>
    </p:spTree>
    <p:extLst>
      <p:ext uri="{BB962C8B-B14F-4D97-AF65-F5344CB8AC3E}">
        <p14:creationId xmlns:p14="http://schemas.microsoft.com/office/powerpoint/2010/main" val="1444847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7A705D7-E4BF-49BB-A361-C432BE872628}" type="slidenum">
              <a:rPr lang="en-US"/>
              <a:pPr>
                <a:defRPr/>
              </a:pPr>
              <a:t>‹#›</a:t>
            </a:fld>
            <a:endParaRPr lang="en-US"/>
          </a:p>
        </p:txBody>
      </p:sp>
    </p:spTree>
    <p:extLst>
      <p:ext uri="{BB962C8B-B14F-4D97-AF65-F5344CB8AC3E}">
        <p14:creationId xmlns:p14="http://schemas.microsoft.com/office/powerpoint/2010/main" val="3929447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89BFF1-B311-4580-8AB3-92222C5C2C9E}" type="slidenum">
              <a:rPr lang="en-US"/>
              <a:pPr>
                <a:defRPr/>
              </a:pPr>
              <a:t>‹#›</a:t>
            </a:fld>
            <a:endParaRPr lang="en-US"/>
          </a:p>
        </p:txBody>
      </p:sp>
    </p:spTree>
    <p:extLst>
      <p:ext uri="{BB962C8B-B14F-4D97-AF65-F5344CB8AC3E}">
        <p14:creationId xmlns:p14="http://schemas.microsoft.com/office/powerpoint/2010/main" val="1783621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0EED10-BAD7-456A-84B9-BCA2028CD735}" type="slidenum">
              <a:rPr lang="en-US"/>
              <a:pPr>
                <a:defRPr/>
              </a:pPr>
              <a:t>‹#›</a:t>
            </a:fld>
            <a:endParaRPr lang="en-US"/>
          </a:p>
        </p:txBody>
      </p:sp>
    </p:spTree>
    <p:extLst>
      <p:ext uri="{BB962C8B-B14F-4D97-AF65-F5344CB8AC3E}">
        <p14:creationId xmlns:p14="http://schemas.microsoft.com/office/powerpoint/2010/main" val="3046648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79375" y="0"/>
            <a:ext cx="9223375" cy="3810000"/>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sz="2400">
              <a:latin typeface="Arial" charset="0"/>
            </a:endParaRPr>
          </a:p>
        </p:txBody>
      </p:sp>
      <p:sp>
        <p:nvSpPr>
          <p:cNvPr id="1027" name="Rectangle 9"/>
          <p:cNvSpPr>
            <a:spLocks noChangeArrowheads="1"/>
          </p:cNvSpPr>
          <p:nvPr/>
        </p:nvSpPr>
        <p:spPr bwMode="auto">
          <a:xfrm>
            <a:off x="-79375" y="3048000"/>
            <a:ext cx="9223375" cy="3810000"/>
          </a:xfrm>
          <a:prstGeom prst="rect">
            <a:avLst/>
          </a:prstGeom>
          <a:gradFill rotWithShape="0">
            <a:gsLst>
              <a:gs pos="0">
                <a:schemeClr val="bg1"/>
              </a:gs>
              <a:gs pos="100000">
                <a:srgbClr val="DCDEDE"/>
              </a:gs>
            </a:gsLst>
            <a:lin ang="540000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p>
        </p:txBody>
      </p:sp>
      <p:sp>
        <p:nvSpPr>
          <p:cNvPr id="1028" name="Rectangle 2"/>
          <p:cNvSpPr>
            <a:spLocks noGrp="1" noChangeArrowheads="1"/>
          </p:cNvSpPr>
          <p:nvPr>
            <p:ph type="title"/>
          </p:nvPr>
        </p:nvSpPr>
        <p:spPr bwMode="auto">
          <a:xfrm>
            <a:off x="323850" y="908050"/>
            <a:ext cx="8496300" cy="649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323850" y="1700213"/>
            <a:ext cx="84963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z="1400" smtClean="0">
                <a:latin typeface="Arial" charset="0"/>
              </a:defRPr>
            </a:lvl1pPr>
          </a:lstStyle>
          <a:p>
            <a:pPr>
              <a:defRPr/>
            </a:pPr>
            <a:endParaRPr lang="en-US"/>
          </a:p>
        </p:txBody>
      </p:sp>
      <p:sp>
        <p:nvSpPr>
          <p:cNvPr id="3"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877050" y="630872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lvl1pPr algn="r">
              <a:defRPr sz="1400" smtClean="0">
                <a:latin typeface="+mn-lt"/>
              </a:defRPr>
            </a:lvl1pPr>
          </a:lstStyle>
          <a:p>
            <a:pPr>
              <a:defRPr/>
            </a:pPr>
            <a:fld id="{CA450825-59A3-4A05-9905-4AA28CDEF9D5}" type="slidenum">
              <a:rPr lang="en-US"/>
              <a:pPr>
                <a:defRPr/>
              </a:pPr>
              <a:t>‹#›</a:t>
            </a:fld>
            <a:endParaRPr lang="en-US"/>
          </a:p>
        </p:txBody>
      </p:sp>
      <p:pic>
        <p:nvPicPr>
          <p:cNvPr id="1033" name="Picture 13" descr="mathematics"/>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588125" y="260350"/>
            <a:ext cx="2160588"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7"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hf hdr="0" ftr="0" dt="0"/>
  <p:txStyles>
    <p:titleStyle>
      <a:lvl1pPr algn="l" rtl="0" eaLnBrk="0" fontAlgn="base" hangingPunct="0">
        <a:spcBef>
          <a:spcPct val="0"/>
        </a:spcBef>
        <a:spcAft>
          <a:spcPct val="0"/>
        </a:spcAft>
        <a:defRPr sz="3500">
          <a:solidFill>
            <a:schemeClr val="tx2"/>
          </a:solidFill>
          <a:latin typeface="+mj-lt"/>
          <a:ea typeface="+mj-ea"/>
          <a:cs typeface="+mj-cs"/>
        </a:defRPr>
      </a:lvl1pPr>
      <a:lvl2pPr algn="l" rtl="0" eaLnBrk="0" fontAlgn="base" hangingPunct="0">
        <a:spcBef>
          <a:spcPct val="0"/>
        </a:spcBef>
        <a:spcAft>
          <a:spcPct val="0"/>
        </a:spcAft>
        <a:defRPr sz="3500">
          <a:solidFill>
            <a:schemeClr val="tx2"/>
          </a:solidFill>
          <a:latin typeface="Georgia" pitchFamily="18" charset="0"/>
        </a:defRPr>
      </a:lvl2pPr>
      <a:lvl3pPr algn="l" rtl="0" eaLnBrk="0" fontAlgn="base" hangingPunct="0">
        <a:spcBef>
          <a:spcPct val="0"/>
        </a:spcBef>
        <a:spcAft>
          <a:spcPct val="0"/>
        </a:spcAft>
        <a:defRPr sz="3500">
          <a:solidFill>
            <a:schemeClr val="tx2"/>
          </a:solidFill>
          <a:latin typeface="Georgia" pitchFamily="18" charset="0"/>
        </a:defRPr>
      </a:lvl3pPr>
      <a:lvl4pPr algn="l" rtl="0" eaLnBrk="0" fontAlgn="base" hangingPunct="0">
        <a:spcBef>
          <a:spcPct val="0"/>
        </a:spcBef>
        <a:spcAft>
          <a:spcPct val="0"/>
        </a:spcAft>
        <a:defRPr sz="3500">
          <a:solidFill>
            <a:schemeClr val="tx2"/>
          </a:solidFill>
          <a:latin typeface="Georgia" pitchFamily="18" charset="0"/>
        </a:defRPr>
      </a:lvl4pPr>
      <a:lvl5pPr algn="l" rtl="0" eaLnBrk="0" fontAlgn="base" hangingPunct="0">
        <a:spcBef>
          <a:spcPct val="0"/>
        </a:spcBef>
        <a:spcAft>
          <a:spcPct val="0"/>
        </a:spcAft>
        <a:defRPr sz="3500">
          <a:solidFill>
            <a:schemeClr val="tx2"/>
          </a:solidFill>
          <a:latin typeface="Georgia" pitchFamily="18" charset="0"/>
        </a:defRPr>
      </a:lvl5pPr>
      <a:lvl6pPr marL="457200" algn="l" rtl="0" fontAlgn="base">
        <a:spcBef>
          <a:spcPct val="0"/>
        </a:spcBef>
        <a:spcAft>
          <a:spcPct val="0"/>
        </a:spcAft>
        <a:defRPr sz="3500">
          <a:solidFill>
            <a:schemeClr val="tx2"/>
          </a:solidFill>
          <a:latin typeface="Georgia" pitchFamily="18" charset="0"/>
        </a:defRPr>
      </a:lvl6pPr>
      <a:lvl7pPr marL="914400" algn="l" rtl="0" fontAlgn="base">
        <a:spcBef>
          <a:spcPct val="0"/>
        </a:spcBef>
        <a:spcAft>
          <a:spcPct val="0"/>
        </a:spcAft>
        <a:defRPr sz="3500">
          <a:solidFill>
            <a:schemeClr val="tx2"/>
          </a:solidFill>
          <a:latin typeface="Georgia" pitchFamily="18" charset="0"/>
        </a:defRPr>
      </a:lvl7pPr>
      <a:lvl8pPr marL="1371600" algn="l" rtl="0" fontAlgn="base">
        <a:spcBef>
          <a:spcPct val="0"/>
        </a:spcBef>
        <a:spcAft>
          <a:spcPct val="0"/>
        </a:spcAft>
        <a:defRPr sz="3500">
          <a:solidFill>
            <a:schemeClr val="tx2"/>
          </a:solidFill>
          <a:latin typeface="Georgia" pitchFamily="18" charset="0"/>
        </a:defRPr>
      </a:lvl8pPr>
      <a:lvl9pPr marL="1828800" algn="l" rtl="0" fontAlgn="base">
        <a:spcBef>
          <a:spcPct val="0"/>
        </a:spcBef>
        <a:spcAft>
          <a:spcPct val="0"/>
        </a:spcAft>
        <a:defRPr sz="3500">
          <a:solidFill>
            <a:schemeClr val="tx2"/>
          </a:solidFill>
          <a:latin typeface="Georgia" pitchFamily="18" charset="0"/>
        </a:defRPr>
      </a:lvl9pPr>
    </p:titleStyle>
    <p:bodyStyle>
      <a:lvl1pPr marL="342900" indent="-342900" algn="l" rtl="0" eaLnBrk="0" fontAlgn="base" hangingPunct="0">
        <a:spcBef>
          <a:spcPct val="0"/>
        </a:spcBef>
        <a:spcAft>
          <a:spcPct val="70000"/>
        </a:spcAft>
        <a:buChar char="•"/>
        <a:defRPr sz="2400">
          <a:solidFill>
            <a:schemeClr val="tx1"/>
          </a:solidFill>
          <a:latin typeface="+mn-lt"/>
          <a:ea typeface="+mn-ea"/>
          <a:cs typeface="+mn-cs"/>
        </a:defRPr>
      </a:lvl1pPr>
      <a:lvl2pPr marL="811213" indent="-288925" algn="l" rtl="0" eaLnBrk="0" fontAlgn="base" hangingPunct="0">
        <a:lnSpc>
          <a:spcPct val="90000"/>
        </a:lnSpc>
        <a:spcBef>
          <a:spcPct val="0"/>
        </a:spcBef>
        <a:spcAft>
          <a:spcPct val="50000"/>
        </a:spcAft>
        <a:buChar char="–"/>
        <a:defRPr sz="2400">
          <a:solidFill>
            <a:schemeClr val="tx1"/>
          </a:solidFill>
          <a:latin typeface="+mn-lt"/>
        </a:defRPr>
      </a:lvl2pPr>
      <a:lvl3pPr marL="1219200" indent="-228600" algn="l" rtl="0" eaLnBrk="0" fontAlgn="base" hangingPunct="0">
        <a:lnSpc>
          <a:spcPct val="90000"/>
        </a:lnSpc>
        <a:spcBef>
          <a:spcPct val="20000"/>
        </a:spcBef>
        <a:spcAft>
          <a:spcPct val="0"/>
        </a:spcAft>
        <a:buChar char="•"/>
        <a:defRPr sz="2400">
          <a:solidFill>
            <a:schemeClr val="tx1"/>
          </a:solidFill>
          <a:latin typeface="+mn-lt"/>
        </a:defRPr>
      </a:lvl3pPr>
      <a:lvl4pPr marL="1627188" indent="-228600" algn="l" rtl="0" eaLnBrk="0" fontAlgn="base" hangingPunct="0">
        <a:lnSpc>
          <a:spcPct val="90000"/>
        </a:lnSpc>
        <a:spcBef>
          <a:spcPct val="20000"/>
        </a:spcBef>
        <a:spcAft>
          <a:spcPct val="0"/>
        </a:spcAft>
        <a:buChar char="–"/>
        <a:defRPr sz="2400">
          <a:solidFill>
            <a:schemeClr val="tx1"/>
          </a:solidFill>
          <a:latin typeface="+mn-lt"/>
        </a:defRPr>
      </a:lvl4pPr>
      <a:lvl5pPr marL="2057400" indent="-228600" algn="l" rtl="0" eaLnBrk="0" fontAlgn="base" hangingPunct="0">
        <a:lnSpc>
          <a:spcPct val="90000"/>
        </a:lnSpc>
        <a:spcBef>
          <a:spcPct val="20000"/>
        </a:spcBef>
        <a:spcAft>
          <a:spcPct val="0"/>
        </a:spcAft>
        <a:buChar char="»"/>
        <a:defRPr sz="2400">
          <a:solidFill>
            <a:schemeClr val="tx1"/>
          </a:solidFill>
          <a:latin typeface="+mn-lt"/>
        </a:defRPr>
      </a:lvl5pPr>
      <a:lvl6pPr marL="2514600" indent="-228600" algn="l" rtl="0" fontAlgn="base">
        <a:lnSpc>
          <a:spcPct val="90000"/>
        </a:lnSpc>
        <a:spcBef>
          <a:spcPct val="20000"/>
        </a:spcBef>
        <a:spcAft>
          <a:spcPct val="0"/>
        </a:spcAft>
        <a:buChar char="»"/>
        <a:defRPr sz="2400">
          <a:solidFill>
            <a:schemeClr val="tx1"/>
          </a:solidFill>
          <a:latin typeface="+mn-lt"/>
        </a:defRPr>
      </a:lvl6pPr>
      <a:lvl7pPr marL="2971800" indent="-228600" algn="l" rtl="0" fontAlgn="base">
        <a:lnSpc>
          <a:spcPct val="90000"/>
        </a:lnSpc>
        <a:spcBef>
          <a:spcPct val="20000"/>
        </a:spcBef>
        <a:spcAft>
          <a:spcPct val="0"/>
        </a:spcAft>
        <a:buChar char="»"/>
        <a:defRPr sz="2400">
          <a:solidFill>
            <a:schemeClr val="tx1"/>
          </a:solidFill>
          <a:latin typeface="+mn-lt"/>
        </a:defRPr>
      </a:lvl7pPr>
      <a:lvl8pPr marL="3429000" indent="-228600" algn="l" rtl="0" fontAlgn="base">
        <a:lnSpc>
          <a:spcPct val="90000"/>
        </a:lnSpc>
        <a:spcBef>
          <a:spcPct val="20000"/>
        </a:spcBef>
        <a:spcAft>
          <a:spcPct val="0"/>
        </a:spcAft>
        <a:buChar char="»"/>
        <a:defRPr sz="2400">
          <a:solidFill>
            <a:schemeClr val="tx1"/>
          </a:solidFill>
          <a:latin typeface="+mn-lt"/>
        </a:defRPr>
      </a:lvl8pPr>
      <a:lvl9pPr marL="3886200" indent="-228600" algn="l" rtl="0" fontAlgn="base">
        <a:lnSpc>
          <a:spcPct val="90000"/>
        </a:lnSpc>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7.wmf"/><Relationship Id="rId5" Type="http://schemas.openxmlformats.org/officeDocument/2006/relationships/oleObject" Target="../embeddings/oleObject2.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3"/>
          <p:cNvSpPr>
            <a:spLocks noGrp="1" noChangeArrowheads="1"/>
          </p:cNvSpPr>
          <p:nvPr>
            <p:ph type="ctrTitle"/>
          </p:nvPr>
        </p:nvSpPr>
        <p:spPr/>
        <p:txBody>
          <a:bodyPr/>
          <a:lstStyle/>
          <a:p>
            <a:pPr eaLnBrk="1" hangingPunct="1"/>
            <a:r>
              <a:rPr lang="en-US" sz="6000" dirty="0" smtClean="0"/>
              <a:t>Part III: Simulation Optimization</a:t>
            </a:r>
          </a:p>
        </p:txBody>
      </p:sp>
      <p:sp>
        <p:nvSpPr>
          <p:cNvPr id="3075" name="Rectangle 24"/>
          <p:cNvSpPr>
            <a:spLocks noGrp="1" noChangeArrowheads="1"/>
          </p:cNvSpPr>
          <p:nvPr>
            <p:ph type="subTitle" idx="1"/>
          </p:nvPr>
        </p:nvSpPr>
        <p:spPr>
          <a:xfrm>
            <a:off x="323850" y="4581525"/>
            <a:ext cx="7981950" cy="1368425"/>
          </a:xfrm>
        </p:spPr>
        <p:txBody>
          <a:bodyPr/>
          <a:lstStyle/>
          <a:p>
            <a:pPr>
              <a:lnSpc>
                <a:spcPts val="4100"/>
              </a:lnSpc>
            </a:pPr>
            <a:r>
              <a:rPr lang="en-US" dirty="0" smtClean="0"/>
              <a:t>Christine Currie</a:t>
            </a:r>
          </a:p>
        </p:txBody>
      </p:sp>
      <p:sp>
        <p:nvSpPr>
          <p:cNvPr id="3076" name="Text Box 25"/>
          <p:cNvSpPr txBox="1">
            <a:spLocks noChangeArrowheads="1"/>
          </p:cNvSpPr>
          <p:nvPr/>
        </p:nvSpPr>
        <p:spPr bwMode="auto">
          <a:xfrm>
            <a:off x="381000" y="5851525"/>
            <a:ext cx="64770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b"/>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pPr algn="l">
              <a:lnSpc>
                <a:spcPts val="2400"/>
              </a:lnSpc>
            </a:pPr>
            <a:r>
              <a:rPr lang="en-US" sz="2000" dirty="0" smtClean="0">
                <a:solidFill>
                  <a:srgbClr val="B2D5D5"/>
                </a:solidFill>
                <a:latin typeface="Georgia" pitchFamily="18" charset="0"/>
              </a:rPr>
              <a:t>July </a:t>
            </a:r>
            <a:r>
              <a:rPr lang="en-US" sz="2000" dirty="0" smtClean="0">
                <a:solidFill>
                  <a:srgbClr val="B2D5D5"/>
                </a:solidFill>
                <a:latin typeface="Georgia" pitchFamily="18" charset="0"/>
              </a:rPr>
              <a:t>2017  </a:t>
            </a:r>
            <a:endParaRPr lang="en-US" sz="2000" dirty="0">
              <a:solidFill>
                <a:srgbClr val="B2D5D5"/>
              </a:solidFill>
              <a:latin typeface="Georg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Classification of Problems</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10</a:t>
            </a:fld>
            <a:endParaRPr lang="en-US"/>
          </a:p>
        </p:txBody>
      </p:sp>
      <p:grpSp>
        <p:nvGrpSpPr>
          <p:cNvPr id="8" name="Group 7"/>
          <p:cNvGrpSpPr/>
          <p:nvPr/>
        </p:nvGrpSpPr>
        <p:grpSpPr>
          <a:xfrm>
            <a:off x="395536" y="1844824"/>
            <a:ext cx="2736304" cy="4320480"/>
            <a:chOff x="395536" y="1844824"/>
            <a:chExt cx="2736304" cy="4320480"/>
          </a:xfrm>
        </p:grpSpPr>
        <p:sp>
          <p:nvSpPr>
            <p:cNvPr id="4" name="Rectangle 3"/>
            <p:cNvSpPr/>
            <p:nvPr/>
          </p:nvSpPr>
          <p:spPr bwMode="auto">
            <a:xfrm>
              <a:off x="395536" y="1844824"/>
              <a:ext cx="2736304" cy="4320480"/>
            </a:xfrm>
            <a:prstGeom prst="rect">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rtlCol="0" anchor="t" anchorCtr="0" compatLnSpc="1">
              <a:prstTxWarp prst="textNoShape">
                <a:avLst/>
              </a:prstTxWarp>
              <a:noAutofit/>
            </a:bodyPr>
            <a:lstStyle/>
            <a:p>
              <a:pPr marL="228600" marR="0" indent="-228600" algn="ctr" defTabSz="914400" rtl="0" eaLnBrk="0" fontAlgn="base" latinLnBrk="0" hangingPunct="0">
                <a:lnSpc>
                  <a:spcPct val="100000"/>
                </a:lnSpc>
                <a:spcBef>
                  <a:spcPct val="0"/>
                </a:spcBef>
                <a:spcAft>
                  <a:spcPct val="0"/>
                </a:spcAft>
                <a:buClrTx/>
                <a:buSzTx/>
                <a:buFontTx/>
                <a:buAutoNum type="arabicPeriod"/>
                <a:tabLst/>
              </a:pPr>
              <a:r>
                <a:rPr kumimoji="0" lang="en-GB" sz="2400" b="0" i="0" u="none" strike="noStrike" cap="none" normalizeH="0" baseline="0" dirty="0" smtClean="0">
                  <a:ln>
                    <a:noFill/>
                  </a:ln>
                  <a:solidFill>
                    <a:schemeClr val="tx1"/>
                  </a:solidFill>
                  <a:effectLst/>
                  <a:latin typeface="+mj-lt"/>
                </a:rPr>
                <a:t>Small number of solutions</a:t>
              </a:r>
            </a:p>
            <a:p>
              <a:pPr marL="228600" marR="0" indent="-228600" algn="ctr" defTabSz="914400" rtl="0" eaLnBrk="0" fontAlgn="base" latinLnBrk="0" hangingPunct="0">
                <a:lnSpc>
                  <a:spcPct val="100000"/>
                </a:lnSpc>
                <a:spcBef>
                  <a:spcPct val="0"/>
                </a:spcBef>
                <a:spcAft>
                  <a:spcPct val="0"/>
                </a:spcAft>
                <a:buClrTx/>
                <a:buSzTx/>
                <a:buFontTx/>
                <a:buAutoNum type="arabicPeriod"/>
                <a:tabLst/>
              </a:pPr>
              <a:endParaRPr lang="en-GB" sz="2400" dirty="0">
                <a:latin typeface="+mj-lt"/>
              </a:endParaRPr>
            </a:p>
            <a:p>
              <a:pPr marL="228600" marR="0" indent="-228600" algn="ctr" defTabSz="914400" rtl="0" eaLnBrk="0" fontAlgn="base" latinLnBrk="0" hangingPunct="0">
                <a:lnSpc>
                  <a:spcPct val="100000"/>
                </a:lnSpc>
                <a:spcBef>
                  <a:spcPct val="0"/>
                </a:spcBef>
                <a:spcAft>
                  <a:spcPct val="0"/>
                </a:spcAft>
                <a:buClrTx/>
                <a:buSzTx/>
                <a:buFontTx/>
                <a:buAutoNum type="arabicPeriod"/>
                <a:tabLst/>
              </a:pPr>
              <a:endParaRPr kumimoji="0" lang="en-GB" sz="2400" b="0" i="0" u="none" strike="noStrike" cap="none" normalizeH="0" baseline="0" dirty="0" smtClean="0">
                <a:ln>
                  <a:noFill/>
                </a:ln>
                <a:solidFill>
                  <a:schemeClr val="tx1"/>
                </a:solidFill>
                <a:effectLst/>
                <a:latin typeface="+mj-lt"/>
              </a:endParaRPr>
            </a:p>
            <a:p>
              <a:pPr marL="228600" marR="0" indent="-228600" algn="ctr" defTabSz="914400" rtl="0" eaLnBrk="0" fontAlgn="base" latinLnBrk="0" hangingPunct="0">
                <a:lnSpc>
                  <a:spcPct val="100000"/>
                </a:lnSpc>
                <a:spcBef>
                  <a:spcPct val="0"/>
                </a:spcBef>
                <a:spcAft>
                  <a:spcPct val="0"/>
                </a:spcAft>
                <a:buClrTx/>
                <a:buSzTx/>
                <a:buFontTx/>
                <a:buAutoNum type="arabicPeriod"/>
                <a:tabLst/>
              </a:pPr>
              <a:endParaRPr lang="en-GB" sz="2400" dirty="0">
                <a:latin typeface="+mj-lt"/>
              </a:endParaRPr>
            </a:p>
            <a:p>
              <a:pPr marL="228600" marR="0" indent="-228600" algn="ctr" defTabSz="914400" rtl="0" eaLnBrk="0" fontAlgn="base" latinLnBrk="0" hangingPunct="0">
                <a:lnSpc>
                  <a:spcPct val="100000"/>
                </a:lnSpc>
                <a:spcBef>
                  <a:spcPct val="0"/>
                </a:spcBef>
                <a:spcAft>
                  <a:spcPct val="0"/>
                </a:spcAft>
                <a:buClrTx/>
                <a:buSzTx/>
                <a:buFontTx/>
                <a:buAutoNum type="arabicPeriod"/>
                <a:tabLst/>
              </a:pPr>
              <a:endParaRPr kumimoji="0" lang="en-GB" sz="2400" b="0" i="0" u="none" strike="noStrike" cap="none" normalizeH="0" baseline="0" dirty="0" smtClean="0">
                <a:ln>
                  <a:noFill/>
                </a:ln>
                <a:solidFill>
                  <a:schemeClr val="tx1"/>
                </a:solidFill>
                <a:effectLst/>
                <a:latin typeface="+mj-lt"/>
              </a:endParaRPr>
            </a:p>
            <a:p>
              <a:pPr marL="228600" marR="0" indent="-228600" algn="ctr" defTabSz="914400" rtl="0" eaLnBrk="0" fontAlgn="base" latinLnBrk="0" hangingPunct="0">
                <a:lnSpc>
                  <a:spcPct val="100000"/>
                </a:lnSpc>
                <a:spcBef>
                  <a:spcPct val="0"/>
                </a:spcBef>
                <a:spcAft>
                  <a:spcPct val="0"/>
                </a:spcAft>
                <a:buClrTx/>
                <a:buSzTx/>
                <a:buFontTx/>
                <a:buAutoNum type="arabicPeriod"/>
                <a:tabLst/>
              </a:pPr>
              <a:endParaRPr lang="en-GB" sz="2400" dirty="0">
                <a:latin typeface="+mj-lt"/>
              </a:endParaRPr>
            </a:p>
            <a:p>
              <a:pPr marL="228600" marR="0" indent="-228600" algn="ctr" defTabSz="914400" rtl="0" eaLnBrk="0" fontAlgn="base" latinLnBrk="0" hangingPunct="0">
                <a:lnSpc>
                  <a:spcPct val="100000"/>
                </a:lnSpc>
                <a:spcBef>
                  <a:spcPct val="0"/>
                </a:spcBef>
                <a:spcAft>
                  <a:spcPct val="0"/>
                </a:spcAft>
                <a:buClrTx/>
                <a:buSzTx/>
                <a:buFontTx/>
                <a:buAutoNum type="arabicPeriod"/>
                <a:tabLst/>
              </a:pPr>
              <a:endParaRPr kumimoji="0" lang="en-GB" sz="2400" b="0" i="0" u="none" strike="noStrike" cap="none" normalizeH="0" baseline="0" dirty="0" smtClean="0">
                <a:ln>
                  <a:noFill/>
                </a:ln>
                <a:solidFill>
                  <a:schemeClr val="tx1"/>
                </a:solidFill>
                <a:effectLst/>
                <a:latin typeface="+mj-lt"/>
              </a:endParaRPr>
            </a:p>
            <a:p>
              <a:pPr marL="296550" marR="0" algn="l" defTabSz="914400" rtl="0" eaLnBrk="0" fontAlgn="base" latinLnBrk="0" hangingPunct="0">
                <a:lnSpc>
                  <a:spcPct val="100000"/>
                </a:lnSpc>
                <a:spcBef>
                  <a:spcPct val="0"/>
                </a:spcBef>
                <a:spcAft>
                  <a:spcPct val="0"/>
                </a:spcAft>
                <a:buClrTx/>
                <a:buSzTx/>
                <a:tabLst/>
              </a:pPr>
              <a:r>
                <a:rPr kumimoji="0" lang="en-GB" sz="2400" b="0" i="0" u="none" strike="noStrike" cap="none" normalizeH="0" baseline="0" dirty="0" smtClean="0">
                  <a:ln>
                    <a:noFill/>
                  </a:ln>
                  <a:solidFill>
                    <a:schemeClr val="tx1"/>
                  </a:solidFill>
                  <a:effectLst/>
                  <a:latin typeface="+mj-lt"/>
                </a:rPr>
                <a:t>e.g. set-up for a factory/hospital</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197" y="2996952"/>
              <a:ext cx="251563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Group 9"/>
          <p:cNvGrpSpPr/>
          <p:nvPr/>
        </p:nvGrpSpPr>
        <p:grpSpPr>
          <a:xfrm>
            <a:off x="3275856" y="1844824"/>
            <a:ext cx="2732081" cy="4320480"/>
            <a:chOff x="3275856" y="1844824"/>
            <a:chExt cx="2732081" cy="4320480"/>
          </a:xfrm>
        </p:grpSpPr>
        <p:sp>
          <p:nvSpPr>
            <p:cNvPr id="5" name="Rectangle 4"/>
            <p:cNvSpPr/>
            <p:nvPr/>
          </p:nvSpPr>
          <p:spPr bwMode="auto">
            <a:xfrm>
              <a:off x="3275856" y="1844824"/>
              <a:ext cx="2732081" cy="4320480"/>
            </a:xfrm>
            <a:prstGeom prst="rect">
              <a:avLst/>
            </a:prstGeom>
            <a:solidFill>
              <a:schemeClr val="bg2"/>
            </a:soli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mj-lt"/>
                </a:rPr>
                <a:t>2.Decision variables are continuous </a:t>
              </a:r>
            </a:p>
            <a:p>
              <a:pPr marL="0" marR="0" indent="0" algn="ctr" defTabSz="914400" rtl="0" eaLnBrk="0" fontAlgn="base" latinLnBrk="0" hangingPunct="0">
                <a:lnSpc>
                  <a:spcPct val="100000"/>
                </a:lnSpc>
                <a:spcBef>
                  <a:spcPct val="0"/>
                </a:spcBef>
                <a:spcAft>
                  <a:spcPct val="0"/>
                </a:spcAft>
                <a:buClrTx/>
                <a:buSzTx/>
                <a:buFontTx/>
                <a:buNone/>
                <a:tabLst/>
              </a:pPr>
              <a:endParaRPr lang="en-GB" sz="2400" dirty="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400" dirty="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400" dirty="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mj-lt"/>
                </a:rPr>
                <a:t>e.g. stochastic root-finding</a:t>
              </a: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smtClean="0">
                <a:ln>
                  <a:noFill/>
                </a:ln>
                <a:solidFill>
                  <a:schemeClr val="tx1"/>
                </a:solidFill>
                <a:effectLst/>
                <a:latin typeface="+mj-lt"/>
              </a:endParaRP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4518" y="2996952"/>
              <a:ext cx="2515634"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1" name="Group 10"/>
          <p:cNvGrpSpPr/>
          <p:nvPr/>
        </p:nvGrpSpPr>
        <p:grpSpPr>
          <a:xfrm>
            <a:off x="6156176" y="1844824"/>
            <a:ext cx="2736304" cy="4320480"/>
            <a:chOff x="6156176" y="1844824"/>
            <a:chExt cx="2736304" cy="4320480"/>
          </a:xfrm>
        </p:grpSpPr>
        <p:sp>
          <p:nvSpPr>
            <p:cNvPr id="6" name="Rectangle 5"/>
            <p:cNvSpPr/>
            <p:nvPr/>
          </p:nvSpPr>
          <p:spPr bwMode="auto">
            <a:xfrm>
              <a:off x="6156176" y="1844824"/>
              <a:ext cx="2736304" cy="4320480"/>
            </a:xfrm>
            <a:prstGeom prst="rect">
              <a:avLst/>
            </a:prstGeom>
            <a:solidFill>
              <a:schemeClr val="bg1">
                <a:lumMod val="85000"/>
              </a:schemeClr>
            </a:soli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mj-lt"/>
                </a:rPr>
                <a:t>3. Decision</a:t>
              </a:r>
              <a:r>
                <a:rPr kumimoji="0" lang="en-GB" sz="2000" b="0" i="0" u="none" strike="noStrike" cap="none" normalizeH="0" dirty="0" smtClean="0">
                  <a:ln>
                    <a:noFill/>
                  </a:ln>
                  <a:solidFill>
                    <a:schemeClr val="tx1"/>
                  </a:solidFill>
                  <a:effectLst/>
                  <a:latin typeface="+mj-lt"/>
                </a:rPr>
                <a:t> variables discrete and integer-ordered</a:t>
              </a:r>
            </a:p>
            <a:p>
              <a:pPr marL="0" marR="0" indent="0" algn="ctr" defTabSz="914400" rtl="0" eaLnBrk="0" fontAlgn="base" latinLnBrk="0" hangingPunct="0">
                <a:lnSpc>
                  <a:spcPct val="100000"/>
                </a:lnSpc>
                <a:spcBef>
                  <a:spcPct val="0"/>
                </a:spcBef>
                <a:spcAft>
                  <a:spcPct val="0"/>
                </a:spcAft>
                <a:buClrTx/>
                <a:buSzTx/>
                <a:buFontTx/>
                <a:buNone/>
                <a:tabLst/>
              </a:pPr>
              <a:endParaRPr lang="en-GB" sz="2000" baseline="0" dirty="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dirty="0" smtClean="0">
                <a:ln>
                  <a:noFill/>
                </a:ln>
                <a:solidFill>
                  <a:schemeClr val="tx1"/>
                </a:solidFill>
                <a:effectLst/>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000" baseline="0" dirty="0" smtClean="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000" baseline="0" dirty="0" smtClean="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000" baseline="0" dirty="0" smtClean="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2000" baseline="0" dirty="0">
                <a:latin typeface="+mj-lt"/>
              </a:endParaRPr>
            </a:p>
            <a:p>
              <a:pPr marL="0" marR="0" indent="0" algn="ctr" defTabSz="914400" rtl="0" eaLnBrk="0" fontAlgn="base" latinLnBrk="0" hangingPunct="0">
                <a:lnSpc>
                  <a:spcPct val="100000"/>
                </a:lnSpc>
                <a:spcBef>
                  <a:spcPct val="0"/>
                </a:spcBef>
                <a:spcAft>
                  <a:spcPct val="0"/>
                </a:spcAft>
                <a:buClrTx/>
                <a:buSzTx/>
                <a:buFontTx/>
                <a:buNone/>
                <a:tabLst/>
              </a:pPr>
              <a:r>
                <a:rPr lang="en-GB" sz="2000" baseline="0" dirty="0" smtClean="0">
                  <a:latin typeface="+mj-lt"/>
                </a:rPr>
                <a:t>e.g. optimizing the number of call-centre staff</a:t>
              </a:r>
              <a:endParaRPr kumimoji="0" lang="en-GB" sz="2000" b="0" i="0" u="none" strike="noStrike" cap="none" normalizeH="0" baseline="0" dirty="0" smtClean="0">
                <a:ln>
                  <a:noFill/>
                </a:ln>
                <a:solidFill>
                  <a:schemeClr val="tx1"/>
                </a:solidFill>
                <a:effectLst/>
                <a:latin typeface="+mj-lt"/>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2996952"/>
              <a:ext cx="2498255" cy="1588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TextBox 11"/>
          <p:cNvSpPr txBox="1"/>
          <p:nvPr/>
        </p:nvSpPr>
        <p:spPr>
          <a:xfrm>
            <a:off x="5796136" y="6453336"/>
            <a:ext cx="2552302" cy="338554"/>
          </a:xfrm>
          <a:prstGeom prst="rect">
            <a:avLst/>
          </a:prstGeom>
          <a:noFill/>
        </p:spPr>
        <p:txBody>
          <a:bodyPr wrap="none" rtlCol="0">
            <a:spAutoFit/>
          </a:bodyPr>
          <a:lstStyle/>
          <a:p>
            <a:r>
              <a:rPr lang="en-GB" sz="1600" dirty="0" smtClean="0"/>
              <a:t>Nelson and Hong, 2009</a:t>
            </a:r>
            <a:endParaRPr lang="en-GB" sz="1600" dirty="0"/>
          </a:p>
        </p:txBody>
      </p:sp>
    </p:spTree>
    <p:extLst>
      <p:ext uri="{BB962C8B-B14F-4D97-AF65-F5344CB8AC3E}">
        <p14:creationId xmlns:p14="http://schemas.microsoft.com/office/powerpoint/2010/main" val="694750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11. Ranking and Selection Algorithms</a:t>
            </a:r>
            <a:endParaRPr lang="en-GB" dirty="0"/>
          </a:p>
        </p:txBody>
      </p:sp>
      <p:sp>
        <p:nvSpPr>
          <p:cNvPr id="5" name="Content Placeholder 4"/>
          <p:cNvSpPr>
            <a:spLocks noGrp="1"/>
          </p:cNvSpPr>
          <p:nvPr>
            <p:ph idx="1"/>
          </p:nvPr>
        </p:nvSpPr>
        <p:spPr>
          <a:xfrm>
            <a:off x="323850" y="1700213"/>
            <a:ext cx="8496300" cy="1512763"/>
          </a:xfrm>
        </p:spPr>
        <p:txBody>
          <a:bodyPr/>
          <a:lstStyle/>
          <a:p>
            <a:r>
              <a:rPr lang="en-GB" dirty="0" smtClean="0"/>
              <a:t>Used for problems of class 1</a:t>
            </a:r>
          </a:p>
          <a:p>
            <a:pPr lvl="1"/>
            <a:r>
              <a:rPr lang="en-GB" dirty="0" smtClean="0"/>
              <a:t>The number of options is small (</a:t>
            </a:r>
            <a:r>
              <a:rPr lang="en-GB" b="1" i="1" dirty="0" smtClean="0"/>
              <a:t>x</a:t>
            </a:r>
            <a:r>
              <a:rPr lang="en-GB" dirty="0" smtClean="0"/>
              <a:t> can take only a few options)</a:t>
            </a:r>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11</a:t>
            </a:fld>
            <a:endParaRPr lang="en-US"/>
          </a:p>
        </p:txBody>
      </p:sp>
      <p:sp>
        <p:nvSpPr>
          <p:cNvPr id="6" name="TextBox 5"/>
          <p:cNvSpPr txBox="1"/>
          <p:nvPr/>
        </p:nvSpPr>
        <p:spPr>
          <a:xfrm>
            <a:off x="899592" y="3936946"/>
            <a:ext cx="7416824" cy="1277273"/>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pPr algn="l">
              <a:spcAft>
                <a:spcPts val="600"/>
              </a:spcAft>
            </a:pPr>
            <a:r>
              <a:rPr lang="en-GB" sz="2400" dirty="0" smtClean="0">
                <a:latin typeface="+mj-lt"/>
              </a:rPr>
              <a:t>Challenges: </a:t>
            </a:r>
          </a:p>
          <a:p>
            <a:pPr algn="l"/>
            <a:r>
              <a:rPr lang="en-GB" sz="2400" dirty="0" smtClean="0">
                <a:latin typeface="+mj-lt"/>
              </a:rPr>
              <a:t>1. The output of the simulation model is stochastic</a:t>
            </a:r>
          </a:p>
          <a:p>
            <a:pPr algn="l"/>
            <a:r>
              <a:rPr lang="en-GB" sz="2400" dirty="0" smtClean="0">
                <a:latin typeface="+mj-lt"/>
              </a:rPr>
              <a:t>2. Computational budget is limited</a:t>
            </a:r>
            <a:endParaRPr lang="en-GB" sz="2400" dirty="0">
              <a:latin typeface="+mj-lt"/>
            </a:endParaRPr>
          </a:p>
        </p:txBody>
      </p:sp>
    </p:spTree>
    <p:extLst>
      <p:ext uri="{BB962C8B-B14F-4D97-AF65-F5344CB8AC3E}">
        <p14:creationId xmlns:p14="http://schemas.microsoft.com/office/powerpoint/2010/main" val="21460382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Ranking and Selection: Assumptions</a:t>
            </a:r>
            <a:endParaRPr lang="en-GB" dirty="0"/>
          </a:p>
        </p:txBody>
      </p:sp>
      <p:sp>
        <p:nvSpPr>
          <p:cNvPr id="3" name="Content Placeholder 2"/>
          <p:cNvSpPr>
            <a:spLocks noGrp="1"/>
          </p:cNvSpPr>
          <p:nvPr>
            <p:ph idx="1"/>
          </p:nvPr>
        </p:nvSpPr>
        <p:spPr/>
        <p:txBody>
          <a:bodyPr/>
          <a:lstStyle/>
          <a:p>
            <a:r>
              <a:rPr lang="en-GB" dirty="0" smtClean="0"/>
              <a:t>We have a set of </a:t>
            </a:r>
            <a:r>
              <a:rPr lang="en-GB" i="1" dirty="0" smtClean="0"/>
              <a:t>m</a:t>
            </a:r>
            <a:r>
              <a:rPr lang="en-GB" dirty="0" smtClean="0"/>
              <a:t> design points </a:t>
            </a:r>
            <a:r>
              <a:rPr lang="en-GB" b="1" i="1" dirty="0" smtClean="0"/>
              <a:t>x</a:t>
            </a:r>
            <a:r>
              <a:rPr lang="en-GB" baseline="-25000" dirty="0" smtClean="0"/>
              <a:t>1</a:t>
            </a:r>
            <a:r>
              <a:rPr lang="en-GB" dirty="0" smtClean="0"/>
              <a:t>, </a:t>
            </a:r>
            <a:r>
              <a:rPr lang="en-GB" b="1" i="1" dirty="0" smtClean="0"/>
              <a:t>x</a:t>
            </a:r>
            <a:r>
              <a:rPr lang="en-GB" baseline="-25000" dirty="0" smtClean="0"/>
              <a:t>2</a:t>
            </a:r>
            <a:r>
              <a:rPr lang="en-GB" dirty="0" smtClean="0"/>
              <a:t>, …, </a:t>
            </a:r>
            <a:r>
              <a:rPr lang="en-GB" b="1" i="1" dirty="0" err="1" smtClean="0"/>
              <a:t>x</a:t>
            </a:r>
            <a:r>
              <a:rPr lang="en-GB" i="1" baseline="-25000" dirty="0" err="1" smtClean="0"/>
              <a:t>m</a:t>
            </a:r>
            <a:endParaRPr lang="en-GB" i="1" baseline="-25000" dirty="0" smtClean="0"/>
          </a:p>
          <a:p>
            <a:r>
              <a:rPr lang="en-GB" dirty="0" smtClean="0"/>
              <a:t>Each design point has an underlying true mean associated with it </a:t>
            </a:r>
            <a:r>
              <a:rPr lang="en-GB" dirty="0" smtClean="0">
                <a:latin typeface="Symbol" panose="05050102010706020507" pitchFamily="18" charset="2"/>
              </a:rPr>
              <a:t>m</a:t>
            </a:r>
            <a:r>
              <a:rPr lang="en-GB" baseline="-25000" dirty="0" smtClean="0"/>
              <a:t>1</a:t>
            </a:r>
            <a:r>
              <a:rPr lang="en-GB" dirty="0" smtClean="0"/>
              <a:t>, </a:t>
            </a:r>
            <a:r>
              <a:rPr lang="en-GB" dirty="0" smtClean="0">
                <a:latin typeface="Symbol" panose="05050102010706020507" pitchFamily="18" charset="2"/>
              </a:rPr>
              <a:t>m</a:t>
            </a:r>
            <a:r>
              <a:rPr lang="en-GB" baseline="-25000" dirty="0" smtClean="0"/>
              <a:t>2</a:t>
            </a:r>
            <a:r>
              <a:rPr lang="en-GB" dirty="0" smtClean="0"/>
              <a:t>, …, </a:t>
            </a:r>
            <a:r>
              <a:rPr lang="en-GB" dirty="0" smtClean="0">
                <a:latin typeface="Symbol" panose="05050102010706020507" pitchFamily="18" charset="2"/>
              </a:rPr>
              <a:t>m</a:t>
            </a:r>
            <a:r>
              <a:rPr lang="en-GB" i="1" baseline="-25000" dirty="0" smtClean="0"/>
              <a:t>m</a:t>
            </a:r>
            <a:endParaRPr lang="en-GB" dirty="0"/>
          </a:p>
          <a:p>
            <a:r>
              <a:rPr lang="en-GB" dirty="0" smtClean="0"/>
              <a:t>We run the simulation </a:t>
            </a:r>
            <a:r>
              <a:rPr lang="en-GB" i="1" dirty="0" err="1" smtClean="0"/>
              <a:t>n</a:t>
            </a:r>
            <a:r>
              <a:rPr lang="en-GB" i="1" baseline="-25000" dirty="0" err="1" smtClean="0"/>
              <a:t>i</a:t>
            </a:r>
            <a:r>
              <a:rPr lang="en-GB" dirty="0" smtClean="0"/>
              <a:t> times at each of the design points </a:t>
            </a:r>
            <a:r>
              <a:rPr lang="en-GB" b="1" i="1" dirty="0" smtClean="0"/>
              <a:t>x</a:t>
            </a:r>
            <a:r>
              <a:rPr lang="en-GB" i="1" baseline="-25000" dirty="0" smtClean="0"/>
              <a:t>i</a:t>
            </a:r>
            <a:r>
              <a:rPr lang="en-GB" dirty="0" smtClean="0"/>
              <a:t>, </a:t>
            </a:r>
            <a:r>
              <a:rPr lang="en-GB" i="1" dirty="0" smtClean="0"/>
              <a:t>i</a:t>
            </a:r>
            <a:r>
              <a:rPr lang="en-GB" dirty="0" smtClean="0"/>
              <a:t>=1, …, </a:t>
            </a:r>
            <a:r>
              <a:rPr lang="en-GB" i="1" dirty="0" smtClean="0"/>
              <a:t>m</a:t>
            </a:r>
            <a:r>
              <a:rPr lang="en-GB" dirty="0" smtClean="0"/>
              <a:t> and find the sample averages of the output </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36360649"/>
              </p:ext>
            </p:extLst>
          </p:nvPr>
        </p:nvGraphicFramePr>
        <p:xfrm>
          <a:off x="827584" y="4204672"/>
          <a:ext cx="7488832" cy="2392680"/>
        </p:xfrm>
        <a:graphic>
          <a:graphicData uri="http://schemas.openxmlformats.org/drawingml/2006/table">
            <a:tbl>
              <a:tblPr firstRow="1" bandRow="1">
                <a:tableStyleId>{5C22544A-7EE6-4342-B048-85BDC9FD1C3A}</a:tableStyleId>
              </a:tblPr>
              <a:tblGrid>
                <a:gridCol w="1222445"/>
                <a:gridCol w="1585867"/>
                <a:gridCol w="2952328"/>
                <a:gridCol w="1728192"/>
              </a:tblGrid>
              <a:tr h="370840">
                <a:tc>
                  <a:txBody>
                    <a:bodyPr/>
                    <a:lstStyle/>
                    <a:p>
                      <a:r>
                        <a:rPr lang="en-GB" dirty="0" smtClean="0"/>
                        <a:t>Design Point</a:t>
                      </a:r>
                      <a:endParaRPr lang="en-GB" dirty="0"/>
                    </a:p>
                  </a:txBody>
                  <a:tcPr/>
                </a:tc>
                <a:tc>
                  <a:txBody>
                    <a:bodyPr/>
                    <a:lstStyle/>
                    <a:p>
                      <a:r>
                        <a:rPr lang="en-GB" dirty="0" smtClean="0"/>
                        <a:t>Number of Runs</a:t>
                      </a:r>
                      <a:endParaRPr lang="en-GB" dirty="0"/>
                    </a:p>
                  </a:txBody>
                  <a:tcPr/>
                </a:tc>
                <a:tc>
                  <a:txBody>
                    <a:bodyPr/>
                    <a:lstStyle/>
                    <a:p>
                      <a:r>
                        <a:rPr lang="en-GB" dirty="0" smtClean="0"/>
                        <a:t>Simulation Output</a:t>
                      </a:r>
                      <a:endParaRPr lang="en-GB" dirty="0"/>
                    </a:p>
                  </a:txBody>
                  <a:tcPr/>
                </a:tc>
                <a:tc>
                  <a:txBody>
                    <a:bodyPr/>
                    <a:lstStyle/>
                    <a:p>
                      <a:r>
                        <a:rPr lang="en-GB" dirty="0" smtClean="0"/>
                        <a:t>Sample Average</a:t>
                      </a:r>
                      <a:endParaRPr lang="en-GB" dirty="0"/>
                    </a:p>
                  </a:txBody>
                  <a:tcPr/>
                </a:tc>
              </a:tr>
              <a:tr h="370840">
                <a:tc>
                  <a:txBody>
                    <a:bodyPr/>
                    <a:lstStyle/>
                    <a:p>
                      <a:r>
                        <a:rPr lang="en-GB" b="1" i="1" dirty="0" smtClean="0"/>
                        <a:t>x</a:t>
                      </a:r>
                      <a:r>
                        <a:rPr lang="en-GB" baseline="-25000" dirty="0" smtClean="0"/>
                        <a:t>1</a:t>
                      </a:r>
                      <a:endParaRPr lang="en-GB" baseline="-25000" dirty="0"/>
                    </a:p>
                  </a:txBody>
                  <a:tcPr/>
                </a:tc>
                <a:tc>
                  <a:txBody>
                    <a:bodyPr/>
                    <a:lstStyle/>
                    <a:p>
                      <a:r>
                        <a:rPr lang="en-GB" i="1" dirty="0" smtClean="0"/>
                        <a:t>n</a:t>
                      </a:r>
                      <a:r>
                        <a:rPr lang="en-GB" baseline="-25000" dirty="0" smtClean="0"/>
                        <a:t>1</a:t>
                      </a:r>
                      <a:endParaRPr lang="en-GB" baseline="-25000" dirty="0"/>
                    </a:p>
                  </a:txBody>
                  <a:tcPr/>
                </a:tc>
                <a:tc>
                  <a:txBody>
                    <a:bodyPr/>
                    <a:lstStyle/>
                    <a:p>
                      <a:r>
                        <a:rPr lang="en-GB" i="1" dirty="0" smtClean="0"/>
                        <a:t>y</a:t>
                      </a:r>
                      <a:r>
                        <a:rPr lang="en-GB" baseline="-25000" dirty="0" smtClean="0"/>
                        <a:t>1</a:t>
                      </a:r>
                      <a:r>
                        <a:rPr lang="en-GB" dirty="0" smtClean="0"/>
                        <a:t>(</a:t>
                      </a:r>
                      <a:r>
                        <a:rPr lang="en-GB" b="1" i="1" dirty="0" smtClean="0"/>
                        <a:t>x</a:t>
                      </a:r>
                      <a:r>
                        <a:rPr lang="en-GB" baseline="-25000" dirty="0" smtClean="0"/>
                        <a:t>1</a:t>
                      </a:r>
                      <a:r>
                        <a:rPr lang="en-GB" dirty="0" smtClean="0"/>
                        <a:t>),</a:t>
                      </a:r>
                      <a:r>
                        <a:rPr lang="en-GB" baseline="0" dirty="0" smtClean="0"/>
                        <a:t> </a:t>
                      </a:r>
                      <a:r>
                        <a:rPr lang="en-GB" i="1" baseline="0" dirty="0" smtClean="0"/>
                        <a:t>y</a:t>
                      </a:r>
                      <a:r>
                        <a:rPr lang="en-GB" baseline="-25000" dirty="0" smtClean="0"/>
                        <a:t>2</a:t>
                      </a:r>
                      <a:r>
                        <a:rPr lang="en-GB" baseline="0" dirty="0" smtClean="0"/>
                        <a:t>(</a:t>
                      </a:r>
                      <a:r>
                        <a:rPr lang="en-GB" b="1" i="1" dirty="0" smtClean="0"/>
                        <a:t>x</a:t>
                      </a:r>
                      <a:r>
                        <a:rPr lang="en-GB" baseline="-25000" dirty="0" smtClean="0"/>
                        <a:t>1</a:t>
                      </a:r>
                      <a:r>
                        <a:rPr lang="en-GB" baseline="0" dirty="0" smtClean="0"/>
                        <a:t>), …, </a:t>
                      </a:r>
                      <a:r>
                        <a:rPr lang="en-GB" i="1" baseline="0" dirty="0" smtClean="0"/>
                        <a:t>y</a:t>
                      </a:r>
                      <a:r>
                        <a:rPr lang="en-GB" i="1" baseline="-25000" dirty="0" smtClean="0"/>
                        <a:t>n</a:t>
                      </a:r>
                      <a:r>
                        <a:rPr lang="en-GB" sz="1100" i="1" baseline="-25000" dirty="0" smtClean="0"/>
                        <a:t>1</a:t>
                      </a:r>
                      <a:r>
                        <a:rPr lang="en-GB" baseline="0" dirty="0" smtClean="0"/>
                        <a:t>(</a:t>
                      </a:r>
                      <a:r>
                        <a:rPr lang="en-GB" b="1" i="1" dirty="0" smtClean="0"/>
                        <a:t>x</a:t>
                      </a:r>
                      <a:r>
                        <a:rPr lang="en-GB" baseline="-25000" dirty="0" smtClean="0"/>
                        <a:t>1</a:t>
                      </a:r>
                      <a:r>
                        <a:rPr lang="en-GB" baseline="0" dirty="0" smtClean="0"/>
                        <a:t>)</a:t>
                      </a:r>
                      <a:endParaRPr lang="en-GB" dirty="0"/>
                    </a:p>
                  </a:txBody>
                  <a:tcPr/>
                </a:tc>
                <a:tc>
                  <a:txBody>
                    <a:bodyPr/>
                    <a:lstStyle/>
                    <a:p>
                      <a:r>
                        <a:rPr lang="en-GB" dirty="0" smtClean="0"/>
                        <a:t>E[Y(</a:t>
                      </a:r>
                      <a:r>
                        <a:rPr lang="en-GB" b="1" i="1" dirty="0" smtClean="0"/>
                        <a:t>x</a:t>
                      </a:r>
                      <a:r>
                        <a:rPr lang="en-GB" baseline="-25000" dirty="0" smtClean="0"/>
                        <a:t>1</a:t>
                      </a:r>
                      <a:r>
                        <a:rPr lang="en-GB" dirty="0" smtClean="0"/>
                        <a:t>)]</a:t>
                      </a:r>
                      <a:endParaRPr lang="en-GB" dirty="0"/>
                    </a:p>
                  </a:txBody>
                  <a:tcPr/>
                </a:tc>
              </a:tr>
              <a:tr h="370840">
                <a:tc>
                  <a:txBody>
                    <a:bodyPr/>
                    <a:lstStyle/>
                    <a:p>
                      <a:r>
                        <a:rPr lang="en-GB" b="1" i="1" dirty="0" smtClean="0"/>
                        <a:t>x</a:t>
                      </a:r>
                      <a:r>
                        <a:rPr lang="en-GB" baseline="-25000" dirty="0" smtClean="0"/>
                        <a:t>2</a:t>
                      </a:r>
                      <a:endParaRPr lang="en-GB" baseline="-25000" dirty="0"/>
                    </a:p>
                  </a:txBody>
                  <a:tcPr/>
                </a:tc>
                <a:tc>
                  <a:txBody>
                    <a:bodyPr/>
                    <a:lstStyle/>
                    <a:p>
                      <a:r>
                        <a:rPr lang="en-GB" i="1" baseline="0" dirty="0" smtClean="0"/>
                        <a:t>n</a:t>
                      </a:r>
                      <a:r>
                        <a:rPr lang="en-GB" baseline="-25000" dirty="0" smtClean="0"/>
                        <a:t>2</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y</a:t>
                      </a:r>
                      <a:r>
                        <a:rPr lang="en-GB" baseline="-25000" dirty="0" smtClean="0"/>
                        <a:t>1</a:t>
                      </a:r>
                      <a:r>
                        <a:rPr lang="en-GB" dirty="0" smtClean="0"/>
                        <a:t>(</a:t>
                      </a:r>
                      <a:r>
                        <a:rPr lang="en-GB" b="1" i="1" dirty="0" smtClean="0"/>
                        <a:t>x</a:t>
                      </a:r>
                      <a:r>
                        <a:rPr lang="en-GB" baseline="-25000" dirty="0" smtClean="0"/>
                        <a:t>2</a:t>
                      </a:r>
                      <a:r>
                        <a:rPr lang="en-GB" dirty="0" smtClean="0"/>
                        <a:t>),</a:t>
                      </a:r>
                      <a:r>
                        <a:rPr lang="en-GB" baseline="0" dirty="0" smtClean="0"/>
                        <a:t> </a:t>
                      </a:r>
                      <a:r>
                        <a:rPr lang="en-GB" i="1" baseline="0" dirty="0" smtClean="0"/>
                        <a:t>y</a:t>
                      </a:r>
                      <a:r>
                        <a:rPr lang="en-GB" baseline="-25000" dirty="0" smtClean="0"/>
                        <a:t>2</a:t>
                      </a:r>
                      <a:r>
                        <a:rPr lang="en-GB" baseline="0" dirty="0" smtClean="0"/>
                        <a:t>(</a:t>
                      </a:r>
                      <a:r>
                        <a:rPr lang="en-GB" b="1" i="1" dirty="0" smtClean="0"/>
                        <a:t>x</a:t>
                      </a:r>
                      <a:r>
                        <a:rPr lang="en-GB" baseline="-25000" dirty="0" smtClean="0"/>
                        <a:t>2</a:t>
                      </a:r>
                      <a:r>
                        <a:rPr lang="en-GB" baseline="0" dirty="0" smtClean="0"/>
                        <a:t>), …, </a:t>
                      </a:r>
                      <a:r>
                        <a:rPr lang="en-GB" i="1" baseline="0" dirty="0" smtClean="0"/>
                        <a:t>y</a:t>
                      </a:r>
                      <a:r>
                        <a:rPr lang="en-GB" i="1" baseline="-25000" dirty="0" smtClean="0"/>
                        <a:t>n</a:t>
                      </a:r>
                      <a:r>
                        <a:rPr lang="en-GB" sz="1100" i="1" baseline="-25000" dirty="0" smtClean="0"/>
                        <a:t>2</a:t>
                      </a:r>
                      <a:r>
                        <a:rPr lang="en-GB" baseline="0" dirty="0" smtClean="0"/>
                        <a:t>(</a:t>
                      </a:r>
                      <a:r>
                        <a:rPr lang="en-GB" b="1" i="1" dirty="0" smtClean="0"/>
                        <a:t>x</a:t>
                      </a:r>
                      <a:r>
                        <a:rPr lang="en-GB" baseline="-25000" dirty="0" smtClean="0"/>
                        <a:t>2</a:t>
                      </a:r>
                      <a:r>
                        <a:rPr lang="en-GB" baseline="0" dirty="0" smtClean="0"/>
                        <a:t>)</a:t>
                      </a:r>
                      <a:endParaRPr lang="en-GB" dirty="0" smtClean="0"/>
                    </a:p>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E[Y(</a:t>
                      </a:r>
                      <a:r>
                        <a:rPr lang="en-GB" b="1" i="1" dirty="0" smtClean="0"/>
                        <a:t>x</a:t>
                      </a:r>
                      <a:r>
                        <a:rPr lang="en-GB" baseline="-25000" dirty="0" smtClean="0"/>
                        <a:t>2</a:t>
                      </a:r>
                      <a:r>
                        <a:rPr lang="en-GB" dirty="0" smtClean="0"/>
                        <a:t>)]</a:t>
                      </a:r>
                    </a:p>
                  </a:txBody>
                  <a:tcPr/>
                </a:tc>
              </a:tr>
              <a:tr h="370840">
                <a:tc>
                  <a:txBody>
                    <a:bodyPr/>
                    <a:lstStyle/>
                    <a:p>
                      <a:r>
                        <a:rPr lang="en-GB" dirty="0" smtClean="0"/>
                        <a:t>…</a:t>
                      </a:r>
                      <a:endParaRPr lang="en-GB" dirty="0"/>
                    </a:p>
                  </a:txBody>
                  <a:tcPr/>
                </a:tc>
                <a:tc>
                  <a:txBody>
                    <a:bodyPr/>
                    <a:lstStyle/>
                    <a:p>
                      <a:r>
                        <a:rPr lang="en-GB" dirty="0" smtClean="0"/>
                        <a:t>…</a:t>
                      </a:r>
                      <a:endParaRPr lang="en-GB" dirty="0"/>
                    </a:p>
                  </a:txBody>
                  <a:tcPr/>
                </a:tc>
                <a:tc>
                  <a:txBody>
                    <a:bodyPr/>
                    <a:lstStyle/>
                    <a:p>
                      <a:r>
                        <a:rPr lang="en-GB" dirty="0" smtClean="0"/>
                        <a:t>…</a:t>
                      </a:r>
                      <a:endParaRPr lang="en-GB" dirty="0"/>
                    </a:p>
                  </a:txBody>
                  <a:tcPr/>
                </a:tc>
                <a:tc>
                  <a:txBody>
                    <a:bodyPr/>
                    <a:lstStyle/>
                    <a:p>
                      <a:r>
                        <a:rPr lang="en-GB" dirty="0" smtClean="0"/>
                        <a:t>…</a:t>
                      </a:r>
                      <a:endParaRPr lang="en-GB" dirty="0"/>
                    </a:p>
                  </a:txBody>
                  <a:tcPr/>
                </a:tc>
              </a:tr>
              <a:tr h="370840">
                <a:tc>
                  <a:txBody>
                    <a:bodyPr/>
                    <a:lstStyle/>
                    <a:p>
                      <a:r>
                        <a:rPr lang="en-GB" b="1" i="1" dirty="0" err="1" smtClean="0"/>
                        <a:t>x</a:t>
                      </a:r>
                      <a:r>
                        <a:rPr lang="en-GB" i="1" baseline="-25000" dirty="0" err="1" smtClean="0"/>
                        <a:t>m</a:t>
                      </a:r>
                      <a:endParaRPr lang="en-GB" i="1" baseline="-25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n</a:t>
                      </a:r>
                      <a:r>
                        <a:rPr lang="en-GB" i="1" baseline="-25000" dirty="0" smtClean="0"/>
                        <a:t>m</a:t>
                      </a:r>
                      <a:endParaRPr lang="en-GB" i="1"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y</a:t>
                      </a:r>
                      <a:r>
                        <a:rPr lang="en-GB" baseline="-25000" dirty="0" smtClean="0"/>
                        <a:t>1</a:t>
                      </a:r>
                      <a:r>
                        <a:rPr lang="en-GB" dirty="0" smtClean="0"/>
                        <a:t>(</a:t>
                      </a:r>
                      <a:r>
                        <a:rPr lang="en-GB" b="1" i="1" dirty="0" err="1" smtClean="0"/>
                        <a:t>x</a:t>
                      </a:r>
                      <a:r>
                        <a:rPr lang="en-GB" i="1" baseline="-25000" dirty="0" err="1" smtClean="0"/>
                        <a:t>m</a:t>
                      </a:r>
                      <a:r>
                        <a:rPr lang="en-GB" dirty="0" smtClean="0"/>
                        <a:t>),</a:t>
                      </a:r>
                      <a:r>
                        <a:rPr lang="en-GB" baseline="0" dirty="0" smtClean="0"/>
                        <a:t> </a:t>
                      </a:r>
                      <a:r>
                        <a:rPr lang="en-GB" i="1" baseline="0" dirty="0" smtClean="0"/>
                        <a:t>y</a:t>
                      </a:r>
                      <a:r>
                        <a:rPr lang="en-GB" baseline="-25000" dirty="0" smtClean="0"/>
                        <a:t>2</a:t>
                      </a:r>
                      <a:r>
                        <a:rPr lang="en-GB" baseline="0" dirty="0" smtClean="0"/>
                        <a:t>(</a:t>
                      </a:r>
                      <a:r>
                        <a:rPr lang="en-GB" b="1" i="1" dirty="0" err="1" smtClean="0"/>
                        <a:t>x</a:t>
                      </a:r>
                      <a:r>
                        <a:rPr lang="en-GB" i="1" baseline="-25000" dirty="0" err="1" smtClean="0"/>
                        <a:t>m</a:t>
                      </a:r>
                      <a:r>
                        <a:rPr lang="en-GB" baseline="0" dirty="0" smtClean="0"/>
                        <a:t>), …, </a:t>
                      </a:r>
                      <a:r>
                        <a:rPr lang="en-GB" i="1" baseline="0" dirty="0" err="1" smtClean="0"/>
                        <a:t>y</a:t>
                      </a:r>
                      <a:r>
                        <a:rPr lang="en-GB" i="1" baseline="-25000" dirty="0" err="1" smtClean="0"/>
                        <a:t>n</a:t>
                      </a:r>
                      <a:r>
                        <a:rPr lang="en-GB" sz="1100" i="1" baseline="-25000" dirty="0" err="1" smtClean="0"/>
                        <a:t>m</a:t>
                      </a:r>
                      <a:r>
                        <a:rPr lang="en-GB" baseline="0" dirty="0" smtClean="0"/>
                        <a:t>(</a:t>
                      </a:r>
                      <a:r>
                        <a:rPr lang="en-GB" b="1" i="1" dirty="0" err="1" smtClean="0"/>
                        <a:t>x</a:t>
                      </a:r>
                      <a:r>
                        <a:rPr lang="en-GB" i="1" baseline="-25000" dirty="0" err="1" smtClean="0"/>
                        <a:t>m</a:t>
                      </a:r>
                      <a:r>
                        <a:rPr lang="en-GB" baseline="0" dirty="0" smtClean="0"/>
                        <a:t>)</a:t>
                      </a:r>
                      <a:endParaRPr lang="en-GB"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E[Y(</a:t>
                      </a:r>
                      <a:r>
                        <a:rPr lang="en-GB" b="1" i="1" dirty="0" err="1" smtClean="0"/>
                        <a:t>x</a:t>
                      </a:r>
                      <a:r>
                        <a:rPr lang="en-GB" i="1" baseline="-25000" dirty="0" err="1" smtClean="0"/>
                        <a:t>m</a:t>
                      </a:r>
                      <a:r>
                        <a:rPr lang="en-GB" dirty="0" smtClean="0"/>
                        <a:t>)]</a:t>
                      </a:r>
                      <a:endParaRPr lang="en-GB" dirty="0"/>
                    </a:p>
                  </a:txBody>
                  <a:tcPr/>
                </a:tc>
              </a:tr>
            </a:tbl>
          </a:graphicData>
        </a:graphic>
      </p:graphicFrame>
    </p:spTree>
    <p:extLst>
      <p:ext uri="{BB962C8B-B14F-4D97-AF65-F5344CB8AC3E}">
        <p14:creationId xmlns:p14="http://schemas.microsoft.com/office/powerpoint/2010/main" val="446202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Ranking and Selection: Assumptions</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13</a:t>
            </a:fld>
            <a:endParaRPr lang="en-US"/>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129265"/>
            <a:ext cx="6984776" cy="4198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3131840" y="3212976"/>
            <a:ext cx="3600400" cy="1696254"/>
            <a:chOff x="3131840" y="3212976"/>
            <a:chExt cx="3600400" cy="1696254"/>
          </a:xfrm>
        </p:grpSpPr>
        <p:sp>
          <p:nvSpPr>
            <p:cNvPr id="5" name="TextBox 4"/>
            <p:cNvSpPr txBox="1"/>
            <p:nvPr/>
          </p:nvSpPr>
          <p:spPr>
            <a:xfrm>
              <a:off x="3789950" y="4509120"/>
              <a:ext cx="2294218" cy="400110"/>
            </a:xfrm>
            <a:prstGeom prst="rect">
              <a:avLst/>
            </a:prstGeom>
            <a:noFill/>
          </p:spPr>
          <p:txBody>
            <a:bodyPr wrap="none" rtlCol="0">
              <a:spAutoFit/>
            </a:bodyPr>
            <a:lstStyle/>
            <a:p>
              <a:r>
                <a:rPr lang="en-GB" sz="2000" dirty="0" smtClean="0"/>
                <a:t>Sample Averages</a:t>
              </a:r>
              <a:endParaRPr lang="en-GB" sz="2000" dirty="0"/>
            </a:p>
          </p:txBody>
        </p:sp>
        <p:cxnSp>
          <p:nvCxnSpPr>
            <p:cNvPr id="7" name="Straight Arrow Connector 6"/>
            <p:cNvCxnSpPr/>
            <p:nvPr/>
          </p:nvCxnSpPr>
          <p:spPr bwMode="auto">
            <a:xfrm flipH="1" flipV="1">
              <a:off x="3131840" y="3717032"/>
              <a:ext cx="1224136" cy="792088"/>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flipV="1">
              <a:off x="4937059" y="3212976"/>
              <a:ext cx="0" cy="1296144"/>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flipV="1">
              <a:off x="5868144" y="3429000"/>
              <a:ext cx="864096" cy="1080120"/>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oup 14"/>
          <p:cNvGrpSpPr/>
          <p:nvPr/>
        </p:nvGrpSpPr>
        <p:grpSpPr>
          <a:xfrm>
            <a:off x="6948264" y="2780928"/>
            <a:ext cx="2027433" cy="1188132"/>
            <a:chOff x="6948264" y="2780928"/>
            <a:chExt cx="2027433" cy="1188132"/>
          </a:xfrm>
        </p:grpSpPr>
        <p:sp>
          <p:nvSpPr>
            <p:cNvPr id="13" name="Right Brace 12"/>
            <p:cNvSpPr/>
            <p:nvPr/>
          </p:nvSpPr>
          <p:spPr bwMode="auto">
            <a:xfrm>
              <a:off x="6948264" y="2780928"/>
              <a:ext cx="216024" cy="1188132"/>
            </a:xfrm>
            <a:prstGeom prst="rightBrace">
              <a:avLst/>
            </a:prstGeom>
            <a:no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4" name="TextBox 13"/>
            <p:cNvSpPr txBox="1"/>
            <p:nvPr/>
          </p:nvSpPr>
          <p:spPr>
            <a:xfrm>
              <a:off x="7236296" y="2924944"/>
              <a:ext cx="1739401" cy="923330"/>
            </a:xfrm>
            <a:prstGeom prst="rect">
              <a:avLst/>
            </a:prstGeom>
            <a:solidFill>
              <a:schemeClr val="bg1"/>
            </a:solidFill>
            <a:ln>
              <a:solidFill>
                <a:schemeClr val="accent1"/>
              </a:solidFill>
            </a:ln>
          </p:spPr>
          <p:txBody>
            <a:bodyPr wrap="square" rtlCol="0">
              <a:spAutoFit/>
            </a:bodyPr>
            <a:lstStyle/>
            <a:p>
              <a:r>
                <a:rPr lang="en-GB" sz="1800" dirty="0" smtClean="0"/>
                <a:t>How many simulation runs?</a:t>
              </a:r>
              <a:endParaRPr lang="en-GB" sz="1800" dirty="0"/>
            </a:p>
          </p:txBody>
        </p:sp>
      </p:grpSp>
    </p:spTree>
    <p:extLst>
      <p:ext uri="{BB962C8B-B14F-4D97-AF65-F5344CB8AC3E}">
        <p14:creationId xmlns:p14="http://schemas.microsoft.com/office/powerpoint/2010/main" val="408119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Indifference Zone Procedures</a:t>
            </a:r>
            <a:endParaRPr lang="en-GB" dirty="0"/>
          </a:p>
        </p:txBody>
      </p:sp>
      <p:sp>
        <p:nvSpPr>
          <p:cNvPr id="4" name="Content Placeholder 3"/>
          <p:cNvSpPr>
            <a:spLocks noGrp="1"/>
          </p:cNvSpPr>
          <p:nvPr>
            <p:ph idx="1"/>
          </p:nvPr>
        </p:nvSpPr>
        <p:spPr>
          <a:xfrm>
            <a:off x="323850" y="1700213"/>
            <a:ext cx="8496300" cy="2520875"/>
          </a:xfrm>
        </p:spPr>
        <p:txBody>
          <a:bodyPr/>
          <a:lstStyle/>
          <a:p>
            <a:r>
              <a:rPr lang="en-GB" b="1" dirty="0" smtClean="0"/>
              <a:t>Aim:</a:t>
            </a:r>
            <a:r>
              <a:rPr lang="en-GB" dirty="0" smtClean="0"/>
              <a:t> determine the number of observations that need to be made at each design point </a:t>
            </a:r>
            <a:r>
              <a:rPr lang="en-GB" i="1" dirty="0" err="1" smtClean="0"/>
              <a:t>n</a:t>
            </a:r>
            <a:r>
              <a:rPr lang="en-GB" i="1" baseline="-25000" dirty="0" err="1" smtClean="0"/>
              <a:t>i</a:t>
            </a:r>
            <a:r>
              <a:rPr lang="en-GB" dirty="0"/>
              <a:t> , </a:t>
            </a:r>
            <a:r>
              <a:rPr lang="en-GB" i="1" dirty="0"/>
              <a:t>i</a:t>
            </a:r>
            <a:r>
              <a:rPr lang="en-GB" dirty="0"/>
              <a:t>=1, …, </a:t>
            </a:r>
            <a:r>
              <a:rPr lang="en-GB" i="1" dirty="0"/>
              <a:t>m</a:t>
            </a:r>
            <a:r>
              <a:rPr lang="en-GB" dirty="0"/>
              <a:t> </a:t>
            </a:r>
            <a:endParaRPr lang="en-GB" dirty="0" smtClean="0"/>
          </a:p>
          <a:p>
            <a:r>
              <a:rPr lang="en-GB" b="1" dirty="0" smtClean="0"/>
              <a:t>Such that: </a:t>
            </a:r>
            <a:r>
              <a:rPr lang="en-GB" dirty="0" smtClean="0"/>
              <a:t>the probability that we correctly select the design point with the true minimum output is greater than 1 – </a:t>
            </a:r>
            <a:r>
              <a:rPr lang="en-GB" dirty="0">
                <a:latin typeface="Symbol" panose="05050102010706020507" pitchFamily="18" charset="2"/>
              </a:rPr>
              <a:t>a</a:t>
            </a:r>
            <a:r>
              <a:rPr lang="en-GB" dirty="0" smtClean="0"/>
              <a:t>, assuming that the true minimum is more than </a:t>
            </a:r>
            <a:r>
              <a:rPr lang="en-GB" dirty="0" smtClean="0">
                <a:latin typeface="Symbol" panose="05050102010706020507" pitchFamily="18" charset="2"/>
              </a:rPr>
              <a:t>d</a:t>
            </a:r>
            <a:r>
              <a:rPr lang="en-GB" dirty="0" smtClean="0"/>
              <a:t> different from the next best value. </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14</a:t>
            </a:fld>
            <a:endParaRPr lang="en-US"/>
          </a:p>
        </p:txBody>
      </p:sp>
      <p:sp>
        <p:nvSpPr>
          <p:cNvPr id="6" name="TextBox 5"/>
          <p:cNvSpPr txBox="1"/>
          <p:nvPr/>
        </p:nvSpPr>
        <p:spPr>
          <a:xfrm>
            <a:off x="683568" y="4959201"/>
            <a:ext cx="7488832" cy="1200329"/>
          </a:xfrm>
          <a:prstGeom prst="rect">
            <a:avLst/>
          </a:prstGeom>
          <a:solidFill>
            <a:schemeClr val="bg1"/>
          </a:solidFill>
          <a:ln>
            <a:solidFill>
              <a:schemeClr val="accent1"/>
            </a:solidFill>
          </a:ln>
        </p:spPr>
        <p:txBody>
          <a:bodyPr wrap="square" rtlCol="0">
            <a:spAutoFit/>
          </a:bodyPr>
          <a:lstStyle/>
          <a:p>
            <a:pPr algn="l"/>
            <a:r>
              <a:rPr lang="en-GB" sz="2400" dirty="0" smtClean="0">
                <a:latin typeface="Symbol" panose="05050102010706020507" pitchFamily="18" charset="2"/>
              </a:rPr>
              <a:t>a</a:t>
            </a:r>
            <a:r>
              <a:rPr lang="en-GB" sz="2400" dirty="0" smtClean="0">
                <a:latin typeface="+mj-lt"/>
              </a:rPr>
              <a:t>: significance level (usually 0.05)</a:t>
            </a:r>
          </a:p>
          <a:p>
            <a:pPr algn="l"/>
            <a:r>
              <a:rPr lang="en-GB" sz="2400" dirty="0" smtClean="0">
                <a:latin typeface="Symbol" panose="05050102010706020507" pitchFamily="18" charset="2"/>
              </a:rPr>
              <a:t>d</a:t>
            </a:r>
            <a:r>
              <a:rPr lang="en-GB" sz="2400" dirty="0" smtClean="0">
                <a:latin typeface="+mj-lt"/>
              </a:rPr>
              <a:t>: indifference zone parameter (usually the smallest difference that would be practically significant)</a:t>
            </a:r>
            <a:endParaRPr lang="en-GB" sz="2400" dirty="0">
              <a:latin typeface="+mj-lt"/>
            </a:endParaRPr>
          </a:p>
        </p:txBody>
      </p:sp>
    </p:spTree>
    <p:extLst>
      <p:ext uri="{BB962C8B-B14F-4D97-AF65-F5344CB8AC3E}">
        <p14:creationId xmlns:p14="http://schemas.microsoft.com/office/powerpoint/2010/main" val="25034352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Indifference Zone: Formal Equation</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Writing this more formally,</a:t>
                </a:r>
              </a:p>
              <a:p>
                <a:r>
                  <a:rPr lang="en-GB" dirty="0" smtClean="0"/>
                  <a:t>Let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a:ea typeface="Cambria Math"/>
                          </a:rPr>
                          <m:t>𝜇</m:t>
                        </m:r>
                      </m:e>
                      <m:sub>
                        <m:r>
                          <a:rPr lang="en-GB" b="0" i="1" smtClean="0">
                            <a:latin typeface="Cambria Math"/>
                          </a:rPr>
                          <m:t>1</m:t>
                        </m:r>
                      </m:sub>
                    </m:sSub>
                    <m:r>
                      <a:rPr lang="en-GB" i="1" smtClean="0">
                        <a:latin typeface="Cambria Math"/>
                        <a:ea typeface="Cambria Math"/>
                      </a:rPr>
                      <m:t>≤</m:t>
                    </m:r>
                    <m:sSub>
                      <m:sSubPr>
                        <m:ctrlPr>
                          <a:rPr lang="en-GB" i="1" smtClean="0">
                            <a:latin typeface="Cambria Math" panose="02040503050406030204" pitchFamily="18" charset="0"/>
                            <a:ea typeface="Cambria Math"/>
                          </a:rPr>
                        </m:ctrlPr>
                      </m:sSubPr>
                      <m:e>
                        <m:r>
                          <a:rPr lang="en-GB" i="1" smtClean="0">
                            <a:latin typeface="Cambria Math"/>
                            <a:ea typeface="Cambria Math"/>
                          </a:rPr>
                          <m:t>𝜇</m:t>
                        </m:r>
                      </m:e>
                      <m:sub>
                        <m:r>
                          <a:rPr lang="en-GB" b="0" i="1" smtClean="0">
                            <a:latin typeface="Cambria Math"/>
                            <a:ea typeface="Cambria Math"/>
                          </a:rPr>
                          <m:t>2</m:t>
                        </m:r>
                      </m:sub>
                    </m:sSub>
                    <m:r>
                      <a:rPr lang="en-GB" i="1" smtClean="0">
                        <a:latin typeface="Cambria Math"/>
                        <a:ea typeface="Cambria Math"/>
                      </a:rPr>
                      <m:t>≤</m:t>
                    </m:r>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𝜇</m:t>
                        </m:r>
                      </m:e>
                      <m:sub>
                        <m:r>
                          <a:rPr lang="en-GB" b="0" i="1" smtClean="0">
                            <a:latin typeface="Cambria Math"/>
                            <a:ea typeface="Cambria Math"/>
                          </a:rPr>
                          <m:t>𝑚</m:t>
                        </m:r>
                      </m:sub>
                    </m:sSub>
                  </m:oMath>
                </a14:m>
                <a:r>
                  <a:rPr lang="en-GB" dirty="0" smtClean="0"/>
                  <a:t>,</a:t>
                </a: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a:rPr>
                        <m:t>𝑃</m:t>
                      </m:r>
                      <m:d>
                        <m:dPr>
                          <m:begChr m:val="{"/>
                          <m:endChr m:val="}"/>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a:rPr>
                                <m:t>𝐸</m:t>
                              </m:r>
                            </m:e>
                            <m:sub>
                              <m:r>
                                <a:rPr lang="en-GB" i="1">
                                  <a:latin typeface="Cambria Math"/>
                                </a:rPr>
                                <m:t>𝑥</m:t>
                              </m:r>
                            </m:sub>
                          </m:sSub>
                          <m:d>
                            <m:dPr>
                              <m:begChr m:val="["/>
                              <m:endChr m:val="]"/>
                              <m:ctrlPr>
                                <a:rPr lang="en-GB" i="1">
                                  <a:latin typeface="Cambria Math" panose="02040503050406030204" pitchFamily="18" charset="0"/>
                                </a:rPr>
                              </m:ctrlPr>
                            </m:dPr>
                            <m:e>
                              <m:r>
                                <a:rPr lang="en-GB" i="1">
                                  <a:latin typeface="Cambria Math"/>
                                </a:rPr>
                                <m:t>𝑌</m:t>
                              </m:r>
                              <m:r>
                                <a:rPr lang="en-GB" i="1">
                                  <a:latin typeface="Cambria Math"/>
                                </a:rPr>
                                <m:t>(</m:t>
                              </m:r>
                              <m:sSub>
                                <m:sSubPr>
                                  <m:ctrlPr>
                                    <a:rPr lang="en-GB" i="1">
                                      <a:latin typeface="Cambria Math" panose="02040503050406030204" pitchFamily="18" charset="0"/>
                                    </a:rPr>
                                  </m:ctrlPr>
                                </m:sSubPr>
                                <m:e>
                                  <m:r>
                                    <a:rPr lang="en-GB" b="1" i="1">
                                      <a:latin typeface="Cambria Math"/>
                                    </a:rPr>
                                    <m:t>𝒙</m:t>
                                  </m:r>
                                </m:e>
                                <m:sub>
                                  <m:r>
                                    <a:rPr lang="en-GB" b="0" i="1" smtClean="0">
                                      <a:latin typeface="Cambria Math"/>
                                    </a:rPr>
                                    <m:t>1</m:t>
                                  </m:r>
                                </m:sub>
                              </m:sSub>
                              <m:r>
                                <a:rPr lang="en-GB" i="1">
                                  <a:latin typeface="Cambria Math"/>
                                </a:rPr>
                                <m:t>)</m:t>
                              </m:r>
                            </m:e>
                          </m:d>
                          <m:r>
                            <a:rPr lang="en-GB" b="0" i="1" smtClean="0">
                              <a:latin typeface="Cambria Math"/>
                            </a:rPr>
                            <m:t>=</m:t>
                          </m:r>
                          <m:func>
                            <m:funcPr>
                              <m:ctrlPr>
                                <a:rPr lang="en-GB" b="0" i="1" smtClean="0">
                                  <a:latin typeface="Cambria Math" panose="02040503050406030204" pitchFamily="18" charset="0"/>
                                </a:rPr>
                              </m:ctrlPr>
                            </m:funcPr>
                            <m:fName>
                              <m:r>
                                <m:rPr>
                                  <m:sty m:val="p"/>
                                </m:rPr>
                                <a:rPr lang="en-GB" b="0" i="0" smtClean="0">
                                  <a:latin typeface="Cambria Math"/>
                                </a:rPr>
                                <m:t>arg</m:t>
                              </m:r>
                            </m:fName>
                            <m:e>
                              <m:func>
                                <m:funcPr>
                                  <m:ctrlPr>
                                    <a:rPr lang="en-GB" b="0" i="1" smtClean="0">
                                      <a:latin typeface="Cambria Math" panose="02040503050406030204" pitchFamily="18" charset="0"/>
                                    </a:rPr>
                                  </m:ctrlPr>
                                </m:funcPr>
                                <m:fName>
                                  <m:limLow>
                                    <m:limLowPr>
                                      <m:ctrlPr>
                                        <a:rPr lang="en-GB" b="0" i="1" smtClean="0">
                                          <a:latin typeface="Cambria Math" panose="02040503050406030204" pitchFamily="18" charset="0"/>
                                        </a:rPr>
                                      </m:ctrlPr>
                                    </m:limLowPr>
                                    <m:e>
                                      <m:r>
                                        <m:rPr>
                                          <m:sty m:val="p"/>
                                        </m:rPr>
                                        <a:rPr lang="en-GB" b="0" i="0" smtClean="0">
                                          <a:latin typeface="Cambria Math"/>
                                        </a:rPr>
                                        <m:t>min</m:t>
                                      </m:r>
                                    </m:e>
                                    <m:lim>
                                      <m:r>
                                        <a:rPr lang="en-GB" b="0" i="1" smtClean="0">
                                          <a:latin typeface="Cambria Math"/>
                                        </a:rPr>
                                        <m:t>𝑥</m:t>
                                      </m:r>
                                    </m:lim>
                                  </m:limLow>
                                </m:fName>
                                <m:e>
                                  <m:sSub>
                                    <m:sSubPr>
                                      <m:ctrlPr>
                                        <a:rPr lang="en-GB" i="1">
                                          <a:latin typeface="Cambria Math" panose="02040503050406030204" pitchFamily="18" charset="0"/>
                                        </a:rPr>
                                      </m:ctrlPr>
                                    </m:sSubPr>
                                    <m:e>
                                      <m:r>
                                        <a:rPr lang="en-GB" i="1">
                                          <a:latin typeface="Cambria Math"/>
                                        </a:rPr>
                                        <m:t>𝐸</m:t>
                                      </m:r>
                                    </m:e>
                                    <m:sub>
                                      <m:r>
                                        <a:rPr lang="en-GB" i="1">
                                          <a:latin typeface="Cambria Math"/>
                                        </a:rPr>
                                        <m:t>𝑥</m:t>
                                      </m:r>
                                    </m:sub>
                                  </m:sSub>
                                  <m:d>
                                    <m:dPr>
                                      <m:begChr m:val="["/>
                                      <m:endChr m:val="]"/>
                                      <m:ctrlPr>
                                        <a:rPr lang="en-GB" i="1">
                                          <a:latin typeface="Cambria Math" panose="02040503050406030204" pitchFamily="18" charset="0"/>
                                        </a:rPr>
                                      </m:ctrlPr>
                                    </m:dPr>
                                    <m:e>
                                      <m:r>
                                        <a:rPr lang="en-GB" i="1">
                                          <a:latin typeface="Cambria Math"/>
                                        </a:rPr>
                                        <m:t>𝑌</m:t>
                                      </m:r>
                                      <m:r>
                                        <a:rPr lang="en-GB" i="1">
                                          <a:latin typeface="Cambria Math"/>
                                        </a:rPr>
                                        <m:t>(</m:t>
                                      </m:r>
                                      <m:sSub>
                                        <m:sSubPr>
                                          <m:ctrlPr>
                                            <a:rPr lang="en-GB" i="1">
                                              <a:latin typeface="Cambria Math" panose="02040503050406030204" pitchFamily="18" charset="0"/>
                                            </a:rPr>
                                          </m:ctrlPr>
                                        </m:sSubPr>
                                        <m:e>
                                          <m:r>
                                            <a:rPr lang="en-GB" b="1" i="1">
                                              <a:latin typeface="Cambria Math"/>
                                            </a:rPr>
                                            <m:t>𝒙</m:t>
                                          </m:r>
                                        </m:e>
                                        <m:sub>
                                          <m:r>
                                            <a:rPr lang="en-GB" b="0" i="1" smtClean="0">
                                              <a:latin typeface="Cambria Math"/>
                                            </a:rPr>
                                            <m:t>𝑖</m:t>
                                          </m:r>
                                        </m:sub>
                                      </m:sSub>
                                      <m:r>
                                        <a:rPr lang="en-GB" i="1">
                                          <a:latin typeface="Cambria Math"/>
                                        </a:rPr>
                                        <m:t>)</m:t>
                                      </m:r>
                                    </m:e>
                                  </m:d>
                                </m:e>
                              </m:func>
                            </m:e>
                          </m:func>
                        </m:e>
                        <m:e>
                          <m:sSub>
                            <m:sSubPr>
                              <m:ctrlPr>
                                <a:rPr lang="en-GB" i="1" smtClean="0">
                                  <a:latin typeface="Cambria Math" panose="02040503050406030204" pitchFamily="18" charset="0"/>
                                </a:rPr>
                              </m:ctrlPr>
                            </m:sSubPr>
                            <m:e>
                              <m:r>
                                <a:rPr lang="en-GB" i="1" smtClean="0">
                                  <a:latin typeface="Cambria Math"/>
                                  <a:ea typeface="Cambria Math"/>
                                </a:rPr>
                                <m:t>𝜇</m:t>
                              </m:r>
                            </m:e>
                            <m:sub>
                              <m:r>
                                <a:rPr lang="en-GB" b="0" i="1" smtClean="0">
                                  <a:latin typeface="Cambria Math"/>
                                </a:rPr>
                                <m:t>1</m:t>
                              </m:r>
                            </m:sub>
                          </m:sSub>
                          <m:r>
                            <a:rPr lang="en-GB" i="1" smtClean="0">
                              <a:latin typeface="Cambria Math"/>
                              <a:ea typeface="Cambria Math"/>
                            </a:rPr>
                            <m:t>≤</m:t>
                          </m:r>
                          <m:sSub>
                            <m:sSubPr>
                              <m:ctrlPr>
                                <a:rPr lang="en-GB" i="1" smtClean="0">
                                  <a:latin typeface="Cambria Math" panose="02040503050406030204" pitchFamily="18" charset="0"/>
                                  <a:ea typeface="Cambria Math"/>
                                </a:rPr>
                              </m:ctrlPr>
                            </m:sSubPr>
                            <m:e>
                              <m:r>
                                <a:rPr lang="en-GB" i="1" smtClean="0">
                                  <a:latin typeface="Cambria Math"/>
                                  <a:ea typeface="Cambria Math"/>
                                </a:rPr>
                                <m:t>𝜇</m:t>
                              </m:r>
                            </m:e>
                            <m:sub>
                              <m:r>
                                <a:rPr lang="en-GB" b="0" i="1" smtClean="0">
                                  <a:latin typeface="Cambria Math"/>
                                  <a:ea typeface="Cambria Math"/>
                                </a:rPr>
                                <m:t>2</m:t>
                              </m:r>
                            </m:sub>
                          </m:sSub>
                          <m:r>
                            <a:rPr lang="en-GB" b="0" i="1" smtClean="0">
                              <a:latin typeface="Cambria Math"/>
                              <a:ea typeface="Cambria Math"/>
                            </a:rPr>
                            <m:t>−</m:t>
                          </m:r>
                          <m:r>
                            <a:rPr lang="en-GB" b="0" i="1" smtClean="0">
                              <a:latin typeface="Cambria Math"/>
                              <a:ea typeface="Cambria Math"/>
                            </a:rPr>
                            <m:t>𝛿</m:t>
                          </m:r>
                        </m:e>
                      </m:d>
                      <m:r>
                        <a:rPr lang="en-GB" i="1" smtClean="0">
                          <a:latin typeface="Cambria Math"/>
                          <a:ea typeface="Cambria Math"/>
                        </a:rPr>
                        <m:t>≥</m:t>
                      </m:r>
                      <m:r>
                        <a:rPr lang="en-GB" b="0" i="1" smtClean="0">
                          <a:latin typeface="Cambria Math"/>
                          <a:ea typeface="Cambria Math"/>
                        </a:rPr>
                        <m:t>1−</m:t>
                      </m:r>
                      <m:r>
                        <a:rPr lang="en-GB" b="0" i="1" smtClean="0">
                          <a:latin typeface="Cambria Math"/>
                          <a:ea typeface="Cambria Math"/>
                        </a:rPr>
                        <m:t>𝛼</m:t>
                      </m:r>
                    </m:oMath>
                  </m:oMathPara>
                </a14:m>
                <a:endParaRPr lang="en-GB" dirty="0" smtClean="0"/>
              </a:p>
              <a:p>
                <a:r>
                  <a:rPr lang="en-GB" dirty="0"/>
                  <a:t>i.e., we select the best (lowest-mean) alternative with </a:t>
                </a:r>
                <a:r>
                  <a:rPr lang="en-GB" dirty="0" smtClean="0"/>
                  <a:t>high probability </a:t>
                </a:r>
                <a:r>
                  <a:rPr lang="en-GB" dirty="0"/>
                  <a:t>as long as its value is sufficiently distinct from the next-best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009" t="-1185"/>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15</a:t>
            </a:fld>
            <a:endParaRPr lang="en-US"/>
          </a:p>
        </p:txBody>
      </p:sp>
      <p:cxnSp>
        <p:nvCxnSpPr>
          <p:cNvPr id="6" name="Straight Connector 5"/>
          <p:cNvCxnSpPr/>
          <p:nvPr/>
        </p:nvCxnSpPr>
        <p:spPr bwMode="auto">
          <a:xfrm>
            <a:off x="755576" y="6093296"/>
            <a:ext cx="7056784" cy="0"/>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p:cNvSpPr txBox="1"/>
          <p:nvPr/>
        </p:nvSpPr>
        <p:spPr>
          <a:xfrm>
            <a:off x="601720" y="6093296"/>
            <a:ext cx="492444" cy="461665"/>
          </a:xfrm>
          <a:prstGeom prst="rect">
            <a:avLst/>
          </a:prstGeom>
          <a:noFill/>
        </p:spPr>
        <p:txBody>
          <a:bodyPr wrap="none" rtlCol="0">
            <a:spAutoFit/>
          </a:bodyPr>
          <a:lstStyle/>
          <a:p>
            <a:r>
              <a:rPr lang="en-GB" sz="2400" dirty="0" smtClean="0">
                <a:latin typeface="Symbol" panose="05050102010706020507" pitchFamily="18" charset="2"/>
              </a:rPr>
              <a:t>m</a:t>
            </a:r>
            <a:r>
              <a:rPr lang="en-GB" sz="2400" baseline="-25000" dirty="0" smtClean="0"/>
              <a:t>1</a:t>
            </a:r>
            <a:endParaRPr lang="en-GB" sz="2400" baseline="-25000" dirty="0"/>
          </a:p>
        </p:txBody>
      </p:sp>
      <p:sp>
        <p:nvSpPr>
          <p:cNvPr id="8" name="TextBox 7"/>
          <p:cNvSpPr txBox="1"/>
          <p:nvPr/>
        </p:nvSpPr>
        <p:spPr>
          <a:xfrm>
            <a:off x="2351365" y="6093296"/>
            <a:ext cx="492443" cy="461665"/>
          </a:xfrm>
          <a:prstGeom prst="rect">
            <a:avLst/>
          </a:prstGeom>
          <a:noFill/>
        </p:spPr>
        <p:txBody>
          <a:bodyPr wrap="none" rtlCol="0">
            <a:spAutoFit/>
          </a:bodyPr>
          <a:lstStyle/>
          <a:p>
            <a:r>
              <a:rPr lang="en-GB" sz="2400" dirty="0" smtClean="0">
                <a:latin typeface="Symbol" panose="05050102010706020507" pitchFamily="18" charset="2"/>
              </a:rPr>
              <a:t>m</a:t>
            </a:r>
            <a:r>
              <a:rPr lang="en-GB" sz="2400" baseline="-25000" dirty="0" smtClean="0"/>
              <a:t>2</a:t>
            </a:r>
            <a:endParaRPr lang="en-GB" sz="2400" baseline="-25000" dirty="0"/>
          </a:p>
        </p:txBody>
      </p:sp>
      <p:sp>
        <p:nvSpPr>
          <p:cNvPr id="9" name="TextBox 8"/>
          <p:cNvSpPr txBox="1"/>
          <p:nvPr/>
        </p:nvSpPr>
        <p:spPr>
          <a:xfrm>
            <a:off x="7288658" y="6093296"/>
            <a:ext cx="554960" cy="461665"/>
          </a:xfrm>
          <a:prstGeom prst="rect">
            <a:avLst/>
          </a:prstGeom>
          <a:noFill/>
        </p:spPr>
        <p:txBody>
          <a:bodyPr wrap="none" rtlCol="0">
            <a:spAutoFit/>
          </a:bodyPr>
          <a:lstStyle/>
          <a:p>
            <a:r>
              <a:rPr lang="en-GB" sz="2400" dirty="0" smtClean="0">
                <a:latin typeface="Symbol" panose="05050102010706020507" pitchFamily="18" charset="2"/>
              </a:rPr>
              <a:t>m</a:t>
            </a:r>
            <a:r>
              <a:rPr lang="en-GB" sz="2400" i="1" baseline="-25000" dirty="0" smtClean="0"/>
              <a:t>m</a:t>
            </a:r>
            <a:endParaRPr lang="en-GB" sz="2400" i="1" baseline="-25000" dirty="0"/>
          </a:p>
        </p:txBody>
      </p:sp>
      <p:sp>
        <p:nvSpPr>
          <p:cNvPr id="10" name="TextBox 9"/>
          <p:cNvSpPr txBox="1"/>
          <p:nvPr/>
        </p:nvSpPr>
        <p:spPr>
          <a:xfrm>
            <a:off x="4130113" y="6063679"/>
            <a:ext cx="492444" cy="461665"/>
          </a:xfrm>
          <a:prstGeom prst="rect">
            <a:avLst/>
          </a:prstGeom>
          <a:noFill/>
        </p:spPr>
        <p:txBody>
          <a:bodyPr wrap="none" rtlCol="0">
            <a:spAutoFit/>
          </a:bodyPr>
          <a:lstStyle/>
          <a:p>
            <a:r>
              <a:rPr lang="en-GB" sz="2400" dirty="0" smtClean="0"/>
              <a:t>…</a:t>
            </a:r>
            <a:endParaRPr lang="en-GB" sz="2400" dirty="0"/>
          </a:p>
        </p:txBody>
      </p:sp>
      <p:sp>
        <p:nvSpPr>
          <p:cNvPr id="11" name="Rectangle 10"/>
          <p:cNvSpPr/>
          <p:nvPr/>
        </p:nvSpPr>
        <p:spPr bwMode="auto">
          <a:xfrm>
            <a:off x="755576" y="5748065"/>
            <a:ext cx="1440160" cy="489247"/>
          </a:xfrm>
          <a:prstGeom prst="rect">
            <a:avLst/>
          </a:prstGeom>
          <a:solidFill>
            <a:schemeClr val="accent6">
              <a:lumMod val="60000"/>
              <a:lumOff val="40000"/>
            </a:schemeClr>
          </a:solidFill>
          <a:ln w="12700" cap="flat" cmpd="sng" algn="ctr">
            <a:no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Tree>
    <p:extLst>
      <p:ext uri="{BB962C8B-B14F-4D97-AF65-F5344CB8AC3E}">
        <p14:creationId xmlns:p14="http://schemas.microsoft.com/office/powerpoint/2010/main" val="449795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Ranking and Selection: Questions</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16</a:t>
            </a:fld>
            <a:endParaRPr lang="en-US"/>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7744" y="1700808"/>
            <a:ext cx="4392488" cy="264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75959" y="4514344"/>
            <a:ext cx="7396441" cy="1323439"/>
          </a:xfrm>
          <a:prstGeom prst="rect">
            <a:avLst/>
          </a:prstGeom>
          <a:noFill/>
        </p:spPr>
        <p:txBody>
          <a:bodyPr wrap="square" rtlCol="0">
            <a:spAutoFit/>
          </a:bodyPr>
          <a:lstStyle/>
          <a:p>
            <a:pPr marL="457200" indent="-457200" algn="l">
              <a:buFont typeface="+mj-lt"/>
              <a:buAutoNum type="arabicPeriod"/>
            </a:pPr>
            <a:r>
              <a:rPr lang="en-GB" sz="2000" dirty="0" smtClean="0">
                <a:latin typeface="+mj-lt"/>
              </a:rPr>
              <a:t>How does the recommended number of iterations change with the simulation variability?</a:t>
            </a:r>
          </a:p>
          <a:p>
            <a:pPr marL="457200" indent="-457200" algn="l">
              <a:buFont typeface="+mj-lt"/>
              <a:buAutoNum type="arabicPeriod"/>
            </a:pPr>
            <a:r>
              <a:rPr lang="en-GB" sz="2000" dirty="0" smtClean="0">
                <a:latin typeface="+mj-lt"/>
              </a:rPr>
              <a:t>How could this method be adapted for large numbers of options?</a:t>
            </a:r>
            <a:endParaRPr lang="en-GB" sz="2000" dirty="0">
              <a:latin typeface="+mj-lt"/>
            </a:endParaRPr>
          </a:p>
        </p:txBody>
      </p:sp>
    </p:spTree>
    <p:extLst>
      <p:ext uri="{BB962C8B-B14F-4D97-AF65-F5344CB8AC3E}">
        <p14:creationId xmlns:p14="http://schemas.microsoft.com/office/powerpoint/2010/main" val="13523757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12. Stochastic Approximation Algorithms</a:t>
            </a:r>
            <a:endParaRPr lang="en-GB" dirty="0"/>
          </a:p>
        </p:txBody>
      </p:sp>
      <p:sp>
        <p:nvSpPr>
          <p:cNvPr id="3" name="Content Placeholder 2"/>
          <p:cNvSpPr>
            <a:spLocks noGrp="1"/>
          </p:cNvSpPr>
          <p:nvPr>
            <p:ph idx="1"/>
          </p:nvPr>
        </p:nvSpPr>
        <p:spPr>
          <a:xfrm>
            <a:off x="323850" y="1700213"/>
            <a:ext cx="8496300" cy="2160835"/>
          </a:xfrm>
        </p:spPr>
        <p:txBody>
          <a:bodyPr/>
          <a:lstStyle/>
          <a:p>
            <a:r>
              <a:rPr lang="en-GB" dirty="0" smtClean="0"/>
              <a:t>User inputs </a:t>
            </a:r>
            <a:r>
              <a:rPr lang="en-GB" b="1" i="1" dirty="0" smtClean="0"/>
              <a:t>x</a:t>
            </a:r>
            <a:r>
              <a:rPr lang="en-GB" dirty="0" smtClean="0"/>
              <a:t> are continuous and we wish to find the minimum of a stochastic function</a:t>
            </a:r>
          </a:p>
          <a:p>
            <a:r>
              <a:rPr lang="en-GB" dirty="0" smtClean="0"/>
              <a:t>Steepest descent algorithms in a stochastic setting</a:t>
            </a:r>
          </a:p>
          <a:p>
            <a:r>
              <a:rPr lang="en-GB" dirty="0" smtClean="0"/>
              <a:t>Aim: Min{E[</a:t>
            </a:r>
            <a:r>
              <a:rPr lang="en-GB" i="1" dirty="0" smtClean="0"/>
              <a:t>Y</a:t>
            </a:r>
            <a:r>
              <a:rPr lang="en-GB" dirty="0" smtClean="0"/>
              <a:t>(</a:t>
            </a:r>
            <a:r>
              <a:rPr lang="en-GB" b="1" i="1" dirty="0" smtClean="0"/>
              <a:t>x</a:t>
            </a:r>
            <a:r>
              <a:rPr lang="en-GB" dirty="0" smtClean="0"/>
              <a:t>)]}</a:t>
            </a:r>
          </a:p>
          <a:p>
            <a:pPr marL="0" indent="0">
              <a:buNone/>
            </a:pP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17</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395536" y="4149080"/>
                <a:ext cx="7992888" cy="2124428"/>
              </a:xfrm>
              <a:prstGeom prst="rect">
                <a:avLst/>
              </a:prstGeom>
              <a:solidFill>
                <a:schemeClr val="accent1">
                  <a:lumMod val="20000"/>
                  <a:lumOff val="80000"/>
                </a:schemeClr>
              </a:solidFill>
              <a:ln>
                <a:solidFill>
                  <a:schemeClr val="accent1"/>
                </a:solidFill>
              </a:ln>
            </p:spPr>
            <p:txBody>
              <a:bodyPr wrap="square" rtlCol="0">
                <a:spAutoFit/>
              </a:bodyPr>
              <a:lstStyle/>
              <a:p>
                <a:pPr algn="l">
                  <a:spcAft>
                    <a:spcPts val="600"/>
                  </a:spcAft>
                </a:pPr>
                <a:r>
                  <a:rPr lang="en-GB" sz="2000" b="1" u="sng" dirty="0" smtClean="0">
                    <a:latin typeface="+mj-lt"/>
                  </a:rPr>
                  <a:t>Kiefer-Wolfowitz Algorithm (1952)</a:t>
                </a:r>
              </a:p>
              <a:p>
                <a:pPr algn="l"/>
                <a:r>
                  <a:rPr lang="en-GB" sz="2000" dirty="0" smtClean="0">
                    <a:latin typeface="+mj-lt"/>
                  </a:rPr>
                  <a:t>Sequential procedure in which the (</a:t>
                </a:r>
                <a:r>
                  <a:rPr lang="en-GB" sz="2000" i="1" dirty="0" smtClean="0">
                    <a:latin typeface="+mj-lt"/>
                  </a:rPr>
                  <a:t>n</a:t>
                </a:r>
                <a:r>
                  <a:rPr lang="en-GB" sz="2000" dirty="0" smtClean="0">
                    <a:latin typeface="+mj-lt"/>
                  </a:rPr>
                  <a:t>+1)</a:t>
                </a:r>
                <a:r>
                  <a:rPr lang="en-GB" sz="2000" baseline="30000" dirty="0" err="1" smtClean="0">
                    <a:latin typeface="+mj-lt"/>
                  </a:rPr>
                  <a:t>th</a:t>
                </a:r>
                <a:r>
                  <a:rPr lang="en-GB" sz="2000" dirty="0" smtClean="0">
                    <a:latin typeface="+mj-lt"/>
                  </a:rPr>
                  <a:t> data point </a:t>
                </a:r>
                <a:r>
                  <a:rPr lang="en-GB" sz="2000" i="1" dirty="0" smtClean="0">
                    <a:latin typeface="+mj-lt"/>
                  </a:rPr>
                  <a:t>x</a:t>
                </a:r>
                <a:r>
                  <a:rPr lang="en-GB" sz="2000" i="1" baseline="-25000" dirty="0" smtClean="0">
                    <a:latin typeface="+mj-lt"/>
                  </a:rPr>
                  <a:t>n</a:t>
                </a:r>
                <a:r>
                  <a:rPr lang="en-GB" sz="2000" baseline="-25000" dirty="0" smtClean="0">
                    <a:latin typeface="+mj-lt"/>
                  </a:rPr>
                  <a:t>+1</a:t>
                </a:r>
                <a:r>
                  <a:rPr lang="en-GB" sz="2000" dirty="0" smtClean="0">
                    <a:latin typeface="+mj-lt"/>
                  </a:rPr>
                  <a:t> is sampled at</a:t>
                </a:r>
              </a:p>
              <a:p>
                <a:pPr algn="l">
                  <a:spcAft>
                    <a:spcPts val="300"/>
                  </a:spcAft>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a:rPr>
                            <m:t>𝑥</m:t>
                          </m:r>
                        </m:e>
                        <m:sub>
                          <m:r>
                            <a:rPr lang="en-GB" sz="2000" b="0" i="1" smtClean="0">
                              <a:latin typeface="Cambria Math"/>
                            </a:rPr>
                            <m:t>𝑛</m:t>
                          </m:r>
                          <m:r>
                            <a:rPr lang="en-GB" sz="2000" b="0" i="1" smtClean="0">
                              <a:latin typeface="Cambria Math"/>
                            </a:rPr>
                            <m:t>+1</m:t>
                          </m:r>
                        </m:sub>
                      </m:sSub>
                      <m:r>
                        <a:rPr lang="en-GB" sz="2000" b="0" i="1" smtClean="0">
                          <a:latin typeface="Cambria Math"/>
                        </a:rPr>
                        <m:t>=</m:t>
                      </m:r>
                      <m:sSub>
                        <m:sSubPr>
                          <m:ctrlPr>
                            <a:rPr lang="en-GB" sz="2000" b="0" i="1" smtClean="0">
                              <a:latin typeface="Cambria Math" panose="02040503050406030204" pitchFamily="18" charset="0"/>
                            </a:rPr>
                          </m:ctrlPr>
                        </m:sSubPr>
                        <m:e>
                          <m:r>
                            <a:rPr lang="en-GB" sz="2000" b="0" i="1" smtClean="0">
                              <a:latin typeface="Cambria Math"/>
                            </a:rPr>
                            <m:t>𝑥</m:t>
                          </m:r>
                        </m:e>
                        <m:sub>
                          <m:r>
                            <a:rPr lang="en-GB" sz="2000" b="0" i="1" smtClean="0">
                              <a:latin typeface="Cambria Math"/>
                            </a:rPr>
                            <m:t>𝑛</m:t>
                          </m:r>
                        </m:sub>
                      </m:sSub>
                      <m:r>
                        <a:rPr lang="en-GB" sz="2000" b="0" i="1" smtClean="0">
                          <a:latin typeface="Cambria Math"/>
                        </a:rPr>
                        <m:t>−</m:t>
                      </m:r>
                      <m:sSub>
                        <m:sSubPr>
                          <m:ctrlPr>
                            <a:rPr lang="en-GB" sz="2000" b="0" i="1" smtClean="0">
                              <a:latin typeface="Cambria Math" panose="02040503050406030204" pitchFamily="18" charset="0"/>
                            </a:rPr>
                          </m:ctrlPr>
                        </m:sSubPr>
                        <m:e>
                          <m:r>
                            <a:rPr lang="en-GB" sz="2000" b="0" i="1" smtClean="0">
                              <a:latin typeface="Cambria Math"/>
                            </a:rPr>
                            <m:t>𝑎</m:t>
                          </m:r>
                        </m:e>
                        <m:sub>
                          <m:r>
                            <a:rPr lang="en-GB" sz="2000" b="0" i="1" smtClean="0">
                              <a:latin typeface="Cambria Math"/>
                            </a:rPr>
                            <m:t>𝑛</m:t>
                          </m:r>
                        </m:sub>
                      </m:sSub>
                      <m:f>
                        <m:fPr>
                          <m:ctrlPr>
                            <a:rPr lang="en-GB" sz="2000" b="0" i="1" smtClean="0">
                              <a:latin typeface="Cambria Math" panose="02040503050406030204" pitchFamily="18" charset="0"/>
                            </a:rPr>
                          </m:ctrlPr>
                        </m:fPr>
                        <m:num>
                          <m:d>
                            <m:dPr>
                              <m:begChr m:val="["/>
                              <m:endChr m:val="]"/>
                              <m:ctrlPr>
                                <a:rPr lang="en-GB" sz="2000" b="0" i="1" smtClean="0">
                                  <a:latin typeface="Cambria Math" panose="02040503050406030204" pitchFamily="18" charset="0"/>
                                </a:rPr>
                              </m:ctrlPr>
                            </m:dPr>
                            <m:e>
                              <m:r>
                                <a:rPr lang="en-GB" sz="2000" b="0" i="1" smtClean="0">
                                  <a:latin typeface="Cambria Math"/>
                                </a:rPr>
                                <m:t>𝑦</m:t>
                              </m:r>
                              <m:d>
                                <m:dPr>
                                  <m:ctrlPr>
                                    <a:rPr lang="en-GB" sz="2000" b="0" i="1" smtClean="0">
                                      <a:latin typeface="Cambria Math" panose="02040503050406030204" pitchFamily="18" charset="0"/>
                                    </a:rPr>
                                  </m:ctrlPr>
                                </m:dPr>
                                <m:e>
                                  <m:sSub>
                                    <m:sSubPr>
                                      <m:ctrlPr>
                                        <a:rPr lang="en-GB" sz="2000" b="0" i="1" smtClean="0">
                                          <a:latin typeface="Cambria Math" panose="02040503050406030204" pitchFamily="18" charset="0"/>
                                        </a:rPr>
                                      </m:ctrlPr>
                                    </m:sSubPr>
                                    <m:e>
                                      <m:r>
                                        <a:rPr lang="en-GB" sz="2000" b="0" i="1" smtClean="0">
                                          <a:latin typeface="Cambria Math"/>
                                        </a:rPr>
                                        <m:t>𝑥</m:t>
                                      </m:r>
                                    </m:e>
                                    <m:sub>
                                      <m:r>
                                        <a:rPr lang="en-GB" sz="2000" b="0" i="1" smtClean="0">
                                          <a:latin typeface="Cambria Math"/>
                                        </a:rPr>
                                        <m:t>𝑛</m:t>
                                      </m:r>
                                    </m:sub>
                                  </m:sSub>
                                  <m:r>
                                    <a:rPr lang="en-GB" sz="2000" b="0" i="1" smtClean="0">
                                      <a:latin typeface="Cambria Math"/>
                                    </a:rPr>
                                    <m:t>+</m:t>
                                  </m:r>
                                  <m:sSub>
                                    <m:sSubPr>
                                      <m:ctrlPr>
                                        <a:rPr lang="en-GB" sz="2000" b="0" i="1" smtClean="0">
                                          <a:latin typeface="Cambria Math" panose="02040503050406030204" pitchFamily="18" charset="0"/>
                                        </a:rPr>
                                      </m:ctrlPr>
                                    </m:sSubPr>
                                    <m:e>
                                      <m:r>
                                        <a:rPr lang="en-GB" sz="2000" b="0" i="1" smtClean="0">
                                          <a:latin typeface="Cambria Math"/>
                                        </a:rPr>
                                        <m:t>𝑐</m:t>
                                      </m:r>
                                    </m:e>
                                    <m:sub>
                                      <m:r>
                                        <a:rPr lang="en-GB" sz="2000" b="0" i="1" smtClean="0">
                                          <a:latin typeface="Cambria Math"/>
                                        </a:rPr>
                                        <m:t>𝑛</m:t>
                                      </m:r>
                                    </m:sub>
                                  </m:sSub>
                                </m:e>
                              </m:d>
                              <m:r>
                                <a:rPr lang="en-GB" sz="2000" b="0" i="1" smtClean="0">
                                  <a:latin typeface="Cambria Math"/>
                                </a:rPr>
                                <m:t>−</m:t>
                              </m:r>
                              <m:r>
                                <a:rPr lang="en-GB" sz="2000" b="0" i="1" smtClean="0">
                                  <a:latin typeface="Cambria Math"/>
                                </a:rPr>
                                <m:t>𝑦</m:t>
                              </m:r>
                              <m:r>
                                <a:rPr lang="en-GB" sz="2000" b="0" i="1" smtClean="0">
                                  <a:latin typeface="Cambria Math"/>
                                </a:rPr>
                                <m:t>(</m:t>
                              </m:r>
                              <m:sSub>
                                <m:sSubPr>
                                  <m:ctrlPr>
                                    <a:rPr lang="en-GB" sz="2000" b="0" i="1" smtClean="0">
                                      <a:latin typeface="Cambria Math" panose="02040503050406030204" pitchFamily="18" charset="0"/>
                                    </a:rPr>
                                  </m:ctrlPr>
                                </m:sSubPr>
                                <m:e>
                                  <m:r>
                                    <a:rPr lang="en-GB" sz="2000" b="0" i="1" smtClean="0">
                                      <a:latin typeface="Cambria Math"/>
                                    </a:rPr>
                                    <m:t>𝑥</m:t>
                                  </m:r>
                                </m:e>
                                <m:sub>
                                  <m:r>
                                    <a:rPr lang="en-GB" sz="2000" b="0" i="1" smtClean="0">
                                      <a:latin typeface="Cambria Math"/>
                                    </a:rPr>
                                    <m:t>𝑛</m:t>
                                  </m:r>
                                </m:sub>
                              </m:sSub>
                              <m:r>
                                <a:rPr lang="en-GB" sz="2000" b="0" i="1" smtClean="0">
                                  <a:latin typeface="Cambria Math"/>
                                </a:rPr>
                                <m:t>−</m:t>
                              </m:r>
                              <m:sSub>
                                <m:sSubPr>
                                  <m:ctrlPr>
                                    <a:rPr lang="en-GB" sz="2000" b="0" i="1" smtClean="0">
                                      <a:latin typeface="Cambria Math" panose="02040503050406030204" pitchFamily="18" charset="0"/>
                                    </a:rPr>
                                  </m:ctrlPr>
                                </m:sSubPr>
                                <m:e>
                                  <m:r>
                                    <a:rPr lang="en-GB" sz="2000" b="0" i="1" smtClean="0">
                                      <a:latin typeface="Cambria Math"/>
                                    </a:rPr>
                                    <m:t>𝑐</m:t>
                                  </m:r>
                                </m:e>
                                <m:sub>
                                  <m:r>
                                    <a:rPr lang="en-GB" sz="2000" b="0" i="1" smtClean="0">
                                      <a:latin typeface="Cambria Math"/>
                                    </a:rPr>
                                    <m:t>𝑛</m:t>
                                  </m:r>
                                </m:sub>
                              </m:sSub>
                              <m:r>
                                <a:rPr lang="en-GB" sz="2000" b="0" i="1" smtClean="0">
                                  <a:latin typeface="Cambria Math"/>
                                </a:rPr>
                                <m:t>)</m:t>
                              </m:r>
                            </m:e>
                          </m:d>
                        </m:num>
                        <m:den>
                          <m:r>
                            <a:rPr lang="en-GB" sz="2000" b="0" i="1" smtClean="0">
                              <a:latin typeface="Cambria Math"/>
                            </a:rPr>
                            <m:t>2</m:t>
                          </m:r>
                          <m:sSub>
                            <m:sSubPr>
                              <m:ctrlPr>
                                <a:rPr lang="en-GB" sz="2000" b="0" i="1" smtClean="0">
                                  <a:latin typeface="Cambria Math" panose="02040503050406030204" pitchFamily="18" charset="0"/>
                                </a:rPr>
                              </m:ctrlPr>
                            </m:sSubPr>
                            <m:e>
                              <m:r>
                                <a:rPr lang="en-GB" sz="2000" b="0" i="1" smtClean="0">
                                  <a:latin typeface="Cambria Math"/>
                                </a:rPr>
                                <m:t>𝑐</m:t>
                              </m:r>
                            </m:e>
                            <m:sub>
                              <m:r>
                                <a:rPr lang="en-GB" sz="2000" b="0" i="1" smtClean="0">
                                  <a:latin typeface="Cambria Math"/>
                                </a:rPr>
                                <m:t>𝑛</m:t>
                              </m:r>
                            </m:sub>
                          </m:sSub>
                        </m:den>
                      </m:f>
                    </m:oMath>
                  </m:oMathPara>
                </a14:m>
                <a:endParaRPr lang="en-GB" sz="2000" dirty="0" smtClean="0">
                  <a:latin typeface="+mj-lt"/>
                </a:endParaRPr>
              </a:p>
              <a:p>
                <a:pPr algn="l"/>
                <a14:m>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a:rPr>
                          <m:t>𝑎</m:t>
                        </m:r>
                      </m:e>
                      <m:sub>
                        <m:r>
                          <a:rPr lang="en-GB" sz="2000" b="0" i="1" smtClean="0">
                            <a:latin typeface="Cambria Math"/>
                          </a:rPr>
                          <m:t>𝑛</m:t>
                        </m:r>
                      </m:sub>
                    </m:sSub>
                    <m:r>
                      <a:rPr lang="en-GB" sz="2000" i="1" smtClean="0">
                        <a:latin typeface="Cambria Math"/>
                        <a:ea typeface="Cambria Math"/>
                      </a:rPr>
                      <m:t>~</m:t>
                    </m:r>
                    <m:r>
                      <a:rPr lang="en-GB" sz="2000" b="0" i="1" smtClean="0">
                        <a:latin typeface="Cambria Math"/>
                        <a:ea typeface="Cambria Math"/>
                      </a:rPr>
                      <m:t>1/</m:t>
                    </m:r>
                    <m:r>
                      <a:rPr lang="en-GB" sz="2000" b="0" i="1" smtClean="0">
                        <a:latin typeface="Cambria Math"/>
                        <a:ea typeface="Cambria Math"/>
                      </a:rPr>
                      <m:t>𝑛</m:t>
                    </m:r>
                  </m:oMath>
                </a14:m>
                <a:r>
                  <a:rPr lang="en-GB" sz="2000" dirty="0" smtClean="0">
                    <a:latin typeface="+mj-lt"/>
                  </a:rPr>
                  <a:t> and </a:t>
                </a:r>
                <a14:m>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a:rPr>
                          <m:t>𝑐</m:t>
                        </m:r>
                      </m:e>
                      <m:sub>
                        <m:r>
                          <a:rPr lang="en-GB" sz="2000" b="0" i="1" smtClean="0">
                            <a:latin typeface="Cambria Math"/>
                          </a:rPr>
                          <m:t>𝑛</m:t>
                        </m:r>
                      </m:sub>
                    </m:sSub>
                    <m:r>
                      <a:rPr lang="en-GB" sz="2000" i="1" smtClean="0">
                        <a:latin typeface="Cambria Math"/>
                        <a:ea typeface="Cambria Math"/>
                      </a:rPr>
                      <m:t>~</m:t>
                    </m:r>
                    <m:r>
                      <a:rPr lang="en-GB" sz="2000" b="0" i="1" smtClean="0">
                        <a:latin typeface="Cambria Math"/>
                        <a:ea typeface="Cambria Math"/>
                      </a:rPr>
                      <m:t>1/</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𝑛</m:t>
                        </m:r>
                      </m:e>
                      <m:sup>
                        <m:r>
                          <a:rPr lang="en-GB" sz="2000" b="0" i="1" smtClean="0">
                            <a:latin typeface="Cambria Math"/>
                            <a:ea typeface="Cambria Math"/>
                          </a:rPr>
                          <m:t>1/4</m:t>
                        </m:r>
                      </m:sup>
                    </m:sSup>
                  </m:oMath>
                </a14:m>
                <a:endParaRPr lang="en-GB" sz="2000" dirty="0">
                  <a:latin typeface="+mj-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95536" y="4149080"/>
                <a:ext cx="7992888" cy="2124428"/>
              </a:xfrm>
              <a:prstGeom prst="rect">
                <a:avLst/>
              </a:prstGeom>
              <a:blipFill rotWithShape="1">
                <a:blip r:embed="rId2"/>
                <a:stretch>
                  <a:fillRect l="-762" t="-1429" b="-2857"/>
                </a:stretch>
              </a:blipFill>
              <a:ln>
                <a:solidFill>
                  <a:schemeClr val="accent1"/>
                </a:solidFill>
              </a:ln>
            </p:spPr>
            <p:txBody>
              <a:bodyPr/>
              <a:lstStyle/>
              <a:p>
                <a:r>
                  <a:rPr lang="en-GB">
                    <a:noFill/>
                  </a:rPr>
                  <a:t> </a:t>
                </a:r>
              </a:p>
            </p:txBody>
          </p:sp>
        </mc:Fallback>
      </mc:AlternateContent>
    </p:spTree>
    <p:extLst>
      <p:ext uri="{BB962C8B-B14F-4D97-AF65-F5344CB8AC3E}">
        <p14:creationId xmlns:p14="http://schemas.microsoft.com/office/powerpoint/2010/main" val="122785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Kiefer-Wolfowitz Algorithm</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18</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772816"/>
            <a:ext cx="6383337"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34155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Kiefer-Wolfowitz Algorithm</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19</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772816"/>
            <a:ext cx="6383337"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5234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5BE2209-6B7B-4EE6-BAE3-D395270BED42}" type="slidenum">
              <a:rPr lang="en-US"/>
              <a:pPr>
                <a:defRPr/>
              </a:pPr>
              <a:t>2</a:t>
            </a:fld>
            <a:endParaRPr lang="en-US"/>
          </a:p>
        </p:txBody>
      </p:sp>
      <p:sp>
        <p:nvSpPr>
          <p:cNvPr id="4099" name="Rectangle 2"/>
          <p:cNvSpPr>
            <a:spLocks noGrp="1" noChangeArrowheads="1"/>
          </p:cNvSpPr>
          <p:nvPr>
            <p:ph type="title"/>
          </p:nvPr>
        </p:nvSpPr>
        <p:spPr/>
        <p:txBody>
          <a:bodyPr/>
          <a:lstStyle/>
          <a:p>
            <a:pPr eaLnBrk="1" hangingPunct="1"/>
            <a:r>
              <a:rPr lang="en-GB" smtClean="0"/>
              <a:t>Contact Details</a:t>
            </a:r>
          </a:p>
        </p:txBody>
      </p:sp>
      <p:sp>
        <p:nvSpPr>
          <p:cNvPr id="4100" name="Rectangle 3"/>
          <p:cNvSpPr>
            <a:spLocks noGrp="1" noChangeArrowheads="1"/>
          </p:cNvSpPr>
          <p:nvPr>
            <p:ph type="body" idx="1"/>
          </p:nvPr>
        </p:nvSpPr>
        <p:spPr/>
        <p:txBody>
          <a:bodyPr/>
          <a:lstStyle/>
          <a:p>
            <a:pPr eaLnBrk="1" hangingPunct="1"/>
            <a:r>
              <a:rPr lang="en-GB" dirty="0" smtClean="0"/>
              <a:t>Dr Christine Currie</a:t>
            </a:r>
          </a:p>
          <a:p>
            <a:pPr eaLnBrk="1" hangingPunct="1"/>
            <a:r>
              <a:rPr lang="en-GB" dirty="0" smtClean="0"/>
              <a:t>E-mail: christine.currie@soton.ac.uk</a:t>
            </a:r>
          </a:p>
          <a:p>
            <a:pPr eaLnBrk="1" hangingPunct="1"/>
            <a:r>
              <a:rPr lang="en-GB" dirty="0" smtClean="0"/>
              <a:t>Mathematical Sciences, University of Southampton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Kiefer-Wolfowitz Algorithm</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20</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772816"/>
            <a:ext cx="6383337"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98068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Simultaneous Perturbation (Multi-d)</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21</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556792"/>
            <a:ext cx="6383337" cy="458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084168" y="6237312"/>
            <a:ext cx="1308371" cy="338554"/>
          </a:xfrm>
          <a:prstGeom prst="rect">
            <a:avLst/>
          </a:prstGeom>
          <a:noFill/>
        </p:spPr>
        <p:txBody>
          <a:bodyPr wrap="none" rtlCol="0">
            <a:spAutoFit/>
          </a:bodyPr>
          <a:lstStyle/>
          <a:p>
            <a:r>
              <a:rPr lang="en-GB" sz="1600" dirty="0" smtClean="0"/>
              <a:t>Spall, 1992</a:t>
            </a:r>
            <a:endParaRPr lang="en-GB" sz="1600" dirty="0"/>
          </a:p>
        </p:txBody>
      </p:sp>
    </p:spTree>
    <p:extLst>
      <p:ext uri="{BB962C8B-B14F-4D97-AF65-F5344CB8AC3E}">
        <p14:creationId xmlns:p14="http://schemas.microsoft.com/office/powerpoint/2010/main" val="25183484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Bertsimas and de Boer 2005</a:t>
            </a:r>
            <a:endParaRPr lang="en-GB" dirty="0"/>
          </a:p>
        </p:txBody>
      </p:sp>
      <p:sp>
        <p:nvSpPr>
          <p:cNvPr id="3" name="Content Placeholder 2"/>
          <p:cNvSpPr>
            <a:spLocks noGrp="1"/>
          </p:cNvSpPr>
          <p:nvPr>
            <p:ph idx="1"/>
          </p:nvPr>
        </p:nvSpPr>
        <p:spPr>
          <a:xfrm>
            <a:off x="323850" y="1700213"/>
            <a:ext cx="8496300" cy="1152723"/>
          </a:xfrm>
        </p:spPr>
        <p:txBody>
          <a:bodyPr/>
          <a:lstStyle/>
          <a:p>
            <a:r>
              <a:rPr lang="en-GB" dirty="0" smtClean="0"/>
              <a:t>Optimisation of booking limits in network revenue management</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22</a:t>
            </a:fld>
            <a:endParaRPr lang="en-US"/>
          </a:p>
        </p:txBody>
      </p:sp>
      <p:sp>
        <p:nvSpPr>
          <p:cNvPr id="5" name="TextBox 4"/>
          <p:cNvSpPr txBox="1"/>
          <p:nvPr/>
        </p:nvSpPr>
        <p:spPr>
          <a:xfrm>
            <a:off x="293276" y="6308725"/>
            <a:ext cx="7612982" cy="276999"/>
          </a:xfrm>
          <a:prstGeom prst="rect">
            <a:avLst/>
          </a:prstGeom>
          <a:noFill/>
        </p:spPr>
        <p:txBody>
          <a:bodyPr wrap="none" rtlCol="0">
            <a:spAutoFit/>
          </a:bodyPr>
          <a:lstStyle/>
          <a:p>
            <a:r>
              <a:rPr lang="en-GB" dirty="0" smtClean="0"/>
              <a:t>Simulation-Based Booking Limits for Airline Revenue Management. </a:t>
            </a:r>
            <a:r>
              <a:rPr lang="en-GB" i="1" dirty="0" smtClean="0"/>
              <a:t>Operations Research</a:t>
            </a:r>
            <a:r>
              <a:rPr lang="en-GB" dirty="0" smtClean="0"/>
              <a:t> </a:t>
            </a:r>
            <a:r>
              <a:rPr lang="en-GB" b="1" dirty="0" smtClean="0"/>
              <a:t>53</a:t>
            </a:r>
            <a:r>
              <a:rPr lang="en-GB" dirty="0" smtClean="0"/>
              <a:t>: 90-106</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850" y="2532866"/>
            <a:ext cx="8496300" cy="3866189"/>
          </a:xfrm>
          <a:prstGeom prst="rect">
            <a:avLst/>
          </a:prstGeom>
        </p:spPr>
      </p:pic>
    </p:spTree>
    <p:extLst>
      <p:ext uri="{BB962C8B-B14F-4D97-AF65-F5344CB8AC3E}">
        <p14:creationId xmlns:p14="http://schemas.microsoft.com/office/powerpoint/2010/main" val="9808440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Typical LP Formulation</a:t>
            </a:r>
            <a:endParaRPr lang="en-GB" dirty="0"/>
          </a:p>
        </p:txBody>
      </p:sp>
      <p:graphicFrame>
        <p:nvGraphicFramePr>
          <p:cNvPr id="3" name="Object 4"/>
          <p:cNvGraphicFramePr>
            <a:graphicFrameLocks noChangeAspect="1"/>
          </p:cNvGraphicFramePr>
          <p:nvPr/>
        </p:nvGraphicFramePr>
        <p:xfrm>
          <a:off x="3059113" y="1876425"/>
          <a:ext cx="1944687" cy="1047750"/>
        </p:xfrm>
        <a:graphic>
          <a:graphicData uri="http://schemas.openxmlformats.org/presentationml/2006/ole">
            <mc:AlternateContent xmlns:mc="http://schemas.openxmlformats.org/markup-compatibility/2006">
              <mc:Choice xmlns:v="urn:schemas-microsoft-com:vml" Requires="v">
                <p:oleObj spid="_x0000_s1038" name="Equation" r:id="rId3" imgW="825142" imgH="444307" progId="Equation.3">
                  <p:embed/>
                </p:oleObj>
              </mc:Choice>
              <mc:Fallback>
                <p:oleObj name="Equation" r:id="rId3" imgW="825142" imgH="44430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1876425"/>
                        <a:ext cx="1944687"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Text Box 12"/>
          <p:cNvSpPr txBox="1">
            <a:spLocks noChangeArrowheads="1"/>
          </p:cNvSpPr>
          <p:nvPr/>
        </p:nvSpPr>
        <p:spPr bwMode="auto">
          <a:xfrm>
            <a:off x="611188" y="2133600"/>
            <a:ext cx="1657350"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a:latin typeface="Lucida Sans" pitchFamily="34" charset="0"/>
              </a:rPr>
              <a:t>Objective:</a:t>
            </a:r>
          </a:p>
        </p:txBody>
      </p:sp>
      <p:sp>
        <p:nvSpPr>
          <p:cNvPr id="5" name="Text Box 13"/>
          <p:cNvSpPr txBox="1">
            <a:spLocks noChangeArrowheads="1"/>
          </p:cNvSpPr>
          <p:nvPr/>
        </p:nvSpPr>
        <p:spPr bwMode="auto">
          <a:xfrm>
            <a:off x="611188" y="3357563"/>
            <a:ext cx="1755775"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a:latin typeface="Lucida Sans" pitchFamily="34" charset="0"/>
              </a:rPr>
              <a:t>Subject to:</a:t>
            </a:r>
          </a:p>
        </p:txBody>
      </p:sp>
      <p:grpSp>
        <p:nvGrpSpPr>
          <p:cNvPr id="6" name="Group 20"/>
          <p:cNvGrpSpPr>
            <a:grpSpLocks/>
          </p:cNvGrpSpPr>
          <p:nvPr/>
        </p:nvGrpSpPr>
        <p:grpSpPr bwMode="auto">
          <a:xfrm>
            <a:off x="3059113" y="3141663"/>
            <a:ext cx="5876925" cy="1081087"/>
            <a:chOff x="1927" y="1979"/>
            <a:chExt cx="3702" cy="681"/>
          </a:xfrm>
        </p:grpSpPr>
        <p:graphicFrame>
          <p:nvGraphicFramePr>
            <p:cNvPr id="7" name="Object 6"/>
            <p:cNvGraphicFramePr>
              <a:graphicFrameLocks noChangeAspect="1"/>
            </p:cNvGraphicFramePr>
            <p:nvPr/>
          </p:nvGraphicFramePr>
          <p:xfrm>
            <a:off x="1927" y="1979"/>
            <a:ext cx="1225" cy="681"/>
          </p:xfrm>
          <a:graphic>
            <a:graphicData uri="http://schemas.openxmlformats.org/presentationml/2006/ole">
              <mc:AlternateContent xmlns:mc="http://schemas.openxmlformats.org/markup-compatibility/2006">
                <mc:Choice xmlns:v="urn:schemas-microsoft-com:vml" Requires="v">
                  <p:oleObj spid="_x0000_s1039" name="Equation" r:id="rId5" imgW="799753" imgH="444307" progId="Equation.3">
                    <p:embed/>
                  </p:oleObj>
                </mc:Choice>
                <mc:Fallback>
                  <p:oleObj name="Equation" r:id="rId5" imgW="799753" imgH="44430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7" y="1979"/>
                          <a:ext cx="1225" cy="6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 Box 14"/>
            <p:cNvSpPr txBox="1">
              <a:spLocks noChangeArrowheads="1"/>
            </p:cNvSpPr>
            <p:nvPr/>
          </p:nvSpPr>
          <p:spPr bwMode="auto">
            <a:xfrm>
              <a:off x="3470" y="2205"/>
              <a:ext cx="393"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sz="2000">
                  <a:latin typeface="Lucida Sans" pitchFamily="34" charset="0"/>
                </a:rPr>
                <a:t>all </a:t>
              </a:r>
              <a:r>
                <a:rPr lang="en-GB" altLang="en-US" sz="2000" i="1">
                  <a:latin typeface="Lucida Sans" pitchFamily="34" charset="0"/>
                </a:rPr>
                <a:t>i</a:t>
              </a:r>
            </a:p>
          </p:txBody>
        </p:sp>
        <p:sp>
          <p:nvSpPr>
            <p:cNvPr id="9" name="Text Box 17"/>
            <p:cNvSpPr txBox="1">
              <a:spLocks noChangeArrowheads="1"/>
            </p:cNvSpPr>
            <p:nvPr/>
          </p:nvSpPr>
          <p:spPr bwMode="auto">
            <a:xfrm>
              <a:off x="3923" y="2205"/>
              <a:ext cx="1706"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sz="2000" b="1">
                  <a:solidFill>
                    <a:srgbClr val="FF3399"/>
                  </a:solidFill>
                  <a:latin typeface="Lucida Sans" pitchFamily="34" charset="0"/>
                </a:rPr>
                <a:t>Capacity constraint</a:t>
              </a:r>
            </a:p>
          </p:txBody>
        </p:sp>
      </p:grpSp>
      <p:grpSp>
        <p:nvGrpSpPr>
          <p:cNvPr id="10" name="Group 21"/>
          <p:cNvGrpSpPr>
            <a:grpSpLocks/>
          </p:cNvGrpSpPr>
          <p:nvPr/>
        </p:nvGrpSpPr>
        <p:grpSpPr bwMode="auto">
          <a:xfrm>
            <a:off x="3779838" y="4270375"/>
            <a:ext cx="5121275" cy="612775"/>
            <a:chOff x="2381" y="2690"/>
            <a:chExt cx="3226" cy="386"/>
          </a:xfrm>
        </p:grpSpPr>
        <p:graphicFrame>
          <p:nvGraphicFramePr>
            <p:cNvPr id="11" name="Object 8"/>
            <p:cNvGraphicFramePr>
              <a:graphicFrameLocks noChangeAspect="1"/>
            </p:cNvGraphicFramePr>
            <p:nvPr/>
          </p:nvGraphicFramePr>
          <p:xfrm>
            <a:off x="2381" y="2690"/>
            <a:ext cx="771" cy="386"/>
          </p:xfrm>
          <a:graphic>
            <a:graphicData uri="http://schemas.openxmlformats.org/presentationml/2006/ole">
              <mc:AlternateContent xmlns:mc="http://schemas.openxmlformats.org/markup-compatibility/2006">
                <mc:Choice xmlns:v="urn:schemas-microsoft-com:vml" Requires="v">
                  <p:oleObj spid="_x0000_s1040" name="Equation" r:id="rId7" imgW="482391" imgH="241195" progId="Equation.3">
                    <p:embed/>
                  </p:oleObj>
                </mc:Choice>
                <mc:Fallback>
                  <p:oleObj name="Equation" r:id="rId7" imgW="482391" imgH="24119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81" y="2690"/>
                          <a:ext cx="771" cy="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 name="Text Box 16"/>
            <p:cNvSpPr txBox="1">
              <a:spLocks noChangeArrowheads="1"/>
            </p:cNvSpPr>
            <p:nvPr/>
          </p:nvSpPr>
          <p:spPr bwMode="auto">
            <a:xfrm>
              <a:off x="3470" y="2704"/>
              <a:ext cx="399"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sz="2000">
                  <a:latin typeface="Lucida Sans" pitchFamily="34" charset="0"/>
                </a:rPr>
                <a:t>all </a:t>
              </a:r>
              <a:r>
                <a:rPr lang="en-GB" altLang="en-US" sz="2000" i="1">
                  <a:latin typeface="Lucida Sans" pitchFamily="34" charset="0"/>
                </a:rPr>
                <a:t>j</a:t>
              </a:r>
            </a:p>
          </p:txBody>
        </p:sp>
        <p:sp>
          <p:nvSpPr>
            <p:cNvPr id="13" name="Text Box 18"/>
            <p:cNvSpPr txBox="1">
              <a:spLocks noChangeArrowheads="1"/>
            </p:cNvSpPr>
            <p:nvPr/>
          </p:nvSpPr>
          <p:spPr bwMode="auto">
            <a:xfrm>
              <a:off x="3923" y="2750"/>
              <a:ext cx="1684"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sz="2000" b="1">
                  <a:solidFill>
                    <a:srgbClr val="FF3399"/>
                  </a:solidFill>
                  <a:latin typeface="Lucida Sans" pitchFamily="34" charset="0"/>
                </a:rPr>
                <a:t>Demand constraint</a:t>
              </a:r>
            </a:p>
          </p:txBody>
        </p:sp>
      </p:grpSp>
      <p:grpSp>
        <p:nvGrpSpPr>
          <p:cNvPr id="14" name="Group 22"/>
          <p:cNvGrpSpPr>
            <a:grpSpLocks/>
          </p:cNvGrpSpPr>
          <p:nvPr/>
        </p:nvGrpSpPr>
        <p:grpSpPr bwMode="auto">
          <a:xfrm>
            <a:off x="3779838" y="5084763"/>
            <a:ext cx="5253037" cy="684212"/>
            <a:chOff x="2381" y="3203"/>
            <a:chExt cx="3309" cy="431"/>
          </a:xfrm>
        </p:grpSpPr>
        <p:graphicFrame>
          <p:nvGraphicFramePr>
            <p:cNvPr id="15" name="Object 10"/>
            <p:cNvGraphicFramePr>
              <a:graphicFrameLocks noChangeAspect="1"/>
            </p:cNvGraphicFramePr>
            <p:nvPr/>
          </p:nvGraphicFramePr>
          <p:xfrm>
            <a:off x="2381" y="3203"/>
            <a:ext cx="772" cy="431"/>
          </p:xfrm>
          <a:graphic>
            <a:graphicData uri="http://schemas.openxmlformats.org/presentationml/2006/ole">
              <mc:AlternateContent xmlns:mc="http://schemas.openxmlformats.org/markup-compatibility/2006">
                <mc:Choice xmlns:v="urn:schemas-microsoft-com:vml" Requires="v">
                  <p:oleObj spid="_x0000_s1041" name="Equation" r:id="rId9" imgW="431613" imgH="241195" progId="Equation.3">
                    <p:embed/>
                  </p:oleObj>
                </mc:Choice>
                <mc:Fallback>
                  <p:oleObj name="Equation" r:id="rId9" imgW="431613" imgH="241195"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81" y="3203"/>
                          <a:ext cx="772" cy="4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 name="Text Box 15"/>
            <p:cNvSpPr txBox="1">
              <a:spLocks noChangeArrowheads="1"/>
            </p:cNvSpPr>
            <p:nvPr/>
          </p:nvSpPr>
          <p:spPr bwMode="auto">
            <a:xfrm>
              <a:off x="3467" y="3294"/>
              <a:ext cx="399"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sz="2000" dirty="0">
                  <a:latin typeface="Lucida Sans" pitchFamily="34" charset="0"/>
                </a:rPr>
                <a:t>all </a:t>
              </a:r>
              <a:r>
                <a:rPr lang="en-GB" altLang="en-US" sz="2000" i="1" dirty="0" smtClean="0">
                  <a:latin typeface="Lucida Sans" pitchFamily="34" charset="0"/>
                </a:rPr>
                <a:t>j</a:t>
              </a:r>
              <a:endParaRPr lang="en-GB" altLang="en-US" sz="2000" i="1" dirty="0">
                <a:latin typeface="Lucida Sans" pitchFamily="34" charset="0"/>
              </a:endParaRPr>
            </a:p>
          </p:txBody>
        </p:sp>
        <p:sp>
          <p:nvSpPr>
            <p:cNvPr id="17" name="Text Box 19"/>
            <p:cNvSpPr txBox="1">
              <a:spLocks noChangeArrowheads="1"/>
            </p:cNvSpPr>
            <p:nvPr/>
          </p:nvSpPr>
          <p:spPr bwMode="auto">
            <a:xfrm>
              <a:off x="3923" y="3294"/>
              <a:ext cx="1767"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lgn="l">
                <a:spcAft>
                  <a:spcPct val="70000"/>
                </a:spcAft>
                <a:buChar char="•"/>
                <a:defRPr sz="2400">
                  <a:solidFill>
                    <a:schemeClr val="tx1"/>
                  </a:solidFill>
                  <a:latin typeface="Georgia" pitchFamily="18" charset="0"/>
                  <a:ea typeface="ＭＳ Ｐゴシック" pitchFamily="16" charset="-128"/>
                </a:defRPr>
              </a:lvl1pPr>
              <a:lvl2pPr marL="742950" indent="-285750" algn="l">
                <a:lnSpc>
                  <a:spcPct val="90000"/>
                </a:lnSpc>
                <a:spcAft>
                  <a:spcPct val="50000"/>
                </a:spcAft>
                <a:buChar char="–"/>
                <a:defRPr sz="2400">
                  <a:solidFill>
                    <a:schemeClr val="tx1"/>
                  </a:solidFill>
                  <a:latin typeface="Georgia" pitchFamily="18" charset="0"/>
                  <a:ea typeface="ＭＳ Ｐゴシック" pitchFamily="16" charset="-128"/>
                </a:defRPr>
              </a:lvl2pPr>
              <a:lvl3pPr marL="1143000" indent="-228600" algn="l">
                <a:lnSpc>
                  <a:spcPct val="90000"/>
                </a:lnSpc>
                <a:spcBef>
                  <a:spcPct val="20000"/>
                </a:spcBef>
                <a:buChar char="•"/>
                <a:defRPr sz="2400">
                  <a:solidFill>
                    <a:schemeClr val="tx1"/>
                  </a:solidFill>
                  <a:latin typeface="Georgia" pitchFamily="18" charset="0"/>
                  <a:ea typeface="ＭＳ Ｐゴシック" pitchFamily="16" charset="-128"/>
                </a:defRPr>
              </a:lvl3pPr>
              <a:lvl4pPr marL="1600200" indent="-228600" algn="l">
                <a:lnSpc>
                  <a:spcPct val="90000"/>
                </a:lnSpc>
                <a:spcBef>
                  <a:spcPct val="20000"/>
                </a:spcBef>
                <a:buChar char="–"/>
                <a:defRPr sz="2400">
                  <a:solidFill>
                    <a:schemeClr val="tx1"/>
                  </a:solidFill>
                  <a:latin typeface="Georgia" pitchFamily="18" charset="0"/>
                  <a:ea typeface="ＭＳ Ｐゴシック" pitchFamily="16" charset="-128"/>
                </a:defRPr>
              </a:lvl4pPr>
              <a:lvl5pPr marL="2057400" indent="-228600" algn="l">
                <a:lnSpc>
                  <a:spcPct val="90000"/>
                </a:lnSpc>
                <a:spcBef>
                  <a:spcPct val="20000"/>
                </a:spcBef>
                <a:buChar char="»"/>
                <a:defRPr sz="2400">
                  <a:solidFill>
                    <a:schemeClr val="tx1"/>
                  </a:solidFill>
                  <a:latin typeface="Georgia" pitchFamily="18" charset="0"/>
                  <a:ea typeface="ＭＳ Ｐゴシック" pitchFamily="16" charset="-128"/>
                </a:defRPr>
              </a:lvl5pPr>
              <a:lvl6pPr marL="25146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6pPr>
              <a:lvl7pPr marL="29718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7pPr>
              <a:lvl8pPr marL="34290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8pPr>
              <a:lvl9pPr marL="3886200" indent="-228600" eaLnBrk="0" fontAlgn="base" hangingPunct="0">
                <a:lnSpc>
                  <a:spcPct val="90000"/>
                </a:lnSpc>
                <a:spcBef>
                  <a:spcPct val="20000"/>
                </a:spcBef>
                <a:spcAft>
                  <a:spcPct val="0"/>
                </a:spcAft>
                <a:buChar char="»"/>
                <a:defRPr sz="2400">
                  <a:solidFill>
                    <a:schemeClr val="tx1"/>
                  </a:solidFill>
                  <a:latin typeface="Georgia" pitchFamily="18" charset="0"/>
                  <a:ea typeface="ＭＳ Ｐゴシック" pitchFamily="16" charset="-128"/>
                </a:defRPr>
              </a:lvl9pPr>
            </a:lstStyle>
            <a:p>
              <a:pPr algn="ctr">
                <a:spcAft>
                  <a:spcPct val="0"/>
                </a:spcAft>
                <a:buFontTx/>
                <a:buNone/>
              </a:pPr>
              <a:r>
                <a:rPr lang="en-GB" altLang="en-US" sz="2000" b="1">
                  <a:solidFill>
                    <a:srgbClr val="FF3399"/>
                  </a:solidFill>
                  <a:latin typeface="Lucida Sans" pitchFamily="34" charset="0"/>
                </a:rPr>
                <a:t>Positivity constraint</a:t>
              </a:r>
            </a:p>
          </p:txBody>
        </p:sp>
      </p:grpSp>
    </p:spTree>
    <p:extLst>
      <p:ext uri="{BB962C8B-B14F-4D97-AF65-F5344CB8AC3E}">
        <p14:creationId xmlns:p14="http://schemas.microsoft.com/office/powerpoint/2010/main" val="14617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Alternative: Simulation-Based Optimisation</a:t>
            </a:r>
            <a:endParaRPr lang="en-GB" sz="3200" dirty="0"/>
          </a:p>
        </p:txBody>
      </p:sp>
      <p:sp>
        <p:nvSpPr>
          <p:cNvPr id="3" name="Content Placeholder 2"/>
          <p:cNvSpPr>
            <a:spLocks noGrp="1"/>
          </p:cNvSpPr>
          <p:nvPr>
            <p:ph idx="1"/>
          </p:nvPr>
        </p:nvSpPr>
        <p:spPr/>
        <p:txBody>
          <a:bodyPr/>
          <a:lstStyle/>
          <a:p>
            <a:r>
              <a:rPr lang="en-GB" dirty="0" smtClean="0"/>
              <a:t>Let </a:t>
            </a:r>
            <a:r>
              <a:rPr lang="en-GB" b="1" i="1" dirty="0" err="1" smtClean="0"/>
              <a:t>b</a:t>
            </a:r>
            <a:r>
              <a:rPr lang="en-GB" i="1" baseline="30000" dirty="0" err="1" smtClean="0"/>
              <a:t>t</a:t>
            </a:r>
            <a:r>
              <a:rPr lang="en-GB" dirty="0" smtClean="0"/>
              <a:t> be the set of booking limits used in time period </a:t>
            </a:r>
            <a:r>
              <a:rPr lang="en-GB" i="1" dirty="0" smtClean="0"/>
              <a:t>t</a:t>
            </a:r>
          </a:p>
          <a:p>
            <a:r>
              <a:rPr lang="en-GB" dirty="0" smtClean="0"/>
              <a:t>Define:</a:t>
            </a:r>
          </a:p>
          <a:p>
            <a:pPr lvl="1"/>
            <a:r>
              <a:rPr lang="en-GB" dirty="0" smtClean="0"/>
              <a:t> </a:t>
            </a:r>
            <a:r>
              <a:rPr lang="en-GB" i="1" dirty="0" err="1" smtClean="0"/>
              <a:t>q</a:t>
            </a:r>
            <a:r>
              <a:rPr lang="en-GB" i="1" baseline="30000" dirty="0" err="1" smtClean="0"/>
              <a:t>t</a:t>
            </a:r>
            <a:r>
              <a:rPr lang="en-GB" dirty="0" smtClean="0"/>
              <a:t>(</a:t>
            </a:r>
            <a:r>
              <a:rPr lang="en-GB" b="1" i="1" dirty="0" err="1"/>
              <a:t>b</a:t>
            </a:r>
            <a:r>
              <a:rPr lang="en-GB" i="1" baseline="30000" dirty="0" err="1"/>
              <a:t>t</a:t>
            </a:r>
            <a:r>
              <a:rPr lang="en-GB" dirty="0" smtClean="0"/>
              <a:t>, </a:t>
            </a:r>
            <a:r>
              <a:rPr lang="en-GB" i="1" dirty="0" smtClean="0"/>
              <a:t>C</a:t>
            </a:r>
            <a:r>
              <a:rPr lang="en-GB" i="1" baseline="30000" dirty="0" smtClean="0"/>
              <a:t>t</a:t>
            </a:r>
            <a:r>
              <a:rPr lang="en-GB" dirty="0" smtClean="0"/>
              <a:t>) to be the revenue generated in period </a:t>
            </a:r>
            <a:r>
              <a:rPr lang="en-GB" i="1" dirty="0" smtClean="0"/>
              <a:t>t</a:t>
            </a:r>
            <a:r>
              <a:rPr lang="en-GB" dirty="0" smtClean="0"/>
              <a:t> with booking limits </a:t>
            </a:r>
            <a:r>
              <a:rPr lang="en-GB" b="1" i="1" dirty="0" err="1"/>
              <a:t>b</a:t>
            </a:r>
            <a:r>
              <a:rPr lang="en-GB" i="1" baseline="30000" dirty="0" err="1"/>
              <a:t>t</a:t>
            </a:r>
            <a:r>
              <a:rPr lang="en-GB" dirty="0" smtClean="0"/>
              <a:t> and remaining capacity </a:t>
            </a:r>
            <a:r>
              <a:rPr lang="en-GB" i="1" dirty="0" smtClean="0"/>
              <a:t>C</a:t>
            </a:r>
            <a:r>
              <a:rPr lang="en-GB" i="1" baseline="30000" dirty="0" smtClean="0"/>
              <a:t>t</a:t>
            </a:r>
          </a:p>
          <a:p>
            <a:pPr lvl="1"/>
            <a:r>
              <a:rPr lang="en-GB" i="1" dirty="0" err="1" smtClean="0"/>
              <a:t>Q</a:t>
            </a:r>
            <a:r>
              <a:rPr lang="en-GB" i="1" baseline="30000" dirty="0" err="1" smtClean="0"/>
              <a:t>t</a:t>
            </a:r>
            <a:r>
              <a:rPr lang="en-GB" dirty="0" smtClean="0"/>
              <a:t>(</a:t>
            </a:r>
            <a:r>
              <a:rPr lang="en-GB" b="1" i="1" dirty="0" err="1" smtClean="0"/>
              <a:t>b</a:t>
            </a:r>
            <a:r>
              <a:rPr lang="en-GB" i="1" baseline="30000" dirty="0" err="1" smtClean="0"/>
              <a:t>t</a:t>
            </a:r>
            <a:r>
              <a:rPr lang="en-GB" dirty="0"/>
              <a:t>, </a:t>
            </a:r>
            <a:r>
              <a:rPr lang="en-GB" i="1" dirty="0"/>
              <a:t>C</a:t>
            </a:r>
            <a:r>
              <a:rPr lang="en-GB" i="1" baseline="30000" dirty="0"/>
              <a:t>t</a:t>
            </a:r>
            <a:r>
              <a:rPr lang="en-GB" dirty="0"/>
              <a:t>) </a:t>
            </a:r>
            <a:r>
              <a:rPr lang="en-GB" dirty="0" smtClean="0"/>
              <a:t>to be the total revenue generated in time periods </a:t>
            </a:r>
            <a:r>
              <a:rPr lang="en-GB" i="1" dirty="0" smtClean="0"/>
              <a:t>t</a:t>
            </a:r>
            <a:r>
              <a:rPr lang="en-GB" dirty="0" smtClean="0"/>
              <a:t> to </a:t>
            </a:r>
            <a:r>
              <a:rPr lang="en-GB" i="1" dirty="0" smtClean="0"/>
              <a:t>T</a:t>
            </a:r>
            <a:r>
              <a:rPr lang="en-GB" dirty="0" smtClean="0"/>
              <a:t> if booking limits are </a:t>
            </a:r>
            <a:r>
              <a:rPr lang="en-GB" b="1" i="1" dirty="0" err="1"/>
              <a:t>b</a:t>
            </a:r>
            <a:r>
              <a:rPr lang="en-GB" i="1" baseline="30000" dirty="0" err="1"/>
              <a:t>t</a:t>
            </a:r>
            <a:r>
              <a:rPr lang="en-GB" dirty="0" smtClean="0"/>
              <a:t> in period </a:t>
            </a:r>
            <a:r>
              <a:rPr lang="en-GB" i="1" dirty="0" smtClean="0"/>
              <a:t>t</a:t>
            </a:r>
            <a:r>
              <a:rPr lang="en-GB" dirty="0" smtClean="0"/>
              <a:t> and optimal thereafter</a:t>
            </a:r>
          </a:p>
          <a:p>
            <a:r>
              <a:rPr lang="en-GB" dirty="0" smtClean="0"/>
              <a:t>Objective: E[</a:t>
            </a:r>
            <a:r>
              <a:rPr lang="en-GB" i="1" dirty="0" err="1" smtClean="0"/>
              <a:t>R</a:t>
            </a:r>
            <a:r>
              <a:rPr lang="en-GB" i="1" baseline="30000" dirty="0" err="1" smtClean="0"/>
              <a:t>t</a:t>
            </a:r>
            <a:r>
              <a:rPr lang="en-GB" dirty="0" smtClean="0"/>
              <a:t>(</a:t>
            </a:r>
            <a:r>
              <a:rPr lang="en-GB" i="1" dirty="0" smtClean="0"/>
              <a:t>C</a:t>
            </a:r>
            <a:r>
              <a:rPr lang="en-GB" i="1" baseline="30000" dirty="0" smtClean="0"/>
              <a:t>t</a:t>
            </a:r>
            <a:r>
              <a:rPr lang="en-GB" dirty="0" smtClean="0"/>
              <a:t>)] = E[</a:t>
            </a:r>
            <a:r>
              <a:rPr lang="en-GB" i="1" dirty="0" err="1"/>
              <a:t>Q</a:t>
            </a:r>
            <a:r>
              <a:rPr lang="en-GB" i="1" baseline="30000" dirty="0" err="1"/>
              <a:t>t</a:t>
            </a:r>
            <a:r>
              <a:rPr lang="en-GB" dirty="0"/>
              <a:t>(</a:t>
            </a:r>
            <a:r>
              <a:rPr lang="en-GB" b="1" i="1" dirty="0" err="1"/>
              <a:t>b</a:t>
            </a:r>
            <a:r>
              <a:rPr lang="en-GB" i="1" baseline="30000" dirty="0" err="1"/>
              <a:t>t</a:t>
            </a:r>
            <a:r>
              <a:rPr lang="en-GB" dirty="0"/>
              <a:t>, </a:t>
            </a:r>
            <a:r>
              <a:rPr lang="en-GB" i="1" dirty="0"/>
              <a:t>C</a:t>
            </a:r>
            <a:r>
              <a:rPr lang="en-GB" i="1" baseline="30000" dirty="0"/>
              <a:t>t</a:t>
            </a:r>
            <a:r>
              <a:rPr lang="en-GB" dirty="0"/>
              <a:t>)</a:t>
            </a:r>
            <a:r>
              <a:rPr lang="en-GB" dirty="0" smtClean="0"/>
              <a:t>]</a:t>
            </a:r>
          </a:p>
          <a:p>
            <a:pPr marL="3200400" lvl="7" indent="0">
              <a:buNone/>
            </a:pPr>
            <a:r>
              <a:rPr lang="en-GB" dirty="0" smtClean="0"/>
              <a:t>= E[</a:t>
            </a:r>
            <a:r>
              <a:rPr lang="en-GB" i="1" dirty="0" err="1"/>
              <a:t>q</a:t>
            </a:r>
            <a:r>
              <a:rPr lang="en-GB" i="1" baseline="30000" dirty="0" err="1"/>
              <a:t>t</a:t>
            </a:r>
            <a:r>
              <a:rPr lang="en-GB" dirty="0"/>
              <a:t>(</a:t>
            </a:r>
            <a:r>
              <a:rPr lang="en-GB" b="1" i="1" dirty="0" err="1"/>
              <a:t>b</a:t>
            </a:r>
            <a:r>
              <a:rPr lang="en-GB" i="1" baseline="30000" dirty="0" err="1"/>
              <a:t>t</a:t>
            </a:r>
            <a:r>
              <a:rPr lang="en-GB" dirty="0"/>
              <a:t>, </a:t>
            </a:r>
            <a:r>
              <a:rPr lang="en-GB" i="1" dirty="0"/>
              <a:t>C</a:t>
            </a:r>
            <a:r>
              <a:rPr lang="en-GB" i="1" baseline="30000" dirty="0"/>
              <a:t>t</a:t>
            </a:r>
            <a:r>
              <a:rPr lang="en-GB" dirty="0"/>
              <a:t>)</a:t>
            </a:r>
            <a:r>
              <a:rPr lang="en-GB" dirty="0" smtClean="0"/>
              <a:t> + </a:t>
            </a:r>
            <a:r>
              <a:rPr lang="en-GB" i="1" dirty="0" smtClean="0"/>
              <a:t>R</a:t>
            </a:r>
            <a:r>
              <a:rPr lang="en-GB" i="1" baseline="30000" dirty="0" smtClean="0"/>
              <a:t>t</a:t>
            </a:r>
            <a:r>
              <a:rPr lang="en-GB" baseline="30000" dirty="0" smtClean="0"/>
              <a:t>+1</a:t>
            </a:r>
            <a:r>
              <a:rPr lang="en-GB" dirty="0" smtClean="0"/>
              <a:t>(</a:t>
            </a:r>
            <a:r>
              <a:rPr lang="en-GB" i="1" dirty="0" smtClean="0"/>
              <a:t>C</a:t>
            </a:r>
            <a:r>
              <a:rPr lang="en-GB" i="1" baseline="30000" dirty="0" smtClean="0"/>
              <a:t>t</a:t>
            </a:r>
            <a:r>
              <a:rPr lang="en-GB" baseline="30000" dirty="0" smtClean="0"/>
              <a:t>+1</a:t>
            </a:r>
            <a:r>
              <a:rPr lang="en-GB" dirty="0" smtClean="0"/>
              <a:t>)]</a:t>
            </a:r>
          </a:p>
          <a:p>
            <a:pPr lvl="1"/>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24</a:t>
            </a:fld>
            <a:endParaRPr lang="en-US" dirty="0"/>
          </a:p>
        </p:txBody>
      </p:sp>
      <p:sp>
        <p:nvSpPr>
          <p:cNvPr id="5" name="Right Brace 4"/>
          <p:cNvSpPr/>
          <p:nvPr/>
        </p:nvSpPr>
        <p:spPr bwMode="auto">
          <a:xfrm rot="5400000">
            <a:off x="4644305" y="5660950"/>
            <a:ext cx="143421" cy="1152128"/>
          </a:xfrm>
          <a:prstGeom prst="rightBrace">
            <a:avLst/>
          </a:prstGeom>
          <a:no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6" name="TextBox 5"/>
          <p:cNvSpPr txBox="1"/>
          <p:nvPr/>
        </p:nvSpPr>
        <p:spPr>
          <a:xfrm>
            <a:off x="4147215" y="6396593"/>
            <a:ext cx="1144865" cy="369332"/>
          </a:xfrm>
          <a:prstGeom prst="rect">
            <a:avLst/>
          </a:prstGeom>
          <a:noFill/>
        </p:spPr>
        <p:txBody>
          <a:bodyPr wrap="none" rtlCol="0">
            <a:spAutoFit/>
          </a:bodyPr>
          <a:lstStyle/>
          <a:p>
            <a:r>
              <a:rPr lang="en-GB" sz="1800" dirty="0" smtClean="0">
                <a:solidFill>
                  <a:schemeClr val="accent1">
                    <a:lumMod val="75000"/>
                  </a:schemeClr>
                </a:solidFill>
              </a:rPr>
              <a:t>Simulate</a:t>
            </a:r>
            <a:endParaRPr lang="en-GB" sz="1800" dirty="0">
              <a:solidFill>
                <a:schemeClr val="accent1">
                  <a:lumMod val="75000"/>
                </a:schemeClr>
              </a:solidFill>
            </a:endParaRPr>
          </a:p>
        </p:txBody>
      </p:sp>
      <p:sp>
        <p:nvSpPr>
          <p:cNvPr id="7" name="Right Brace 6"/>
          <p:cNvSpPr/>
          <p:nvPr/>
        </p:nvSpPr>
        <p:spPr bwMode="auto">
          <a:xfrm rot="5400000">
            <a:off x="6146422" y="5598995"/>
            <a:ext cx="143420" cy="1276039"/>
          </a:xfrm>
          <a:prstGeom prst="rightBrace">
            <a:avLst/>
          </a:prstGeom>
          <a:no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8" name="TextBox 7"/>
          <p:cNvSpPr txBox="1"/>
          <p:nvPr/>
        </p:nvSpPr>
        <p:spPr>
          <a:xfrm>
            <a:off x="5648906" y="6396593"/>
            <a:ext cx="1138453" cy="369332"/>
          </a:xfrm>
          <a:prstGeom prst="rect">
            <a:avLst/>
          </a:prstGeom>
          <a:noFill/>
        </p:spPr>
        <p:txBody>
          <a:bodyPr wrap="none" rtlCol="0">
            <a:spAutoFit/>
          </a:bodyPr>
          <a:lstStyle/>
          <a:p>
            <a:r>
              <a:rPr lang="en-GB" sz="1800" dirty="0" smtClean="0">
                <a:solidFill>
                  <a:schemeClr val="accent1">
                    <a:lumMod val="75000"/>
                  </a:schemeClr>
                </a:solidFill>
              </a:rPr>
              <a:t>Estimate</a:t>
            </a:r>
            <a:endParaRPr lang="en-GB" sz="1800" dirty="0">
              <a:solidFill>
                <a:schemeClr val="accent1">
                  <a:lumMod val="75000"/>
                </a:schemeClr>
              </a:solidFill>
            </a:endParaRPr>
          </a:p>
        </p:txBody>
      </p:sp>
    </p:spTree>
    <p:extLst>
      <p:ext uri="{BB962C8B-B14F-4D97-AF65-F5344CB8AC3E}">
        <p14:creationId xmlns:p14="http://schemas.microsoft.com/office/powerpoint/2010/main" val="81091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Stochastic Approximation for Booking Limits</a:t>
            </a:r>
            <a:endParaRPr lang="en-GB" sz="3200" dirty="0"/>
          </a:p>
        </p:txBody>
      </p:sp>
      <p:sp>
        <p:nvSpPr>
          <p:cNvPr id="3" name="Content Placeholder 2"/>
          <p:cNvSpPr>
            <a:spLocks noGrp="1"/>
          </p:cNvSpPr>
          <p:nvPr>
            <p:ph idx="1"/>
          </p:nvPr>
        </p:nvSpPr>
        <p:spPr>
          <a:xfrm>
            <a:off x="323850" y="1700213"/>
            <a:ext cx="8496300" cy="1080715"/>
          </a:xfrm>
        </p:spPr>
        <p:txBody>
          <a:bodyPr/>
          <a:lstStyle/>
          <a:p>
            <a:r>
              <a:rPr lang="en-GB" dirty="0" smtClean="0"/>
              <a:t>The objective is discontinuous as booking limits are integer</a:t>
            </a:r>
          </a:p>
          <a:p>
            <a:pPr lvl="1"/>
            <a:r>
              <a:rPr lang="en-GB" dirty="0" smtClean="0"/>
              <a:t>Use estimates of finite differences (fancy algorithm)</a:t>
            </a:r>
          </a:p>
          <a:p>
            <a:pPr marL="0" indent="0">
              <a:buNone/>
            </a:pPr>
            <a:endParaRPr lang="en-GB" dirty="0" smtClean="0"/>
          </a:p>
          <a:p>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25</a:t>
            </a:fld>
            <a:endParaRPr lang="en-US"/>
          </a:p>
        </p:txBody>
      </p:sp>
      <p:sp>
        <p:nvSpPr>
          <p:cNvPr id="5" name="TextBox 4"/>
          <p:cNvSpPr txBox="1"/>
          <p:nvPr/>
        </p:nvSpPr>
        <p:spPr>
          <a:xfrm>
            <a:off x="323850" y="3501008"/>
            <a:ext cx="8458200" cy="3170099"/>
          </a:xfrm>
          <a:prstGeom prst="rect">
            <a:avLst/>
          </a:prstGeom>
          <a:solidFill>
            <a:schemeClr val="bg1"/>
          </a:solidFill>
          <a:ln>
            <a:solidFill>
              <a:schemeClr val="tx1"/>
            </a:solidFill>
          </a:ln>
        </p:spPr>
        <p:txBody>
          <a:bodyPr wrap="square" rtlCol="0">
            <a:spAutoFit/>
          </a:bodyPr>
          <a:lstStyle/>
          <a:p>
            <a:pPr algn="l"/>
            <a:r>
              <a:rPr lang="en-GB" sz="2000" dirty="0" smtClean="0">
                <a:latin typeface="Courier New" panose="02070309020205020404" pitchFamily="49" charset="0"/>
                <a:cs typeface="Courier New" panose="02070309020205020404" pitchFamily="49" charset="0"/>
              </a:rPr>
              <a:t>Step 0: Generate initial booking limits (e.g. via LP)</a:t>
            </a:r>
          </a:p>
          <a:p>
            <a:pPr algn="l"/>
            <a:endParaRPr lang="en-GB" sz="2000" dirty="0">
              <a:latin typeface="Courier New" panose="02070309020205020404" pitchFamily="49" charset="0"/>
              <a:cs typeface="Courier New" panose="02070309020205020404" pitchFamily="49" charset="0"/>
            </a:endParaRPr>
          </a:p>
          <a:p>
            <a:pPr algn="l"/>
            <a:r>
              <a:rPr lang="en-GB" sz="2000" dirty="0" smtClean="0">
                <a:latin typeface="Courier New" panose="02070309020205020404" pitchFamily="49" charset="0"/>
                <a:cs typeface="Courier New" panose="02070309020205020404" pitchFamily="49" charset="0"/>
              </a:rPr>
              <a:t>Step 1: Estimate finite differences </a:t>
            </a:r>
          </a:p>
          <a:p>
            <a:pPr algn="l"/>
            <a:endParaRPr lang="en-GB" sz="2000" dirty="0">
              <a:latin typeface="Courier New" panose="02070309020205020404" pitchFamily="49" charset="0"/>
              <a:cs typeface="Courier New" panose="02070309020205020404" pitchFamily="49" charset="0"/>
            </a:endParaRPr>
          </a:p>
          <a:p>
            <a:pPr algn="l"/>
            <a:r>
              <a:rPr lang="en-GB" sz="2000" dirty="0" smtClean="0">
                <a:latin typeface="Courier New" panose="02070309020205020404" pitchFamily="49" charset="0"/>
                <a:cs typeface="Courier New" panose="02070309020205020404" pitchFamily="49" charset="0"/>
              </a:rPr>
              <a:t>Step 2: Move to a new solution</a:t>
            </a:r>
          </a:p>
          <a:p>
            <a:pPr algn="l"/>
            <a:endParaRPr lang="en-GB" sz="2000" dirty="0">
              <a:latin typeface="Courier New" panose="02070309020205020404" pitchFamily="49" charset="0"/>
              <a:cs typeface="Courier New" panose="02070309020205020404" pitchFamily="49" charset="0"/>
            </a:endParaRPr>
          </a:p>
          <a:p>
            <a:pPr algn="l"/>
            <a:r>
              <a:rPr lang="en-GB" sz="2000" dirty="0" smtClean="0">
                <a:latin typeface="Courier New" panose="02070309020205020404" pitchFamily="49" charset="0"/>
                <a:cs typeface="Courier New" panose="02070309020205020404" pitchFamily="49" charset="0"/>
              </a:rPr>
              <a:t>Step 3: Make solution feasible</a:t>
            </a:r>
          </a:p>
          <a:p>
            <a:pPr algn="l"/>
            <a:endParaRPr lang="en-GB" sz="2000" dirty="0">
              <a:latin typeface="Courier New" panose="02070309020205020404" pitchFamily="49" charset="0"/>
              <a:cs typeface="Courier New" panose="02070309020205020404" pitchFamily="49" charset="0"/>
            </a:endParaRPr>
          </a:p>
          <a:p>
            <a:pPr algn="l"/>
            <a:r>
              <a:rPr lang="en-GB" sz="2000" dirty="0" smtClean="0">
                <a:latin typeface="Courier New" panose="02070309020205020404" pitchFamily="49" charset="0"/>
                <a:cs typeface="Courier New" panose="02070309020205020404" pitchFamily="49" charset="0"/>
              </a:rPr>
              <a:t>Step 4: If no more improvements possible or reached max number of iterations then stop else return to 2</a:t>
            </a:r>
            <a:endParaRPr lang="en-GB" sz="2000" dirty="0">
              <a:latin typeface="Courier New" panose="02070309020205020404" pitchFamily="49" charset="0"/>
              <a:cs typeface="Courier New" panose="02070309020205020404" pitchFamily="49" charset="0"/>
            </a:endParaRPr>
          </a:p>
        </p:txBody>
      </p:sp>
      <p:sp>
        <p:nvSpPr>
          <p:cNvPr id="6" name="Right Brace 5"/>
          <p:cNvSpPr/>
          <p:nvPr/>
        </p:nvSpPr>
        <p:spPr bwMode="auto">
          <a:xfrm>
            <a:off x="5148064" y="4797152"/>
            <a:ext cx="288032" cy="936104"/>
          </a:xfrm>
          <a:prstGeom prst="rightBrace">
            <a:avLst/>
          </a:prstGeom>
          <a:solidFill>
            <a:schemeClr val="bg1"/>
          </a:solidFill>
          <a:ln w="12700" cap="flat" cmpd="sng" algn="ctr">
            <a:solidFill>
              <a:schemeClr val="tx2">
                <a:lumMod val="75000"/>
                <a:lumOff val="25000"/>
              </a:schemeClr>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7" name="TextBox 6"/>
          <p:cNvSpPr txBox="1"/>
          <p:nvPr/>
        </p:nvSpPr>
        <p:spPr>
          <a:xfrm>
            <a:off x="5425626" y="5085184"/>
            <a:ext cx="3034806" cy="369332"/>
          </a:xfrm>
          <a:prstGeom prst="rect">
            <a:avLst/>
          </a:prstGeom>
          <a:noFill/>
        </p:spPr>
        <p:txBody>
          <a:bodyPr wrap="none" rtlCol="0">
            <a:spAutoFit/>
          </a:bodyPr>
          <a:lstStyle/>
          <a:p>
            <a:r>
              <a:rPr lang="en-GB" sz="1800" dirty="0" smtClean="0">
                <a:solidFill>
                  <a:schemeClr val="tx2">
                    <a:lumMod val="75000"/>
                    <a:lumOff val="25000"/>
                  </a:schemeClr>
                </a:solidFill>
              </a:rPr>
              <a:t>Stochastic approximation</a:t>
            </a:r>
            <a:endParaRPr lang="en-GB" sz="1800" dirty="0">
              <a:solidFill>
                <a:schemeClr val="tx2">
                  <a:lumMod val="75000"/>
                  <a:lumOff val="25000"/>
                </a:schemeClr>
              </a:solidFill>
            </a:endParaRPr>
          </a:p>
        </p:txBody>
      </p:sp>
    </p:spTree>
    <p:extLst>
      <p:ext uri="{BB962C8B-B14F-4D97-AF65-F5344CB8AC3E}">
        <p14:creationId xmlns:p14="http://schemas.microsoft.com/office/powerpoint/2010/main" val="19909151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13. Random Search</a:t>
            </a:r>
            <a:endParaRPr lang="en-GB" dirty="0"/>
          </a:p>
        </p:txBody>
      </p:sp>
      <p:sp>
        <p:nvSpPr>
          <p:cNvPr id="3" name="Content Placeholder 2"/>
          <p:cNvSpPr>
            <a:spLocks noGrp="1"/>
          </p:cNvSpPr>
          <p:nvPr>
            <p:ph idx="1"/>
          </p:nvPr>
        </p:nvSpPr>
        <p:spPr/>
        <p:txBody>
          <a:bodyPr/>
          <a:lstStyle/>
          <a:p>
            <a:r>
              <a:rPr lang="en-GB" dirty="0" smtClean="0"/>
              <a:t>Decision variables </a:t>
            </a:r>
            <a:r>
              <a:rPr lang="en-GB" b="1" i="1" dirty="0" smtClean="0"/>
              <a:t>x</a:t>
            </a:r>
            <a:r>
              <a:rPr lang="en-GB" dirty="0" smtClean="0"/>
              <a:t> are not continuous</a:t>
            </a:r>
          </a:p>
          <a:p>
            <a:r>
              <a:rPr lang="en-GB" dirty="0" smtClean="0"/>
              <a:t>Number of feasible solutions is large (say greater than 20)</a:t>
            </a:r>
          </a:p>
          <a:p>
            <a:r>
              <a:rPr lang="en-GB" dirty="0" smtClean="0"/>
              <a:t>Move around the decision space in a random fashion</a:t>
            </a:r>
          </a:p>
          <a:p>
            <a:r>
              <a:rPr lang="en-GB" dirty="0" smtClean="0"/>
              <a:t>In general, </a:t>
            </a:r>
          </a:p>
          <a:p>
            <a:pPr lvl="1"/>
            <a:r>
              <a:rPr lang="en-GB" dirty="0" smtClean="0"/>
              <a:t>In each iteration the algorithm will sample points from the </a:t>
            </a:r>
            <a:r>
              <a:rPr lang="en-GB" b="1" i="1" dirty="0" smtClean="0">
                <a:solidFill>
                  <a:srgbClr val="00B0F0"/>
                </a:solidFill>
              </a:rPr>
              <a:t>neighbourhood</a:t>
            </a:r>
            <a:r>
              <a:rPr lang="en-GB" dirty="0" smtClean="0"/>
              <a:t> of the current point</a:t>
            </a:r>
          </a:p>
          <a:p>
            <a:pPr lvl="1"/>
            <a:r>
              <a:rPr lang="en-GB" dirty="0" smtClean="0"/>
              <a:t>If the output at a sampled point shows sufficient improvement, the algorithm moves to this point</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26</a:t>
            </a:fld>
            <a:endParaRPr lang="en-US" dirty="0"/>
          </a:p>
        </p:txBody>
      </p:sp>
    </p:spTree>
    <p:extLst>
      <p:ext uri="{BB962C8B-B14F-4D97-AF65-F5344CB8AC3E}">
        <p14:creationId xmlns:p14="http://schemas.microsoft.com/office/powerpoint/2010/main" val="2430212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Neighbourhood</a:t>
            </a:r>
            <a:endParaRPr lang="en-GB" dirty="0"/>
          </a:p>
        </p:txBody>
      </p:sp>
      <p:sp>
        <p:nvSpPr>
          <p:cNvPr id="3" name="Content Placeholder 2"/>
          <p:cNvSpPr>
            <a:spLocks noGrp="1"/>
          </p:cNvSpPr>
          <p:nvPr>
            <p:ph idx="1"/>
          </p:nvPr>
        </p:nvSpPr>
        <p:spPr/>
        <p:txBody>
          <a:bodyPr/>
          <a:lstStyle/>
          <a:p>
            <a:r>
              <a:rPr lang="en-GB" dirty="0" smtClean="0"/>
              <a:t>The neighbourhood of a point </a:t>
            </a:r>
            <a:r>
              <a:rPr lang="en-GB" b="1" i="1" dirty="0" smtClean="0"/>
              <a:t>x</a:t>
            </a:r>
            <a:r>
              <a:rPr lang="en-GB" dirty="0" smtClean="0"/>
              <a:t> is the set of possible values that could be sampled when choosing the new point </a:t>
            </a:r>
            <a:r>
              <a:rPr lang="en-GB" b="1" i="1" dirty="0" smtClean="0"/>
              <a:t>x</a:t>
            </a:r>
            <a:r>
              <a:rPr lang="en-GB" dirty="0" smtClean="0"/>
              <a:t>’</a:t>
            </a:r>
          </a:p>
          <a:p>
            <a:r>
              <a:rPr lang="en-GB" dirty="0" smtClean="0"/>
              <a:t>It must be equally likely to choose </a:t>
            </a:r>
            <a:r>
              <a:rPr lang="en-GB" b="1" i="1" dirty="0" smtClean="0"/>
              <a:t>x</a:t>
            </a:r>
            <a:r>
              <a:rPr lang="en-GB" dirty="0" smtClean="0"/>
              <a:t>’ when at </a:t>
            </a:r>
            <a:r>
              <a:rPr lang="en-GB" b="1" i="1" dirty="0" err="1" smtClean="0"/>
              <a:t>x</a:t>
            </a:r>
            <a:r>
              <a:rPr lang="en-GB" i="1" baseline="-25000" dirty="0" err="1" smtClean="0"/>
              <a:t>n</a:t>
            </a:r>
            <a:r>
              <a:rPr lang="en-GB" dirty="0" smtClean="0"/>
              <a:t> as it is to choose </a:t>
            </a:r>
            <a:r>
              <a:rPr lang="en-GB" b="1" i="1" dirty="0" err="1"/>
              <a:t>x</a:t>
            </a:r>
            <a:r>
              <a:rPr lang="en-GB" i="1" baseline="-25000" dirty="0" err="1"/>
              <a:t>n</a:t>
            </a:r>
            <a:r>
              <a:rPr lang="en-GB" dirty="0" smtClean="0"/>
              <a:t> when at </a:t>
            </a:r>
            <a:r>
              <a:rPr lang="en-GB" b="1" i="1" dirty="0" smtClean="0"/>
              <a:t>x</a:t>
            </a:r>
            <a:r>
              <a:rPr lang="en-GB" dirty="0" smtClean="0"/>
              <a:t>’, e.g. </a:t>
            </a:r>
          </a:p>
          <a:p>
            <a:pPr lvl="1"/>
            <a:r>
              <a:rPr lang="en-GB" dirty="0" smtClean="0"/>
              <a:t>any of the other possible values of </a:t>
            </a:r>
            <a:r>
              <a:rPr lang="en-GB" b="1" i="1" dirty="0" smtClean="0"/>
              <a:t>x</a:t>
            </a:r>
          </a:p>
          <a:p>
            <a:pPr lvl="1"/>
            <a:r>
              <a:rPr lang="en-GB" dirty="0" smtClean="0"/>
              <a:t>values of </a:t>
            </a:r>
            <a:r>
              <a:rPr lang="en-GB" b="1" i="1" dirty="0" smtClean="0"/>
              <a:t>x</a:t>
            </a:r>
            <a:r>
              <a:rPr lang="en-GB" dirty="0" smtClean="0"/>
              <a:t> that are one different from the current value</a:t>
            </a:r>
          </a:p>
          <a:p>
            <a:r>
              <a:rPr lang="en-GB" dirty="0" smtClean="0"/>
              <a:t>In this algorithm, the choice of neighbourhood structure is not critical to the convergence</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27</a:t>
            </a:fld>
            <a:endParaRPr lang="en-US"/>
          </a:p>
        </p:txBody>
      </p:sp>
    </p:spTree>
    <p:extLst>
      <p:ext uri="{BB962C8B-B14F-4D97-AF65-F5344CB8AC3E}">
        <p14:creationId xmlns:p14="http://schemas.microsoft.com/office/powerpoint/2010/main" val="5433480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Definition</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Let </a:t>
                </a:r>
                <a:r>
                  <a:rPr lang="en-GB" i="1" dirty="0" smtClean="0"/>
                  <a:t>Y</a:t>
                </a:r>
                <a:r>
                  <a:rPr lang="en-GB" dirty="0" smtClean="0"/>
                  <a:t>(</a:t>
                </a:r>
                <a:r>
                  <a:rPr lang="en-GB" b="1" i="1" dirty="0" smtClean="0"/>
                  <a:t>x</a:t>
                </a:r>
                <a:r>
                  <a:rPr lang="en-GB" dirty="0" smtClean="0"/>
                  <a:t>) be a random variable that describes the simulation output at point </a:t>
                </a:r>
                <a:r>
                  <a:rPr lang="en-GB" b="1" i="1" dirty="0" smtClean="0"/>
                  <a:t>x</a:t>
                </a:r>
              </a:p>
              <a:p>
                <a:r>
                  <a:rPr lang="en-GB" dirty="0" smtClean="0"/>
                  <a:t>We wish to minimize </a:t>
                </a:r>
                <a:r>
                  <a:rPr lang="en-GB" dirty="0"/>
                  <a:t>E</a:t>
                </a:r>
                <a:r>
                  <a:rPr lang="en-GB" i="1" baseline="-25000" dirty="0"/>
                  <a:t>x</a:t>
                </a:r>
                <a:r>
                  <a:rPr lang="en-GB" dirty="0"/>
                  <a:t>[</a:t>
                </a:r>
                <a:r>
                  <a:rPr lang="en-GB" i="1" dirty="0"/>
                  <a:t>Y</a:t>
                </a:r>
                <a:r>
                  <a:rPr lang="en-GB" dirty="0"/>
                  <a:t>(</a:t>
                </a:r>
                <a:r>
                  <a:rPr lang="en-GB" b="1" i="1" dirty="0"/>
                  <a:t>x</a:t>
                </a:r>
                <a:r>
                  <a:rPr lang="en-GB" dirty="0"/>
                  <a:t>)]</a:t>
                </a:r>
                <a:r>
                  <a:rPr lang="en-GB" dirty="0" smtClean="0"/>
                  <a:t>, where the sample average is calculated based on </a:t>
                </a:r>
                <a:r>
                  <a:rPr lang="en-GB" i="1" dirty="0" smtClean="0"/>
                  <a:t>p</a:t>
                </a:r>
                <a:r>
                  <a:rPr lang="en-GB" dirty="0" smtClean="0"/>
                  <a:t> iterations of the simulation model with input parameters </a:t>
                </a:r>
                <a:r>
                  <a:rPr lang="en-GB" b="1" i="1" dirty="0" smtClean="0"/>
                  <a:t>x</a:t>
                </a:r>
              </a:p>
              <a:p>
                <a:r>
                  <a:rPr lang="en-GB" dirty="0" smtClean="0"/>
                  <a:t>We assume that we know the range of possible values that E</a:t>
                </a:r>
                <a:r>
                  <a:rPr lang="en-GB" i="1" baseline="-25000" dirty="0" smtClean="0"/>
                  <a:t>x</a:t>
                </a:r>
                <a:r>
                  <a:rPr lang="en-GB" dirty="0" smtClean="0"/>
                  <a:t>[</a:t>
                </a:r>
                <a:r>
                  <a:rPr lang="en-GB" i="1" dirty="0" smtClean="0"/>
                  <a:t>Y</a:t>
                </a:r>
                <a:r>
                  <a:rPr lang="en-GB" dirty="0" smtClean="0"/>
                  <a:t>(</a:t>
                </a:r>
                <a:r>
                  <a:rPr lang="en-GB" b="1" i="1" dirty="0" smtClean="0"/>
                  <a:t>x</a:t>
                </a:r>
                <a:r>
                  <a:rPr lang="en-GB" dirty="0" smtClean="0"/>
                  <a:t>)] can take for any </a:t>
                </a:r>
                <a:r>
                  <a:rPr lang="en-GB" b="1" i="1" dirty="0" smtClean="0"/>
                  <a:t>x</a:t>
                </a:r>
                <a:r>
                  <a:rPr lang="en-GB" dirty="0" smtClean="0"/>
                  <a:t>,</a:t>
                </a:r>
              </a:p>
              <a:p>
                <a:pPr marL="0" indent="0" algn="ctr">
                  <a:buNone/>
                </a:pPr>
                <a14:m>
                  <m:oMath xmlns:m="http://schemas.openxmlformats.org/officeDocument/2006/math">
                    <m:r>
                      <a:rPr lang="en-GB" b="0" i="1" smtClean="0">
                        <a:latin typeface="Cambria Math"/>
                      </a:rPr>
                      <m:t>𝑎</m:t>
                    </m:r>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𝐸</m:t>
                        </m:r>
                      </m:e>
                      <m:sub>
                        <m:r>
                          <a:rPr lang="en-GB" b="0" i="1" smtClean="0">
                            <a:latin typeface="Cambria Math"/>
                            <a:ea typeface="Cambria Math"/>
                          </a:rPr>
                          <m:t>𝑥</m:t>
                        </m:r>
                      </m:sub>
                    </m:sSub>
                    <m:d>
                      <m:dPr>
                        <m:begChr m:val="["/>
                        <m:endChr m:val="]"/>
                        <m:ctrlPr>
                          <a:rPr lang="en-GB" b="0" i="1" smtClean="0">
                            <a:latin typeface="Cambria Math" panose="02040503050406030204" pitchFamily="18" charset="0"/>
                            <a:ea typeface="Cambria Math"/>
                          </a:rPr>
                        </m:ctrlPr>
                      </m:dPr>
                      <m:e>
                        <m:r>
                          <a:rPr lang="en-GB" b="0" i="1" smtClean="0">
                            <a:latin typeface="Cambria Math"/>
                            <a:ea typeface="Cambria Math"/>
                          </a:rPr>
                          <m:t>𝑌</m:t>
                        </m:r>
                        <m:d>
                          <m:dPr>
                            <m:ctrlPr>
                              <a:rPr lang="en-GB" b="0" i="1" smtClean="0">
                                <a:latin typeface="Cambria Math" panose="02040503050406030204" pitchFamily="18" charset="0"/>
                                <a:ea typeface="Cambria Math"/>
                              </a:rPr>
                            </m:ctrlPr>
                          </m:dPr>
                          <m:e>
                            <m:r>
                              <a:rPr lang="en-GB" b="0" i="1" smtClean="0">
                                <a:latin typeface="Cambria Math"/>
                                <a:ea typeface="Cambria Math"/>
                              </a:rPr>
                              <m:t>𝑥</m:t>
                            </m:r>
                          </m:e>
                        </m:d>
                      </m:e>
                    </m:d>
                    <m:r>
                      <a:rPr lang="en-GB" b="0" i="1" smtClean="0">
                        <a:latin typeface="Cambria Math"/>
                        <a:ea typeface="Cambria Math"/>
                      </a:rPr>
                      <m:t>≤</m:t>
                    </m:r>
                    <m:r>
                      <a:rPr lang="en-GB" b="0" i="1" smtClean="0">
                        <a:latin typeface="Cambria Math"/>
                        <a:ea typeface="Cambria Math"/>
                      </a:rPr>
                      <m:t>𝑏</m:t>
                    </m:r>
                    <m:r>
                      <a:rPr lang="en-GB" b="0" i="1" smtClean="0">
                        <a:latin typeface="Cambria Math"/>
                        <a:ea typeface="Cambria Math"/>
                      </a:rPr>
                      <m:t>, </m:t>
                    </m:r>
                    <m:r>
                      <a:rPr lang="en-GB" b="0" i="1" smtClean="0">
                        <a:latin typeface="Cambria Math"/>
                        <a:ea typeface="Cambria Math"/>
                      </a:rPr>
                      <m:t>𝑥</m:t>
                    </m:r>
                    <m:r>
                      <a:rPr lang="en-GB" b="0" i="1" smtClean="0">
                        <a:latin typeface="Cambria Math"/>
                        <a:ea typeface="Cambria Math"/>
                      </a:rPr>
                      <m:t>𝜖</m:t>
                    </m:r>
                  </m:oMath>
                </a14:m>
                <a:r>
                  <a:rPr lang="en-GB" dirty="0" smtClean="0">
                    <a:latin typeface="Symbol" panose="05050102010706020507" pitchFamily="18" charset="2"/>
                  </a:rPr>
                  <a:t>Q</a:t>
                </a:r>
              </a:p>
              <a:p>
                <a:r>
                  <a:rPr lang="en-GB" dirty="0" smtClean="0">
                    <a:latin typeface="+mj-lt"/>
                  </a:rPr>
                  <a:t>Where </a:t>
                </a:r>
                <a:r>
                  <a:rPr lang="en-GB" dirty="0" smtClean="0">
                    <a:latin typeface="Symbol" panose="05050102010706020507" pitchFamily="18" charset="2"/>
                  </a:rPr>
                  <a:t>Q</a:t>
                </a:r>
                <a:r>
                  <a:rPr lang="en-GB" dirty="0" smtClean="0">
                    <a:latin typeface="+mj-lt"/>
                  </a:rPr>
                  <a:t> is the set of allowed values for </a:t>
                </a:r>
                <a:r>
                  <a:rPr lang="en-GB" b="1" i="1" dirty="0" smtClean="0">
                    <a:latin typeface="+mj-lt"/>
                  </a:rPr>
                  <a:t>x</a:t>
                </a:r>
                <a:endParaRPr lang="en-GB" b="1" i="1" dirty="0">
                  <a:latin typeface="+mj-lt"/>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009" t="-1185" r="-1004" b="-10667"/>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28</a:t>
            </a:fld>
            <a:endParaRPr lang="en-US"/>
          </a:p>
        </p:txBody>
      </p:sp>
    </p:spTree>
    <p:extLst>
      <p:ext uri="{BB962C8B-B14F-4D97-AF65-F5344CB8AC3E}">
        <p14:creationId xmlns:p14="http://schemas.microsoft.com/office/powerpoint/2010/main" val="272593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Stochastic Ruler Method</a:t>
            </a:r>
            <a:endParaRPr lang="en-GB" dirty="0"/>
          </a:p>
        </p:txBody>
      </p:sp>
      <p:sp>
        <p:nvSpPr>
          <p:cNvPr id="5" name="Text Placeholder 4"/>
          <p:cNvSpPr>
            <a:spLocks noGrp="1"/>
          </p:cNvSpPr>
          <p:nvPr>
            <p:ph type="body" sz="half" idx="1"/>
          </p:nvPr>
        </p:nvSpPr>
        <p:spPr/>
        <p:txBody>
          <a:bodyPr/>
          <a:lstStyle/>
          <a:p>
            <a:r>
              <a:rPr lang="en-GB" dirty="0" smtClean="0"/>
              <a:t>Set up the starting point for the algorithm </a:t>
            </a:r>
            <a:r>
              <a:rPr lang="en-GB" b="1" i="1" dirty="0" smtClean="0"/>
              <a:t>x</a:t>
            </a:r>
            <a:r>
              <a:rPr lang="en-GB" baseline="-25000" dirty="0" smtClean="0"/>
              <a:t>0</a:t>
            </a:r>
            <a:r>
              <a:rPr lang="en-GB" dirty="0" smtClean="0"/>
              <a:t> </a:t>
            </a:r>
            <a:r>
              <a:rPr lang="en-GB" dirty="0" smtClean="0">
                <a:sym typeface="Symbol"/>
              </a:rPr>
              <a:t> </a:t>
            </a:r>
            <a:r>
              <a:rPr lang="en-GB" dirty="0" smtClean="0">
                <a:latin typeface="Symbol" panose="05050102010706020507" pitchFamily="18" charset="2"/>
                <a:sym typeface="Symbol"/>
              </a:rPr>
              <a:t>Q</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29</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915419"/>
            <a:ext cx="3560763"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bwMode="auto">
          <a:xfrm>
            <a:off x="7668344" y="2996952"/>
            <a:ext cx="216024" cy="216024"/>
          </a:xfrm>
          <a:prstGeom prst="ellipse">
            <a:avLst/>
          </a:prstGeom>
          <a:solidFill>
            <a:srgbClr val="FF00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8" name="TextBox 7"/>
          <p:cNvSpPr txBox="1"/>
          <p:nvPr/>
        </p:nvSpPr>
        <p:spPr>
          <a:xfrm>
            <a:off x="7824596" y="2647670"/>
            <a:ext cx="508473" cy="461665"/>
          </a:xfrm>
          <a:prstGeom prst="rect">
            <a:avLst/>
          </a:prstGeom>
          <a:noFill/>
        </p:spPr>
        <p:txBody>
          <a:bodyPr wrap="none" rtlCol="0">
            <a:spAutoFit/>
          </a:bodyPr>
          <a:lstStyle/>
          <a:p>
            <a:r>
              <a:rPr lang="en-GB" sz="2400" b="1" i="1" dirty="0" smtClean="0">
                <a:latin typeface="+mj-lt"/>
              </a:rPr>
              <a:t>x</a:t>
            </a:r>
            <a:r>
              <a:rPr lang="en-GB" sz="2400" b="1" i="1" baseline="-25000" dirty="0" smtClean="0">
                <a:latin typeface="+mj-lt"/>
              </a:rPr>
              <a:t>0</a:t>
            </a:r>
            <a:endParaRPr lang="en-GB" b="1" i="1" baseline="-25000" dirty="0">
              <a:latin typeface="+mj-lt"/>
            </a:endParaRPr>
          </a:p>
        </p:txBody>
      </p:sp>
    </p:spTree>
    <p:extLst>
      <p:ext uri="{BB962C8B-B14F-4D97-AF65-F5344CB8AC3E}">
        <p14:creationId xmlns:p14="http://schemas.microsoft.com/office/powerpoint/2010/main" val="2166428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of Part III</a:t>
            </a:r>
            <a:endParaRPr lang="en-GB" dirty="0"/>
          </a:p>
        </p:txBody>
      </p:sp>
      <p:sp>
        <p:nvSpPr>
          <p:cNvPr id="3" name="Content Placeholder 2"/>
          <p:cNvSpPr>
            <a:spLocks noGrp="1"/>
          </p:cNvSpPr>
          <p:nvPr>
            <p:ph idx="1"/>
          </p:nvPr>
        </p:nvSpPr>
        <p:spPr/>
        <p:txBody>
          <a:bodyPr/>
          <a:lstStyle/>
          <a:p>
            <a:pPr marL="0" indent="0">
              <a:buNone/>
            </a:pPr>
            <a:r>
              <a:rPr lang="en-GB" dirty="0" smtClean="0"/>
              <a:t>10. Introduction to simulation optimization</a:t>
            </a:r>
          </a:p>
          <a:p>
            <a:pPr marL="0" indent="0">
              <a:buNone/>
            </a:pPr>
            <a:r>
              <a:rPr lang="en-GB" dirty="0" smtClean="0"/>
              <a:t>11. Ranking and selection algorithms</a:t>
            </a:r>
          </a:p>
          <a:p>
            <a:pPr marL="0" indent="0">
              <a:buNone/>
            </a:pPr>
            <a:r>
              <a:rPr lang="en-GB" dirty="0" smtClean="0"/>
              <a:t>12. Stochastic approximation algorithms</a:t>
            </a:r>
          </a:p>
          <a:p>
            <a:pPr marL="0" indent="0">
              <a:buNone/>
            </a:pPr>
            <a:r>
              <a:rPr lang="en-GB" dirty="0" smtClean="0"/>
              <a:t>13. Random search</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a:t>
            </a:fld>
            <a:endParaRPr lang="en-US"/>
          </a:p>
        </p:txBody>
      </p:sp>
    </p:spTree>
    <p:extLst>
      <p:ext uri="{BB962C8B-B14F-4D97-AF65-F5344CB8AC3E}">
        <p14:creationId xmlns:p14="http://schemas.microsoft.com/office/powerpoint/2010/main" val="16274098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Stochastic Ruler Method</a:t>
            </a:r>
            <a:endParaRPr lang="en-GB" dirty="0"/>
          </a:p>
        </p:txBody>
      </p:sp>
      <p:sp>
        <p:nvSpPr>
          <p:cNvPr id="5" name="Text Placeholder 4"/>
          <p:cNvSpPr>
            <a:spLocks noGrp="1"/>
          </p:cNvSpPr>
          <p:nvPr>
            <p:ph type="body" sz="half" idx="1"/>
          </p:nvPr>
        </p:nvSpPr>
        <p:spPr/>
        <p:txBody>
          <a:bodyPr/>
          <a:lstStyle/>
          <a:p>
            <a:r>
              <a:rPr lang="en-GB" dirty="0" smtClean="0"/>
              <a:t>At each iteration</a:t>
            </a:r>
          </a:p>
          <a:p>
            <a:pPr lvl="1"/>
            <a:r>
              <a:rPr lang="en-GB" dirty="0" smtClean="0"/>
              <a:t>Choose a new point </a:t>
            </a:r>
            <a:r>
              <a:rPr lang="en-GB" b="1" i="1" dirty="0" smtClean="0"/>
              <a:t>x</a:t>
            </a:r>
            <a:r>
              <a:rPr lang="en-GB" dirty="0" smtClean="0"/>
              <a:t>’ from the neighbourhood </a:t>
            </a:r>
            <a:r>
              <a:rPr lang="en-GB" b="1" i="1" dirty="0" smtClean="0"/>
              <a:t>N</a:t>
            </a:r>
            <a:r>
              <a:rPr lang="en-GB" dirty="0" smtClean="0"/>
              <a:t> of the current point </a:t>
            </a:r>
            <a:r>
              <a:rPr lang="en-GB" b="1" i="1" dirty="0" smtClean="0"/>
              <a:t>x</a:t>
            </a:r>
          </a:p>
          <a:p>
            <a:pPr lvl="1"/>
            <a:r>
              <a:rPr lang="en-GB" dirty="0" smtClean="0"/>
              <a:t>Run the simulation model </a:t>
            </a:r>
            <a:r>
              <a:rPr lang="en-GB" i="1" dirty="0" smtClean="0"/>
              <a:t>p</a:t>
            </a:r>
            <a:r>
              <a:rPr lang="en-GB" dirty="0" smtClean="0"/>
              <a:t> times to obtain E</a:t>
            </a:r>
            <a:r>
              <a:rPr lang="en-GB" i="1" baseline="-25000" dirty="0" smtClean="0"/>
              <a:t>x</a:t>
            </a:r>
            <a:r>
              <a:rPr lang="en-GB" dirty="0" smtClean="0"/>
              <a:t>[</a:t>
            </a:r>
            <a:r>
              <a:rPr lang="en-GB" i="1" dirty="0" smtClean="0"/>
              <a:t>Y</a:t>
            </a:r>
            <a:r>
              <a:rPr lang="en-GB" dirty="0" smtClean="0"/>
              <a:t>(</a:t>
            </a:r>
            <a:r>
              <a:rPr lang="en-GB" b="1" i="1" dirty="0" smtClean="0"/>
              <a:t>x</a:t>
            </a:r>
            <a:r>
              <a:rPr lang="en-GB" dirty="0" smtClean="0"/>
              <a:t>’)] </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915419"/>
            <a:ext cx="3560763"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bwMode="auto">
          <a:xfrm>
            <a:off x="7668344" y="2996952"/>
            <a:ext cx="216024" cy="216024"/>
          </a:xfrm>
          <a:prstGeom prst="ellipse">
            <a:avLst/>
          </a:prstGeom>
          <a:solidFill>
            <a:srgbClr val="FF00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8" name="TextBox 7"/>
          <p:cNvSpPr txBox="1"/>
          <p:nvPr/>
        </p:nvSpPr>
        <p:spPr>
          <a:xfrm>
            <a:off x="7896731" y="2647670"/>
            <a:ext cx="364203" cy="461665"/>
          </a:xfrm>
          <a:prstGeom prst="rect">
            <a:avLst/>
          </a:prstGeom>
          <a:noFill/>
        </p:spPr>
        <p:txBody>
          <a:bodyPr wrap="none" rtlCol="0">
            <a:spAutoFit/>
          </a:bodyPr>
          <a:lstStyle/>
          <a:p>
            <a:r>
              <a:rPr lang="en-GB" sz="2400" b="1" i="1" dirty="0" smtClean="0">
                <a:latin typeface="+mj-lt"/>
              </a:rPr>
              <a:t>x</a:t>
            </a:r>
            <a:endParaRPr lang="en-GB" b="1" i="1" dirty="0">
              <a:latin typeface="+mj-lt"/>
            </a:endParaRPr>
          </a:p>
        </p:txBody>
      </p:sp>
      <p:sp>
        <p:nvSpPr>
          <p:cNvPr id="6" name="Oval 5"/>
          <p:cNvSpPr/>
          <p:nvPr/>
        </p:nvSpPr>
        <p:spPr bwMode="auto">
          <a:xfrm>
            <a:off x="7668344" y="2482138"/>
            <a:ext cx="216024" cy="226782"/>
          </a:xfrm>
          <a:prstGeom prst="ellipse">
            <a:avLst/>
          </a:prstGeom>
          <a:solidFill>
            <a:srgbClr val="FFB3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0" name="Oval 9"/>
          <p:cNvSpPr/>
          <p:nvPr/>
        </p:nvSpPr>
        <p:spPr bwMode="auto">
          <a:xfrm>
            <a:off x="7020272" y="2986194"/>
            <a:ext cx="216024" cy="226782"/>
          </a:xfrm>
          <a:prstGeom prst="ellipse">
            <a:avLst/>
          </a:prstGeom>
          <a:solidFill>
            <a:srgbClr val="FFB3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1" name="Oval 10"/>
          <p:cNvSpPr/>
          <p:nvPr/>
        </p:nvSpPr>
        <p:spPr bwMode="auto">
          <a:xfrm>
            <a:off x="8244408" y="2986194"/>
            <a:ext cx="216024" cy="226782"/>
          </a:xfrm>
          <a:prstGeom prst="ellipse">
            <a:avLst/>
          </a:prstGeom>
          <a:solidFill>
            <a:srgbClr val="FFB3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2" name="Oval 11"/>
          <p:cNvSpPr/>
          <p:nvPr/>
        </p:nvSpPr>
        <p:spPr bwMode="auto">
          <a:xfrm>
            <a:off x="7668344" y="3501008"/>
            <a:ext cx="216024" cy="226782"/>
          </a:xfrm>
          <a:prstGeom prst="ellipse">
            <a:avLst/>
          </a:prstGeom>
          <a:solidFill>
            <a:srgbClr val="FFB3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9" name="Oval 8"/>
          <p:cNvSpPr/>
          <p:nvPr/>
        </p:nvSpPr>
        <p:spPr bwMode="auto">
          <a:xfrm>
            <a:off x="7020272" y="2986194"/>
            <a:ext cx="216024" cy="226782"/>
          </a:xfrm>
          <a:prstGeom prst="ellipse">
            <a:avLst/>
          </a:prstGeom>
          <a:solidFill>
            <a:schemeClr val="tx2">
              <a:lumMod val="50000"/>
              <a:lumOff val="50000"/>
            </a:schemeClr>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3" name="TextBox 12"/>
          <p:cNvSpPr txBox="1"/>
          <p:nvPr/>
        </p:nvSpPr>
        <p:spPr>
          <a:xfrm>
            <a:off x="6606081" y="2649968"/>
            <a:ext cx="434734" cy="461665"/>
          </a:xfrm>
          <a:prstGeom prst="rect">
            <a:avLst/>
          </a:prstGeom>
          <a:noFill/>
        </p:spPr>
        <p:txBody>
          <a:bodyPr wrap="none" rtlCol="0">
            <a:spAutoFit/>
          </a:bodyPr>
          <a:lstStyle/>
          <a:p>
            <a:r>
              <a:rPr lang="en-GB" sz="2400" b="1" i="1" dirty="0" smtClean="0">
                <a:latin typeface="+mj-lt"/>
              </a:rPr>
              <a:t>x</a:t>
            </a:r>
            <a:r>
              <a:rPr lang="en-GB" sz="2400" dirty="0" smtClean="0">
                <a:latin typeface="+mj-lt"/>
              </a:rPr>
              <a:t>’</a:t>
            </a:r>
            <a:endParaRPr lang="en-GB" sz="2400" dirty="0">
              <a:latin typeface="+mj-lt"/>
            </a:endParaRPr>
          </a:p>
        </p:txBody>
      </p:sp>
    </p:spTree>
    <p:extLst>
      <p:ext uri="{BB962C8B-B14F-4D97-AF65-F5344CB8AC3E}">
        <p14:creationId xmlns:p14="http://schemas.microsoft.com/office/powerpoint/2010/main" val="202195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P spid="10" grpId="0" animBg="1"/>
      <p:bldP spid="11" grpId="0" animBg="1"/>
      <p:bldP spid="12" grpId="0" animBg="1"/>
      <p:bldP spid="9" grpId="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Stochastic Ruler Method</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31</a:t>
            </a:fld>
            <a:endParaRPr lang="en-US"/>
          </a:p>
        </p:txBody>
      </p:sp>
      <p:sp>
        <p:nvSpPr>
          <p:cNvPr id="5" name="TextBox 4"/>
          <p:cNvSpPr txBox="1"/>
          <p:nvPr/>
        </p:nvSpPr>
        <p:spPr>
          <a:xfrm>
            <a:off x="4904650" y="6300028"/>
            <a:ext cx="3555782" cy="369332"/>
          </a:xfrm>
          <a:prstGeom prst="rect">
            <a:avLst/>
          </a:prstGeom>
          <a:noFill/>
        </p:spPr>
        <p:txBody>
          <a:bodyPr wrap="none" rtlCol="0">
            <a:spAutoFit/>
          </a:bodyPr>
          <a:lstStyle/>
          <a:p>
            <a:r>
              <a:rPr lang="en-GB" sz="1800" dirty="0" err="1" smtClean="0"/>
              <a:t>Alrefaei</a:t>
            </a:r>
            <a:r>
              <a:rPr lang="en-GB" sz="1800" dirty="0" smtClean="0"/>
              <a:t> and </a:t>
            </a:r>
            <a:r>
              <a:rPr lang="en-GB" sz="1800" dirty="0" err="1" smtClean="0"/>
              <a:t>Andradóttir</a:t>
            </a:r>
            <a:r>
              <a:rPr lang="en-GB" sz="1800" dirty="0" smtClean="0"/>
              <a:t> 2001</a:t>
            </a:r>
            <a:endParaRPr lang="en-GB" sz="1800" dirty="0"/>
          </a:p>
        </p:txBody>
      </p:sp>
      <p:sp>
        <p:nvSpPr>
          <p:cNvPr id="6" name="Rectangle 5"/>
          <p:cNvSpPr/>
          <p:nvPr/>
        </p:nvSpPr>
        <p:spPr bwMode="auto">
          <a:xfrm>
            <a:off x="827584" y="3933056"/>
            <a:ext cx="7128792" cy="792088"/>
          </a:xfrm>
          <a:prstGeom prst="rect">
            <a:avLst/>
          </a:prstGeom>
          <a:solidFill>
            <a:srgbClr val="C7BF1D"/>
          </a:soli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1"/>
              </a:solidFill>
              <a:effectLst/>
              <a:latin typeface="Lucida Sans" pitchFamily="34" charset="0"/>
            </a:endParaRPr>
          </a:p>
        </p:txBody>
      </p:sp>
      <p:cxnSp>
        <p:nvCxnSpPr>
          <p:cNvPr id="8" name="Straight Connector 7"/>
          <p:cNvCxnSpPr/>
          <p:nvPr/>
        </p:nvCxnSpPr>
        <p:spPr bwMode="auto">
          <a:xfrm>
            <a:off x="125963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161967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p:cNvCxnSpPr/>
          <p:nvPr/>
        </p:nvCxnSpPr>
        <p:spPr bwMode="auto">
          <a:xfrm>
            <a:off x="197971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233975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p:cNvCxnSpPr/>
          <p:nvPr/>
        </p:nvCxnSpPr>
        <p:spPr bwMode="auto">
          <a:xfrm>
            <a:off x="269979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p:cNvCxnSpPr/>
          <p:nvPr/>
        </p:nvCxnSpPr>
        <p:spPr bwMode="auto">
          <a:xfrm>
            <a:off x="305983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p:cNvCxnSpPr/>
          <p:nvPr/>
        </p:nvCxnSpPr>
        <p:spPr bwMode="auto">
          <a:xfrm>
            <a:off x="341987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377991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p:cNvCxnSpPr/>
          <p:nvPr/>
        </p:nvCxnSpPr>
        <p:spPr bwMode="auto">
          <a:xfrm>
            <a:off x="413995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Straight Connector 16"/>
          <p:cNvCxnSpPr/>
          <p:nvPr/>
        </p:nvCxnSpPr>
        <p:spPr bwMode="auto">
          <a:xfrm>
            <a:off x="449999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Connector 17"/>
          <p:cNvCxnSpPr/>
          <p:nvPr/>
        </p:nvCxnSpPr>
        <p:spPr bwMode="auto">
          <a:xfrm>
            <a:off x="486003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522007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558011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a:off x="594015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a:off x="630019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a:off x="666023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a:off x="702027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738031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a:off x="7740352" y="3933056"/>
            <a:ext cx="0" cy="396044"/>
          </a:xfrm>
          <a:prstGeom prst="line">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27"/>
          <p:cNvCxnSpPr/>
          <p:nvPr/>
        </p:nvCxnSpPr>
        <p:spPr bwMode="auto">
          <a:xfrm>
            <a:off x="2699792" y="2924944"/>
            <a:ext cx="0" cy="1008112"/>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Arrow Connector 29"/>
          <p:cNvCxnSpPr/>
          <p:nvPr/>
        </p:nvCxnSpPr>
        <p:spPr bwMode="auto">
          <a:xfrm>
            <a:off x="6660232" y="2924944"/>
            <a:ext cx="22309" cy="1008112"/>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Box 30"/>
          <p:cNvSpPr txBox="1"/>
          <p:nvPr/>
        </p:nvSpPr>
        <p:spPr>
          <a:xfrm>
            <a:off x="1115615" y="2204864"/>
            <a:ext cx="3276365" cy="707886"/>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GB" sz="2000" dirty="0" smtClean="0"/>
              <a:t>Known lower bound for the output, a</a:t>
            </a:r>
            <a:endParaRPr lang="en-GB" sz="2000" dirty="0"/>
          </a:p>
        </p:txBody>
      </p:sp>
      <p:sp>
        <p:nvSpPr>
          <p:cNvPr id="32" name="TextBox 31"/>
          <p:cNvSpPr txBox="1"/>
          <p:nvPr/>
        </p:nvSpPr>
        <p:spPr>
          <a:xfrm>
            <a:off x="5040051" y="2204864"/>
            <a:ext cx="3276365" cy="707886"/>
          </a:xfrm>
          <a:prstGeom prst="rect">
            <a:avLst/>
          </a:prstGeom>
          <a:solidFill>
            <a:schemeClr val="accent1">
              <a:lumMod val="20000"/>
              <a:lumOff val="80000"/>
            </a:schemeClr>
          </a:solidFill>
          <a:ln>
            <a:solidFill>
              <a:schemeClr val="accent1">
                <a:lumMod val="75000"/>
              </a:schemeClr>
            </a:solidFill>
          </a:ln>
        </p:spPr>
        <p:txBody>
          <a:bodyPr wrap="square" rtlCol="0">
            <a:spAutoFit/>
          </a:bodyPr>
          <a:lstStyle/>
          <a:p>
            <a:r>
              <a:rPr lang="en-GB" sz="2000" dirty="0" smtClean="0"/>
              <a:t>Known upper bound for the output, b</a:t>
            </a:r>
            <a:endParaRPr lang="en-GB" sz="2000" dirty="0"/>
          </a:p>
        </p:txBody>
      </p:sp>
      <p:cxnSp>
        <p:nvCxnSpPr>
          <p:cNvPr id="34" name="Straight Arrow Connector 33"/>
          <p:cNvCxnSpPr/>
          <p:nvPr/>
        </p:nvCxnSpPr>
        <p:spPr bwMode="auto">
          <a:xfrm>
            <a:off x="3635896" y="3933056"/>
            <a:ext cx="0" cy="1800200"/>
          </a:xfrm>
          <a:prstGeom prst="straightConnector1">
            <a:avLst/>
          </a:prstGeom>
          <a:solidFill>
            <a:schemeClr val="accent1"/>
          </a:solidFill>
          <a:ln w="12700" cap="flat" cmpd="sng" algn="ctr">
            <a:solidFill>
              <a:schemeClr val="accent2"/>
            </a:solidFill>
            <a:prstDash val="solid"/>
            <a:round/>
            <a:headEnd type="arrow"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Box 34"/>
          <p:cNvSpPr txBox="1"/>
          <p:nvPr/>
        </p:nvSpPr>
        <p:spPr>
          <a:xfrm>
            <a:off x="3489320" y="5765194"/>
            <a:ext cx="362600" cy="400110"/>
          </a:xfrm>
          <a:prstGeom prst="rect">
            <a:avLst/>
          </a:prstGeom>
          <a:noFill/>
        </p:spPr>
        <p:txBody>
          <a:bodyPr wrap="none" rtlCol="0">
            <a:spAutoFit/>
          </a:bodyPr>
          <a:lstStyle/>
          <a:p>
            <a:r>
              <a:rPr lang="en-GB" sz="2000" dirty="0" smtClean="0"/>
              <a:t>U</a:t>
            </a:r>
            <a:endParaRPr lang="en-GB" sz="2000" dirty="0"/>
          </a:p>
        </p:txBody>
      </p:sp>
      <p:sp>
        <p:nvSpPr>
          <p:cNvPr id="36" name="TextBox 35"/>
          <p:cNvSpPr txBox="1"/>
          <p:nvPr/>
        </p:nvSpPr>
        <p:spPr>
          <a:xfrm>
            <a:off x="263577" y="1556792"/>
            <a:ext cx="8412879" cy="400110"/>
          </a:xfrm>
          <a:prstGeom prst="rect">
            <a:avLst/>
          </a:prstGeom>
          <a:noFill/>
        </p:spPr>
        <p:txBody>
          <a:bodyPr wrap="none" rtlCol="0">
            <a:spAutoFit/>
          </a:bodyPr>
          <a:lstStyle/>
          <a:p>
            <a:r>
              <a:rPr lang="en-GB" sz="2000" dirty="0" smtClean="0">
                <a:latin typeface="+mj-lt"/>
              </a:rPr>
              <a:t>Repeat </a:t>
            </a:r>
            <a:r>
              <a:rPr lang="en-GB" sz="2000" i="1" dirty="0" smtClean="0">
                <a:latin typeface="+mj-lt"/>
              </a:rPr>
              <a:t>M</a:t>
            </a:r>
            <a:r>
              <a:rPr lang="en-GB" sz="2000" dirty="0" smtClean="0">
                <a:latin typeface="+mj-lt"/>
              </a:rPr>
              <a:t> times: Generate a uniform random number </a:t>
            </a:r>
            <a:r>
              <a:rPr lang="en-GB" sz="2000" i="1" dirty="0" smtClean="0">
                <a:latin typeface="+mj-lt"/>
              </a:rPr>
              <a:t>U</a:t>
            </a:r>
            <a:r>
              <a:rPr lang="en-GB" sz="2000" dirty="0" smtClean="0">
                <a:latin typeface="+mj-lt"/>
              </a:rPr>
              <a:t> between </a:t>
            </a:r>
            <a:r>
              <a:rPr lang="en-GB" sz="2000" i="1" dirty="0" smtClean="0">
                <a:latin typeface="+mj-lt"/>
              </a:rPr>
              <a:t>a</a:t>
            </a:r>
            <a:r>
              <a:rPr lang="en-GB" sz="2000" dirty="0" smtClean="0">
                <a:latin typeface="+mj-lt"/>
              </a:rPr>
              <a:t> and </a:t>
            </a:r>
            <a:r>
              <a:rPr lang="en-GB" sz="2000" i="1" dirty="0" smtClean="0">
                <a:latin typeface="+mj-lt"/>
              </a:rPr>
              <a:t>b</a:t>
            </a:r>
            <a:endParaRPr lang="en-GB" sz="2000" i="1" dirty="0">
              <a:latin typeface="+mj-lt"/>
            </a:endParaRPr>
          </a:p>
        </p:txBody>
      </p:sp>
    </p:spTree>
    <p:extLst>
      <p:ext uri="{BB962C8B-B14F-4D97-AF65-F5344CB8AC3E}">
        <p14:creationId xmlns:p14="http://schemas.microsoft.com/office/powerpoint/2010/main" val="316445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5" grpId="0"/>
      <p:bldP spid="3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Stochastic Ruler Method</a:t>
            </a:r>
            <a:endParaRPr lang="en-GB" dirty="0"/>
          </a:p>
        </p:txBody>
      </p:sp>
      <p:sp>
        <p:nvSpPr>
          <p:cNvPr id="2" name="Content Placeholder 1"/>
          <p:cNvSpPr>
            <a:spLocks noGrp="1"/>
          </p:cNvSpPr>
          <p:nvPr>
            <p:ph idx="1"/>
          </p:nvPr>
        </p:nvSpPr>
        <p:spPr/>
        <p:txBody>
          <a:bodyPr/>
          <a:lstStyle/>
          <a:p>
            <a:r>
              <a:rPr lang="en-GB" dirty="0" smtClean="0"/>
              <a:t>If </a:t>
            </a:r>
            <a:r>
              <a:rPr lang="en-GB" dirty="0"/>
              <a:t>E</a:t>
            </a:r>
            <a:r>
              <a:rPr lang="en-GB" i="1" baseline="-25000" dirty="0"/>
              <a:t>x</a:t>
            </a:r>
            <a:r>
              <a:rPr lang="en-GB" dirty="0"/>
              <a:t>[</a:t>
            </a:r>
            <a:r>
              <a:rPr lang="en-GB" i="1" dirty="0"/>
              <a:t>Y</a:t>
            </a:r>
            <a:r>
              <a:rPr lang="en-GB" dirty="0"/>
              <a:t>(</a:t>
            </a:r>
            <a:r>
              <a:rPr lang="en-GB" b="1" i="1" dirty="0"/>
              <a:t>x</a:t>
            </a:r>
            <a:r>
              <a:rPr lang="en-GB" dirty="0"/>
              <a:t>’)] </a:t>
            </a:r>
            <a:r>
              <a:rPr lang="en-GB" dirty="0" smtClean="0"/>
              <a:t>&gt; </a:t>
            </a:r>
            <a:r>
              <a:rPr lang="en-GB" i="1" dirty="0" smtClean="0"/>
              <a:t>U</a:t>
            </a:r>
            <a:r>
              <a:rPr lang="en-GB" dirty="0" smtClean="0"/>
              <a:t> then</a:t>
            </a:r>
          </a:p>
          <a:p>
            <a:pPr lvl="1"/>
            <a:r>
              <a:rPr lang="en-GB" dirty="0" smtClean="0"/>
              <a:t>Stick with current solution, </a:t>
            </a:r>
            <a:r>
              <a:rPr lang="en-GB" b="1" i="1" dirty="0" smtClean="0"/>
              <a:t>x</a:t>
            </a:r>
            <a:r>
              <a:rPr lang="en-GB" i="1" baseline="-25000" dirty="0" smtClean="0"/>
              <a:t>n</a:t>
            </a:r>
            <a:r>
              <a:rPr lang="en-GB" baseline="-25000" dirty="0" smtClean="0"/>
              <a:t>+1</a:t>
            </a:r>
            <a:r>
              <a:rPr lang="en-GB" dirty="0" smtClean="0"/>
              <a:t> = </a:t>
            </a:r>
            <a:r>
              <a:rPr lang="en-GB" b="1" i="1" dirty="0" err="1" smtClean="0"/>
              <a:t>x</a:t>
            </a:r>
            <a:r>
              <a:rPr lang="en-GB" i="1" baseline="-25000" dirty="0" err="1" smtClean="0"/>
              <a:t>n</a:t>
            </a:r>
            <a:endParaRPr lang="en-GB" i="1" baseline="-25000" dirty="0" smtClean="0"/>
          </a:p>
          <a:p>
            <a:pPr lvl="1"/>
            <a:r>
              <a:rPr lang="en-GB" dirty="0" smtClean="0"/>
              <a:t>Exit this For loop, i.e. move to sample a new value of </a:t>
            </a:r>
            <a:r>
              <a:rPr lang="en-GB" b="1" i="1" dirty="0" smtClean="0"/>
              <a:t>x</a:t>
            </a:r>
            <a:r>
              <a:rPr lang="en-GB" dirty="0" smtClean="0"/>
              <a:t>’ from the neighbourhood of </a:t>
            </a:r>
            <a:r>
              <a:rPr lang="en-GB" b="1" i="1" dirty="0" err="1"/>
              <a:t>x</a:t>
            </a:r>
            <a:r>
              <a:rPr lang="en-GB" i="1" baseline="-25000" dirty="0" err="1"/>
              <a:t>n</a:t>
            </a:r>
            <a:endParaRPr lang="en-GB" dirty="0" smtClean="0"/>
          </a:p>
          <a:p>
            <a:r>
              <a:rPr lang="en-GB" dirty="0" smtClean="0"/>
              <a:t>Else if </a:t>
            </a:r>
            <a:r>
              <a:rPr lang="en-GB" dirty="0"/>
              <a:t>E</a:t>
            </a:r>
            <a:r>
              <a:rPr lang="en-GB" i="1" baseline="-25000" dirty="0"/>
              <a:t>x</a:t>
            </a:r>
            <a:r>
              <a:rPr lang="en-GB" dirty="0"/>
              <a:t>[</a:t>
            </a:r>
            <a:r>
              <a:rPr lang="en-GB" i="1" dirty="0"/>
              <a:t>Y</a:t>
            </a:r>
            <a:r>
              <a:rPr lang="en-GB" dirty="0"/>
              <a:t>(</a:t>
            </a:r>
            <a:r>
              <a:rPr lang="en-GB" b="1" i="1" dirty="0"/>
              <a:t>x</a:t>
            </a:r>
            <a:r>
              <a:rPr lang="en-GB" dirty="0"/>
              <a:t>’)] </a:t>
            </a:r>
            <a:r>
              <a:rPr lang="en-GB" dirty="0" smtClean="0"/>
              <a:t> &lt; </a:t>
            </a:r>
            <a:r>
              <a:rPr lang="en-GB" i="1" dirty="0" smtClean="0"/>
              <a:t>U</a:t>
            </a:r>
            <a:r>
              <a:rPr lang="en-GB" dirty="0" smtClean="0"/>
              <a:t> then</a:t>
            </a:r>
          </a:p>
          <a:p>
            <a:pPr lvl="1"/>
            <a:r>
              <a:rPr lang="en-GB" dirty="0"/>
              <a:t>Loop by sampling more values of </a:t>
            </a:r>
            <a:r>
              <a:rPr lang="en-GB" i="1" dirty="0"/>
              <a:t>U</a:t>
            </a:r>
          </a:p>
          <a:p>
            <a:r>
              <a:rPr lang="en-GB" dirty="0" smtClean="0"/>
              <a:t>If we succeed in sampling M values of U that are greater than </a:t>
            </a:r>
            <a:r>
              <a:rPr lang="en-GB" dirty="0"/>
              <a:t>E</a:t>
            </a:r>
            <a:r>
              <a:rPr lang="en-GB" i="1" baseline="-25000" dirty="0"/>
              <a:t>x</a:t>
            </a:r>
            <a:r>
              <a:rPr lang="en-GB" dirty="0"/>
              <a:t>[</a:t>
            </a:r>
            <a:r>
              <a:rPr lang="en-GB" i="1" dirty="0"/>
              <a:t>Y</a:t>
            </a:r>
            <a:r>
              <a:rPr lang="en-GB" dirty="0"/>
              <a:t>(</a:t>
            </a:r>
            <a:r>
              <a:rPr lang="en-GB" b="1" i="1" dirty="0"/>
              <a:t>x</a:t>
            </a:r>
            <a:r>
              <a:rPr lang="en-GB" dirty="0"/>
              <a:t>’)] </a:t>
            </a:r>
            <a:endParaRPr lang="en-GB" dirty="0" smtClean="0"/>
          </a:p>
          <a:p>
            <a:pPr lvl="1"/>
            <a:r>
              <a:rPr lang="en-GB" dirty="0" smtClean="0"/>
              <a:t>Move to the test solution</a:t>
            </a:r>
          </a:p>
          <a:p>
            <a:pPr lvl="1"/>
            <a:r>
              <a:rPr lang="en-GB" b="1" i="1" dirty="0" smtClean="0"/>
              <a:t>x</a:t>
            </a:r>
            <a:r>
              <a:rPr lang="en-GB" i="1" baseline="-25000" dirty="0" smtClean="0"/>
              <a:t>n</a:t>
            </a:r>
            <a:r>
              <a:rPr lang="en-GB" baseline="-25000" dirty="0" smtClean="0"/>
              <a:t>+1</a:t>
            </a:r>
            <a:r>
              <a:rPr lang="en-GB" dirty="0" smtClean="0"/>
              <a:t>=</a:t>
            </a:r>
            <a:r>
              <a:rPr lang="en-GB" b="1" i="1" dirty="0" smtClean="0"/>
              <a:t>x</a:t>
            </a:r>
            <a:r>
              <a:rPr lang="en-GB" dirty="0" smtClean="0"/>
              <a:t>’</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32</a:t>
            </a:fld>
            <a:endParaRPr lang="en-US" dirty="0"/>
          </a:p>
        </p:txBody>
      </p:sp>
    </p:spTree>
    <p:extLst>
      <p:ext uri="{BB962C8B-B14F-4D97-AF65-F5344CB8AC3E}">
        <p14:creationId xmlns:p14="http://schemas.microsoft.com/office/powerpoint/2010/main" val="65783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Stochastic Ruler Method: Parameters</a:t>
            </a:r>
            <a:endParaRPr lang="en-GB" dirty="0"/>
          </a:p>
        </p:txBody>
      </p:sp>
      <p:sp>
        <p:nvSpPr>
          <p:cNvPr id="3" name="Content Placeholder 2"/>
          <p:cNvSpPr>
            <a:spLocks noGrp="1"/>
          </p:cNvSpPr>
          <p:nvPr>
            <p:ph idx="1"/>
          </p:nvPr>
        </p:nvSpPr>
        <p:spPr/>
        <p:txBody>
          <a:bodyPr/>
          <a:lstStyle/>
          <a:p>
            <a:r>
              <a:rPr lang="en-GB" dirty="0" smtClean="0"/>
              <a:t>There are several user-defined parameters that need to be set</a:t>
            </a:r>
          </a:p>
          <a:p>
            <a:pPr lvl="1"/>
            <a:r>
              <a:rPr lang="en-GB" i="1" dirty="0" smtClean="0"/>
              <a:t>p</a:t>
            </a:r>
            <a:r>
              <a:rPr lang="en-GB" dirty="0" smtClean="0"/>
              <a:t> – number of iterations of the simulation model to run at each design point: </a:t>
            </a:r>
            <a:r>
              <a:rPr lang="en-GB" i="1" dirty="0" smtClean="0"/>
              <a:t>p</a:t>
            </a:r>
            <a:r>
              <a:rPr lang="en-GB" dirty="0" smtClean="0"/>
              <a:t>=1 seems to work reasonably well</a:t>
            </a:r>
          </a:p>
          <a:p>
            <a:pPr lvl="1"/>
            <a:r>
              <a:rPr lang="en-GB" i="1" dirty="0" smtClean="0"/>
              <a:t>M</a:t>
            </a:r>
            <a:r>
              <a:rPr lang="en-GB" dirty="0" smtClean="0"/>
              <a:t> – number of comparisons of the expected value made with the stochastic ruler: 1≤</a:t>
            </a:r>
            <a:r>
              <a:rPr lang="en-GB" i="1" dirty="0" smtClean="0"/>
              <a:t>M</a:t>
            </a:r>
            <a:r>
              <a:rPr lang="en-GB" dirty="0" smtClean="0"/>
              <a:t>≤5 works well</a:t>
            </a:r>
          </a:p>
          <a:p>
            <a:pPr lvl="1"/>
            <a:r>
              <a:rPr lang="en-GB" dirty="0" smtClean="0"/>
              <a:t>If </a:t>
            </a:r>
            <a:r>
              <a:rPr lang="en-GB" b="1" i="1" dirty="0" smtClean="0"/>
              <a:t>N</a:t>
            </a:r>
            <a:r>
              <a:rPr lang="en-GB" dirty="0" smtClean="0"/>
              <a:t> is a small neighbourhood, </a:t>
            </a:r>
            <a:r>
              <a:rPr lang="en-GB" i="1" dirty="0" smtClean="0"/>
              <a:t>M</a:t>
            </a:r>
            <a:r>
              <a:rPr lang="en-GB" dirty="0" smtClean="0"/>
              <a:t> should be set to be larger and vice versa</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33</a:t>
            </a:fld>
            <a:endParaRPr lang="en-US"/>
          </a:p>
        </p:txBody>
      </p:sp>
    </p:spTree>
    <p:extLst>
      <p:ext uri="{BB962C8B-B14F-4D97-AF65-F5344CB8AC3E}">
        <p14:creationId xmlns:p14="http://schemas.microsoft.com/office/powerpoint/2010/main" val="25958516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lstStyle/>
          <a:p>
            <a:r>
              <a:rPr lang="en-GB" dirty="0" smtClean="0"/>
              <a:t>This is a growing area of research with a huge number of algorithms out there</a:t>
            </a:r>
          </a:p>
          <a:p>
            <a:pPr lvl="1"/>
            <a:r>
              <a:rPr lang="en-GB" dirty="0" smtClean="0"/>
              <a:t>I have just scratched the surface</a:t>
            </a:r>
          </a:p>
          <a:p>
            <a:pPr lvl="1"/>
            <a:r>
              <a:rPr lang="en-GB" dirty="0" smtClean="0"/>
              <a:t>Pick an algorithm you understand and that suits your problem</a:t>
            </a:r>
          </a:p>
          <a:p>
            <a:r>
              <a:rPr lang="en-GB" dirty="0" smtClean="0"/>
              <a:t>Thank you very much for listening!</a:t>
            </a:r>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34</a:t>
            </a:fld>
            <a:endParaRPr lang="en-US"/>
          </a:p>
        </p:txBody>
      </p:sp>
    </p:spTree>
    <p:extLst>
      <p:ext uri="{BB962C8B-B14F-4D97-AF65-F5344CB8AC3E}">
        <p14:creationId xmlns:p14="http://schemas.microsoft.com/office/powerpoint/2010/main" val="2940100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1F3ADA33-C609-4544-965A-C88703C67831}" type="slidenum">
              <a:rPr lang="en-US"/>
              <a:pPr>
                <a:defRPr/>
              </a:pPr>
              <a:t>4</a:t>
            </a:fld>
            <a:endParaRPr lang="en-US"/>
          </a:p>
        </p:txBody>
      </p:sp>
      <p:sp>
        <p:nvSpPr>
          <p:cNvPr id="6147" name="Rectangle 2"/>
          <p:cNvSpPr>
            <a:spLocks noGrp="1" noChangeArrowheads="1"/>
          </p:cNvSpPr>
          <p:nvPr>
            <p:ph type="title"/>
          </p:nvPr>
        </p:nvSpPr>
        <p:spPr/>
        <p:txBody>
          <a:bodyPr/>
          <a:lstStyle/>
          <a:p>
            <a:pPr eaLnBrk="1" hangingPunct="1"/>
            <a:r>
              <a:rPr lang="en-GB" dirty="0" smtClean="0"/>
              <a:t>Objectives</a:t>
            </a:r>
          </a:p>
        </p:txBody>
      </p:sp>
      <p:sp>
        <p:nvSpPr>
          <p:cNvPr id="6148" name="Rectangle 3"/>
          <p:cNvSpPr>
            <a:spLocks noGrp="1" noChangeArrowheads="1"/>
          </p:cNvSpPr>
          <p:nvPr>
            <p:ph type="body" idx="1"/>
          </p:nvPr>
        </p:nvSpPr>
        <p:spPr/>
        <p:txBody>
          <a:bodyPr/>
          <a:lstStyle/>
          <a:p>
            <a:pPr eaLnBrk="1" hangingPunct="1">
              <a:lnSpc>
                <a:spcPct val="90000"/>
              </a:lnSpc>
              <a:buFontTx/>
              <a:buNone/>
            </a:pPr>
            <a:r>
              <a:rPr lang="en-US" dirty="0" smtClean="0"/>
              <a:t>Students who attend this session should be able to:</a:t>
            </a:r>
          </a:p>
          <a:p>
            <a:pPr eaLnBrk="1" hangingPunct="1">
              <a:lnSpc>
                <a:spcPct val="90000"/>
              </a:lnSpc>
            </a:pPr>
            <a:r>
              <a:rPr lang="en-US" dirty="0" smtClean="0"/>
              <a:t>Understand the different classes of simulation optimization problems</a:t>
            </a:r>
          </a:p>
          <a:p>
            <a:pPr eaLnBrk="1" hangingPunct="1">
              <a:lnSpc>
                <a:spcPct val="90000"/>
              </a:lnSpc>
            </a:pPr>
            <a:r>
              <a:rPr lang="en-US" dirty="0" err="1" smtClean="0"/>
              <a:t>Recognise</a:t>
            </a:r>
            <a:r>
              <a:rPr lang="en-US" dirty="0" smtClean="0"/>
              <a:t> different methods for solving these problems</a:t>
            </a:r>
          </a:p>
          <a:p>
            <a:pPr eaLnBrk="1" hangingPunct="1">
              <a:lnSpc>
                <a:spcPct val="90000"/>
              </a:lnSpc>
            </a:pPr>
            <a:r>
              <a:rPr lang="en-US" dirty="0" smtClean="0"/>
              <a:t>Understand the basic principles of</a:t>
            </a:r>
          </a:p>
          <a:p>
            <a:pPr lvl="1" eaLnBrk="1" hangingPunct="1"/>
            <a:r>
              <a:rPr lang="en-US" dirty="0" smtClean="0"/>
              <a:t>Ranking and selection methods</a:t>
            </a:r>
          </a:p>
          <a:p>
            <a:pPr lvl="1" eaLnBrk="1" hangingPunct="1"/>
            <a:r>
              <a:rPr lang="en-US" dirty="0" smtClean="0"/>
              <a:t>Stochastic approximation methods</a:t>
            </a:r>
          </a:p>
          <a:p>
            <a:pPr lvl="1" eaLnBrk="1" hangingPunct="1"/>
            <a:r>
              <a:rPr lang="en-US" dirty="0" smtClean="0"/>
              <a:t>Random search methods</a:t>
            </a:r>
          </a:p>
          <a:p>
            <a:pPr eaLnBrk="1" hangingPunct="1">
              <a:lnSpc>
                <a:spcPct val="90000"/>
              </a:lnSpc>
              <a:buFontTx/>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Simulation Optimization</a:t>
            </a:r>
            <a:endParaRPr lang="en-GB" dirty="0"/>
          </a:p>
        </p:txBody>
      </p:sp>
      <p:sp>
        <p:nvSpPr>
          <p:cNvPr id="3" name="Content Placeholder 2"/>
          <p:cNvSpPr>
            <a:spLocks noGrp="1"/>
          </p:cNvSpPr>
          <p:nvPr>
            <p:ph idx="1"/>
          </p:nvPr>
        </p:nvSpPr>
        <p:spPr/>
        <p:txBody>
          <a:bodyPr/>
          <a:lstStyle/>
          <a:p>
            <a:r>
              <a:rPr lang="en-GB" dirty="0" smtClean="0"/>
              <a:t>Simulation models are often used to optimize a system. For example</a:t>
            </a:r>
          </a:p>
          <a:p>
            <a:pPr lvl="1"/>
            <a:r>
              <a:rPr lang="en-GB" dirty="0" smtClean="0"/>
              <a:t>Deciding </a:t>
            </a:r>
            <a:r>
              <a:rPr lang="en-GB" dirty="0"/>
              <a:t>between several different set-ups for a factory or hospital to maximize throughput</a:t>
            </a:r>
          </a:p>
          <a:p>
            <a:pPr lvl="1"/>
            <a:r>
              <a:rPr lang="en-GB" dirty="0" smtClean="0"/>
              <a:t>Optimizing booking limits in network RM (Bertsimas and de Boer, 2005)</a:t>
            </a:r>
          </a:p>
          <a:p>
            <a:pPr lvl="1"/>
            <a:r>
              <a:rPr lang="en-GB" dirty="0" smtClean="0"/>
              <a:t>Optimizing </a:t>
            </a:r>
            <a:r>
              <a:rPr lang="en-GB" dirty="0"/>
              <a:t>the number of call centre staff on duty to minimize costs subject to constraints on response </a:t>
            </a:r>
            <a:r>
              <a:rPr lang="en-GB" dirty="0" smtClean="0"/>
              <a:t>times</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5</a:t>
            </a:fld>
            <a:endParaRPr lang="en-US"/>
          </a:p>
        </p:txBody>
      </p:sp>
    </p:spTree>
    <p:extLst>
      <p:ext uri="{BB962C8B-B14F-4D97-AF65-F5344CB8AC3E}">
        <p14:creationId xmlns:p14="http://schemas.microsoft.com/office/powerpoint/2010/main" val="6747209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Equations …</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We wish to minimize an output </a:t>
                </a:r>
                <a14:m>
                  <m:oMath xmlns:m="http://schemas.openxmlformats.org/officeDocument/2006/math">
                    <m:r>
                      <a:rPr lang="en-GB" b="0" i="1" smtClean="0">
                        <a:latin typeface="Cambria Math"/>
                      </a:rPr>
                      <m:t>𝑓</m:t>
                    </m:r>
                    <m:r>
                      <a:rPr lang="en-GB" b="0" i="1" smtClean="0">
                        <a:latin typeface="Cambria Math"/>
                      </a:rPr>
                      <m:t>(</m:t>
                    </m:r>
                    <m:r>
                      <a:rPr lang="en-GB" b="1" i="1" smtClean="0">
                        <a:latin typeface="Cambria Math"/>
                      </a:rPr>
                      <m:t>𝒙</m:t>
                    </m:r>
                    <m:r>
                      <a:rPr lang="en-GB" b="0" i="1" smtClean="0">
                        <a:latin typeface="Cambria Math"/>
                      </a:rPr>
                      <m:t>)</m:t>
                    </m:r>
                  </m:oMath>
                </a14:m>
                <a:r>
                  <a:rPr lang="en-GB" dirty="0" smtClean="0"/>
                  <a:t>, where </a:t>
                </a:r>
                <a:r>
                  <a:rPr lang="en-GB" b="1" i="1" dirty="0" smtClean="0"/>
                  <a:t>x</a:t>
                </a:r>
                <a:r>
                  <a:rPr lang="en-GB" dirty="0" smtClean="0"/>
                  <a:t> is a vector of decision variables and </a:t>
                </a:r>
                <a14:m>
                  <m:oMath xmlns:m="http://schemas.openxmlformats.org/officeDocument/2006/math">
                    <m:r>
                      <a:rPr lang="en-GB" i="1">
                        <a:latin typeface="Cambria Math"/>
                      </a:rPr>
                      <m:t>𝑓</m:t>
                    </m:r>
                    <m:d>
                      <m:dPr>
                        <m:ctrlPr>
                          <a:rPr lang="en-GB" i="1">
                            <a:latin typeface="Cambria Math" panose="02040503050406030204" pitchFamily="18" charset="0"/>
                          </a:rPr>
                        </m:ctrlPr>
                      </m:dPr>
                      <m:e>
                        <m:r>
                          <a:rPr lang="en-GB" b="1" i="1">
                            <a:latin typeface="Cambria Math"/>
                          </a:rPr>
                          <m:t>𝒙</m:t>
                        </m:r>
                      </m:e>
                    </m:d>
                  </m:oMath>
                </a14:m>
                <a:r>
                  <a:rPr lang="en-GB" dirty="0" smtClean="0"/>
                  <a:t>is the expected value of the random output of the simulation model </a:t>
                </a:r>
                <a14:m>
                  <m:oMath xmlns:m="http://schemas.openxmlformats.org/officeDocument/2006/math">
                    <m:r>
                      <a:rPr lang="en-GB" b="0" i="1" smtClean="0">
                        <a:latin typeface="Cambria Math"/>
                      </a:rPr>
                      <m:t>𝑌</m:t>
                    </m:r>
                    <m:d>
                      <m:dPr>
                        <m:ctrlPr>
                          <a:rPr lang="en-GB" b="0" i="1" smtClean="0">
                            <a:latin typeface="Cambria Math" panose="02040503050406030204" pitchFamily="18" charset="0"/>
                          </a:rPr>
                        </m:ctrlPr>
                      </m:dPr>
                      <m:e>
                        <m:r>
                          <a:rPr lang="en-GB" b="1" i="1" smtClean="0">
                            <a:latin typeface="Cambria Math"/>
                          </a:rPr>
                          <m:t>𝒙</m:t>
                        </m:r>
                      </m:e>
                    </m:d>
                  </m:oMath>
                </a14:m>
                <a:endParaRPr lang="en-GB" b="0" dirty="0" smtClean="0"/>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a:rPr>
                        <m:t>𝑓</m:t>
                      </m:r>
                      <m:d>
                        <m:dPr>
                          <m:ctrlPr>
                            <a:rPr lang="en-GB" b="0" i="1" smtClean="0">
                              <a:latin typeface="Cambria Math" panose="02040503050406030204" pitchFamily="18" charset="0"/>
                            </a:rPr>
                          </m:ctrlPr>
                        </m:dPr>
                        <m:e>
                          <m:r>
                            <a:rPr lang="en-GB" b="1" i="1" smtClean="0">
                              <a:latin typeface="Cambria Math"/>
                            </a:rPr>
                            <m:t>𝒙</m:t>
                          </m:r>
                        </m:e>
                      </m:d>
                      <m:r>
                        <a:rPr lang="en-GB" b="0" i="1" smtClean="0">
                          <a:latin typeface="Cambria Math"/>
                        </a:rPr>
                        <m:t>=</m:t>
                      </m:r>
                      <m:sSub>
                        <m:sSubPr>
                          <m:ctrlPr>
                            <a:rPr lang="en-GB" b="0" i="1" smtClean="0">
                              <a:latin typeface="Cambria Math" panose="02040503050406030204" pitchFamily="18" charset="0"/>
                            </a:rPr>
                          </m:ctrlPr>
                        </m:sSubPr>
                        <m:e>
                          <m:r>
                            <a:rPr lang="en-GB" b="0" i="1" smtClean="0">
                              <a:latin typeface="Cambria Math"/>
                            </a:rPr>
                            <m:t>𝐸</m:t>
                          </m:r>
                        </m:e>
                        <m:sub>
                          <m:r>
                            <a:rPr lang="en-GB" b="1" i="1" smtClean="0">
                              <a:latin typeface="Cambria Math"/>
                            </a:rPr>
                            <m:t>𝒙</m:t>
                          </m:r>
                        </m:sub>
                      </m:sSub>
                      <m:r>
                        <a:rPr lang="en-GB" b="0" i="1" smtClean="0">
                          <a:latin typeface="Cambria Math"/>
                        </a:rPr>
                        <m:t>[</m:t>
                      </m:r>
                      <m:r>
                        <a:rPr lang="en-GB" b="0" i="1" smtClean="0">
                          <a:latin typeface="Cambria Math"/>
                        </a:rPr>
                        <m:t>𝑌</m:t>
                      </m:r>
                      <m:d>
                        <m:dPr>
                          <m:ctrlPr>
                            <a:rPr lang="en-GB" b="0" i="1" smtClean="0">
                              <a:latin typeface="Cambria Math" panose="02040503050406030204" pitchFamily="18" charset="0"/>
                            </a:rPr>
                          </m:ctrlPr>
                        </m:dPr>
                        <m:e>
                          <m:r>
                            <a:rPr lang="en-GB" b="1" i="1" smtClean="0">
                              <a:latin typeface="Cambria Math"/>
                            </a:rPr>
                            <m:t>𝒙</m:t>
                          </m:r>
                        </m:e>
                      </m:d>
                      <m:r>
                        <a:rPr lang="en-GB" b="0" i="1" smtClean="0">
                          <a:latin typeface="Cambria Math"/>
                        </a:rPr>
                        <m:t>]</m:t>
                      </m:r>
                    </m:oMath>
                  </m:oMathPara>
                </a14:m>
                <a:endParaRPr lang="en-GB" dirty="0" smtClean="0"/>
              </a:p>
              <a:p>
                <a:r>
                  <a:rPr lang="en-GB" dirty="0" smtClean="0"/>
                  <a:t>The output is stochastic or random and this introduces some interesting issues</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009" t="-1185"/>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6</a:t>
            </a:fld>
            <a:endParaRPr lang="en-US"/>
          </a:p>
        </p:txBody>
      </p:sp>
    </p:spTree>
    <p:extLst>
      <p:ext uri="{BB962C8B-B14F-4D97-AF65-F5344CB8AC3E}">
        <p14:creationId xmlns:p14="http://schemas.microsoft.com/office/powerpoint/2010/main" val="2500794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Sample Output</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7</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38" y="1916832"/>
            <a:ext cx="7427138" cy="446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710844" y="2276872"/>
            <a:ext cx="3597460" cy="461665"/>
          </a:xfrm>
          <a:prstGeom prst="rect">
            <a:avLst/>
          </a:prstGeom>
          <a:noFill/>
        </p:spPr>
        <p:txBody>
          <a:bodyPr wrap="none" rtlCol="0">
            <a:spAutoFit/>
          </a:bodyPr>
          <a:lstStyle/>
          <a:p>
            <a:r>
              <a:rPr lang="en-GB" sz="2400" dirty="0" smtClean="0"/>
              <a:t>Standard Deviation = 5</a:t>
            </a:r>
            <a:endParaRPr lang="en-GB" sz="2400" dirty="0"/>
          </a:p>
        </p:txBody>
      </p:sp>
    </p:spTree>
    <p:extLst>
      <p:ext uri="{BB962C8B-B14F-4D97-AF65-F5344CB8AC3E}">
        <p14:creationId xmlns:p14="http://schemas.microsoft.com/office/powerpoint/2010/main" val="791446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 Output</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8</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98" y="1844824"/>
            <a:ext cx="7331570" cy="4407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613863" y="2276872"/>
            <a:ext cx="3791423" cy="461665"/>
          </a:xfrm>
          <a:prstGeom prst="rect">
            <a:avLst/>
          </a:prstGeom>
          <a:noFill/>
        </p:spPr>
        <p:txBody>
          <a:bodyPr wrap="none" rtlCol="0">
            <a:spAutoFit/>
          </a:bodyPr>
          <a:lstStyle/>
          <a:p>
            <a:r>
              <a:rPr lang="en-GB" sz="2400" dirty="0" smtClean="0"/>
              <a:t>Standard Deviation = 10</a:t>
            </a:r>
            <a:endParaRPr lang="en-GB" sz="2400" dirty="0"/>
          </a:p>
        </p:txBody>
      </p:sp>
    </p:spTree>
    <p:extLst>
      <p:ext uri="{BB962C8B-B14F-4D97-AF65-F5344CB8AC3E}">
        <p14:creationId xmlns:p14="http://schemas.microsoft.com/office/powerpoint/2010/main" val="1905061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Sample Output</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9</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782" y="2054224"/>
            <a:ext cx="7259562" cy="4363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613863" y="2276872"/>
            <a:ext cx="3791423" cy="461665"/>
          </a:xfrm>
          <a:prstGeom prst="rect">
            <a:avLst/>
          </a:prstGeom>
          <a:noFill/>
        </p:spPr>
        <p:txBody>
          <a:bodyPr wrap="none" rtlCol="0">
            <a:spAutoFit/>
          </a:bodyPr>
          <a:lstStyle/>
          <a:p>
            <a:r>
              <a:rPr lang="en-GB" sz="2400" dirty="0" smtClean="0"/>
              <a:t>Standard Deviation = 20</a:t>
            </a:r>
            <a:endParaRPr lang="en-GB" sz="2400" dirty="0"/>
          </a:p>
        </p:txBody>
      </p:sp>
    </p:spTree>
    <p:extLst>
      <p:ext uri="{BB962C8B-B14F-4D97-AF65-F5344CB8AC3E}">
        <p14:creationId xmlns:p14="http://schemas.microsoft.com/office/powerpoint/2010/main" val="1477558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uos_ppt__template_v7">
  <a:themeElements>
    <a:clrScheme name="uos_ppt__template_v7 1">
      <a:dk1>
        <a:srgbClr val="323D43"/>
      </a:dk1>
      <a:lt1>
        <a:srgbClr val="FFFFFF"/>
      </a:lt1>
      <a:dk2>
        <a:srgbClr val="014359"/>
      </a:dk2>
      <a:lt2>
        <a:srgbClr val="77ADD3"/>
      </a:lt2>
      <a:accent1>
        <a:srgbClr val="979E45"/>
      </a:accent1>
      <a:accent2>
        <a:srgbClr val="4F5A20"/>
      </a:accent2>
      <a:accent3>
        <a:srgbClr val="FFFFFF"/>
      </a:accent3>
      <a:accent4>
        <a:srgbClr val="293338"/>
      </a:accent4>
      <a:accent5>
        <a:srgbClr val="C9CCB0"/>
      </a:accent5>
      <a:accent6>
        <a:srgbClr val="47511C"/>
      </a:accent6>
      <a:hlink>
        <a:srgbClr val="A67891"/>
      </a:hlink>
      <a:folHlink>
        <a:srgbClr val="8F9E94"/>
      </a:folHlink>
    </a:clrScheme>
    <a:fontScheme name="uos_ppt__template_v7">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Lucida San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Lucida Sans" pitchFamily="34" charset="0"/>
          </a:defRPr>
        </a:defPPr>
      </a:lstStyle>
    </a:lnDef>
  </a:objectDefaults>
  <a:extraClrSchemeLst>
    <a:extraClrScheme>
      <a:clrScheme name="uos_ppt__template_v7 1">
        <a:dk1>
          <a:srgbClr val="323D43"/>
        </a:dk1>
        <a:lt1>
          <a:srgbClr val="FFFFFF"/>
        </a:lt1>
        <a:dk2>
          <a:srgbClr val="014359"/>
        </a:dk2>
        <a:lt2>
          <a:srgbClr val="77ADD3"/>
        </a:lt2>
        <a:accent1>
          <a:srgbClr val="979E45"/>
        </a:accent1>
        <a:accent2>
          <a:srgbClr val="4F5A20"/>
        </a:accent2>
        <a:accent3>
          <a:srgbClr val="FFFFFF"/>
        </a:accent3>
        <a:accent4>
          <a:srgbClr val="293338"/>
        </a:accent4>
        <a:accent5>
          <a:srgbClr val="C9CCB0"/>
        </a:accent5>
        <a:accent6>
          <a:srgbClr val="47511C"/>
        </a:accent6>
        <a:hlink>
          <a:srgbClr val="A67891"/>
        </a:hlink>
        <a:folHlink>
          <a:srgbClr val="8F9E9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4369</TotalTime>
  <Words>1449</Words>
  <Application>Microsoft Office PowerPoint</Application>
  <PresentationFormat>On-screen Show (4:3)</PresentationFormat>
  <Paragraphs>256</Paragraphs>
  <Slides>34</Slides>
  <Notes>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3" baseType="lpstr">
      <vt:lpstr>ＭＳ Ｐゴシック</vt:lpstr>
      <vt:lpstr>Arial</vt:lpstr>
      <vt:lpstr>Cambria Math</vt:lpstr>
      <vt:lpstr>Courier New</vt:lpstr>
      <vt:lpstr>Georgia</vt:lpstr>
      <vt:lpstr>Lucida Sans</vt:lpstr>
      <vt:lpstr>Symbol</vt:lpstr>
      <vt:lpstr>uos_ppt__template_v7</vt:lpstr>
      <vt:lpstr>Equation</vt:lpstr>
      <vt:lpstr>Part III: Simulation Optimization</vt:lpstr>
      <vt:lpstr>Contact Details</vt:lpstr>
      <vt:lpstr>Overview of Part III</vt:lpstr>
      <vt:lpstr>Objectives</vt:lpstr>
      <vt:lpstr>Simulation Optimization</vt:lpstr>
      <vt:lpstr>In Equations …</vt:lpstr>
      <vt:lpstr>Sample Output</vt:lpstr>
      <vt:lpstr>Sample Output</vt:lpstr>
      <vt:lpstr>Sample Output</vt:lpstr>
      <vt:lpstr>Classification of Problems</vt:lpstr>
      <vt:lpstr>11. Ranking and Selection Algorithms</vt:lpstr>
      <vt:lpstr>Ranking and Selection: Assumptions</vt:lpstr>
      <vt:lpstr>Ranking and Selection: Assumptions</vt:lpstr>
      <vt:lpstr>Indifference Zone Procedures</vt:lpstr>
      <vt:lpstr>Indifference Zone: Formal Equation</vt:lpstr>
      <vt:lpstr>Ranking and Selection: Questions</vt:lpstr>
      <vt:lpstr>12. Stochastic Approximation Algorithms</vt:lpstr>
      <vt:lpstr>Kiefer-Wolfowitz Algorithm</vt:lpstr>
      <vt:lpstr>Kiefer-Wolfowitz Algorithm</vt:lpstr>
      <vt:lpstr>Kiefer-Wolfowitz Algorithm</vt:lpstr>
      <vt:lpstr>Simultaneous Perturbation (Multi-d)</vt:lpstr>
      <vt:lpstr>Example: Bertsimas and de Boer 2005</vt:lpstr>
      <vt:lpstr>Typical LP Formulation</vt:lpstr>
      <vt:lpstr>Alternative: Simulation-Based Optimisation</vt:lpstr>
      <vt:lpstr>Stochastic Approximation for Booking Limits</vt:lpstr>
      <vt:lpstr>13. Random Search</vt:lpstr>
      <vt:lpstr>Neighbourhood</vt:lpstr>
      <vt:lpstr>Problem Definition</vt:lpstr>
      <vt:lpstr>Stochastic Ruler Method</vt:lpstr>
      <vt:lpstr>Stochastic Ruler Method</vt:lpstr>
      <vt:lpstr>Stochastic Ruler Method</vt:lpstr>
      <vt:lpstr>Stochastic Ruler Method</vt:lpstr>
      <vt:lpstr>Stochastic Ruler Method: Parameters</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presentation title goes here.</dc:title>
  <dc:creator>Christoph Lutz</dc:creator>
  <cp:lastModifiedBy>Currie C.S.M.</cp:lastModifiedBy>
  <cp:revision>199</cp:revision>
  <dcterms:created xsi:type="dcterms:W3CDTF">2008-01-18T13:45:32Z</dcterms:created>
  <dcterms:modified xsi:type="dcterms:W3CDTF">2017-07-13T12:56:07Z</dcterms:modified>
</cp:coreProperties>
</file>