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7"/>
  </p:notesMasterIdLst>
  <p:sldIdLst>
    <p:sldId id="257" r:id="rId2"/>
    <p:sldId id="258" r:id="rId3"/>
    <p:sldId id="306" r:id="rId4"/>
    <p:sldId id="304" r:id="rId5"/>
    <p:sldId id="307" r:id="rId6"/>
    <p:sldId id="308" r:id="rId7"/>
    <p:sldId id="309" r:id="rId8"/>
    <p:sldId id="310" r:id="rId9"/>
    <p:sldId id="311" r:id="rId10"/>
    <p:sldId id="312" r:id="rId11"/>
    <p:sldId id="313" r:id="rId12"/>
    <p:sldId id="314" r:id="rId13"/>
    <p:sldId id="315" r:id="rId14"/>
    <p:sldId id="316" r:id="rId15"/>
    <p:sldId id="317" r:id="rId16"/>
    <p:sldId id="318" r:id="rId17"/>
    <p:sldId id="319" r:id="rId18"/>
    <p:sldId id="320" r:id="rId19"/>
    <p:sldId id="321" r:id="rId20"/>
    <p:sldId id="368" r:id="rId21"/>
    <p:sldId id="369" r:id="rId22"/>
    <p:sldId id="322" r:id="rId23"/>
    <p:sldId id="323" r:id="rId24"/>
    <p:sldId id="325" r:id="rId25"/>
    <p:sldId id="324" r:id="rId26"/>
    <p:sldId id="326" r:id="rId27"/>
    <p:sldId id="327" r:id="rId28"/>
    <p:sldId id="328" r:id="rId29"/>
    <p:sldId id="329" r:id="rId30"/>
    <p:sldId id="330" r:id="rId31"/>
    <p:sldId id="331" r:id="rId32"/>
    <p:sldId id="334" r:id="rId33"/>
    <p:sldId id="332" r:id="rId34"/>
    <p:sldId id="333" r:id="rId35"/>
    <p:sldId id="335" r:id="rId36"/>
    <p:sldId id="336" r:id="rId37"/>
    <p:sldId id="337" r:id="rId38"/>
    <p:sldId id="338" r:id="rId39"/>
    <p:sldId id="339" r:id="rId40"/>
    <p:sldId id="340" r:id="rId41"/>
    <p:sldId id="341" r:id="rId42"/>
    <p:sldId id="342" r:id="rId43"/>
    <p:sldId id="343" r:id="rId44"/>
    <p:sldId id="344" r:id="rId45"/>
    <p:sldId id="345" r:id="rId46"/>
    <p:sldId id="346" r:id="rId47"/>
    <p:sldId id="347" r:id="rId48"/>
    <p:sldId id="348" r:id="rId49"/>
    <p:sldId id="370" r:id="rId50"/>
    <p:sldId id="361" r:id="rId51"/>
    <p:sldId id="362" r:id="rId52"/>
    <p:sldId id="363" r:id="rId53"/>
    <p:sldId id="349" r:id="rId54"/>
    <p:sldId id="350" r:id="rId55"/>
    <p:sldId id="351" r:id="rId56"/>
    <p:sldId id="352" r:id="rId57"/>
    <p:sldId id="353" r:id="rId58"/>
    <p:sldId id="354" r:id="rId59"/>
    <p:sldId id="360" r:id="rId60"/>
    <p:sldId id="364" r:id="rId61"/>
    <p:sldId id="365" r:id="rId62"/>
    <p:sldId id="366" r:id="rId63"/>
    <p:sldId id="367" r:id="rId64"/>
    <p:sldId id="358" r:id="rId65"/>
    <p:sldId id="359" r:id="rId66"/>
  </p:sldIdLst>
  <p:sldSz cx="914558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08" autoAdjust="0"/>
    <p:restoredTop sz="79888" autoAdjust="0"/>
  </p:normalViewPr>
  <p:slideViewPr>
    <p:cSldViewPr snapToGrid="0">
      <p:cViewPr varScale="1">
        <p:scale>
          <a:sx n="55" d="100"/>
          <a:sy n="55" d="100"/>
        </p:scale>
        <p:origin x="-2094" y="-90"/>
      </p:cViewPr>
      <p:guideLst>
        <p:guide orient="horz" pos="2160"/>
        <p:guide pos="2881"/>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C633A8-E3D7-49EF-A4D9-7B17A372836C}" type="datetimeFigureOut">
              <a:rPr lang="en-GB" smtClean="0"/>
              <a:t>11/12/2016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BE8764-EE2F-4D49-B466-247A4C676AC4}" type="slidenum">
              <a:rPr lang="en-GB" smtClean="0"/>
              <a:t>‹#›</a:t>
            </a:fld>
            <a:endParaRPr lang="en-GB"/>
          </a:p>
        </p:txBody>
      </p:sp>
    </p:spTree>
    <p:extLst>
      <p:ext uri="{BB962C8B-B14F-4D97-AF65-F5344CB8AC3E}">
        <p14:creationId xmlns:p14="http://schemas.microsoft.com/office/powerpoint/2010/main" val="649547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a pictorial description of the situations that we’re considering. We have a set of inputs, x, which are fed into a simulation model. </a:t>
            </a:r>
            <a:r>
              <a:rPr lang="en-GB" b="1" dirty="0" smtClean="0">
                <a:solidFill>
                  <a:srgbClr val="FF0000"/>
                </a:solidFill>
              </a:rPr>
              <a:t>I believe input modelling has already been covered by Averill Law in another introductory tutorial.</a:t>
            </a:r>
            <a:r>
              <a:rPr lang="en-GB" dirty="0" smtClean="0"/>
              <a:t> We then have a white box of a simulation model, which in the context of this talk is a stochastic simulation model. </a:t>
            </a:r>
          </a:p>
          <a:p>
            <a:endParaRPr lang="en-GB" dirty="0" smtClean="0"/>
          </a:p>
          <a:p>
            <a:r>
              <a:rPr lang="en-GB" dirty="0" smtClean="0"/>
              <a:t>The stochastic model produces outputs y, and throughout this presentation we use y to indicate outputs. I should emphasise here that the output will be stochastic, i.e. it’s subject to random fluctuations and, unless you run twice with the same random number seed, you won’t get the same set of results.</a:t>
            </a:r>
          </a:p>
          <a:p>
            <a:endParaRPr lang="en-GB" dirty="0" smtClean="0"/>
          </a:p>
          <a:p>
            <a:r>
              <a:rPr lang="en-GB" dirty="0" smtClean="0"/>
              <a:t>Because of this randomness, models are run n times, i.e. for n replications, which gives us n sets of outputs. We’re assuming that an output consists of m values, where m can be 1 or more.</a:t>
            </a:r>
          </a:p>
          <a:p>
            <a:endParaRPr lang="en-GB" dirty="0"/>
          </a:p>
        </p:txBody>
      </p:sp>
      <p:sp>
        <p:nvSpPr>
          <p:cNvPr id="4" name="Slide Number Placeholder 3"/>
          <p:cNvSpPr>
            <a:spLocks noGrp="1"/>
          </p:cNvSpPr>
          <p:nvPr>
            <p:ph type="sldNum" sz="quarter" idx="10"/>
          </p:nvPr>
        </p:nvSpPr>
        <p:spPr/>
        <p:txBody>
          <a:bodyPr/>
          <a:lstStyle/>
          <a:p>
            <a:fld id="{81BE8764-EE2F-4D49-B466-247A4C676AC4}" type="slidenum">
              <a:rPr lang="en-GB" smtClean="0"/>
              <a:t>5</a:t>
            </a:fld>
            <a:endParaRPr lang="en-GB"/>
          </a:p>
        </p:txBody>
      </p:sp>
    </p:spTree>
    <p:extLst>
      <p:ext uri="{BB962C8B-B14F-4D97-AF65-F5344CB8AC3E}">
        <p14:creationId xmlns:p14="http://schemas.microsoft.com/office/powerpoint/2010/main" val="40429038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 we’ve identified the warm up period,, t0, the  calculation of the statistics of interest are reasonably straightforward  as we just ignore the first t0 observations in calculating them.</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16</a:t>
            </a:fld>
            <a:endParaRPr lang="en-GB"/>
          </a:p>
        </p:txBody>
      </p:sp>
    </p:spTree>
    <p:extLst>
      <p:ext uri="{BB962C8B-B14F-4D97-AF65-F5344CB8AC3E}">
        <p14:creationId xmlns:p14="http://schemas.microsoft.com/office/powerpoint/2010/main" val="3744711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Katy Hoad, Stewart Robinson and Ruth Davies have done a lot of work in the past 5 years or so looking at warm up calculation methods and testing them on different kinds of simulation output data. They provide a classification of the different methods, which  puts them into 5 different groups. We’re going to concentrate on the first 2:</a:t>
            </a:r>
            <a:r>
              <a:rPr lang="en-GB" baseline="0" dirty="0" smtClean="0"/>
              <a:t> Welch’s method a graphical method, and MSER-5, an heuristic approach.</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17</a:t>
            </a:fld>
            <a:endParaRPr lang="en-GB"/>
          </a:p>
        </p:txBody>
      </p:sp>
    </p:spTree>
    <p:extLst>
      <p:ext uri="{BB962C8B-B14F-4D97-AF65-F5344CB8AC3E}">
        <p14:creationId xmlns:p14="http://schemas.microsoft.com/office/powerpoint/2010/main" val="797069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almost what we’ve been doing  when introducing the ideas of warm up and steady-state </a:t>
            </a:r>
            <a:r>
              <a:rPr lang="en-GB" dirty="0" err="1" smtClean="0"/>
              <a:t>behavior</a:t>
            </a:r>
            <a:r>
              <a:rPr lang="en-GB" dirty="0" smtClean="0"/>
              <a:t> and involves looking at output plots.</a:t>
            </a:r>
          </a:p>
          <a:p>
            <a:endParaRPr lang="en-GB" dirty="0"/>
          </a:p>
          <a:p>
            <a:r>
              <a:rPr lang="en-GB" dirty="0" smtClean="0"/>
              <a:t>The most simple method you can use is to run your model a few times, plot the average </a:t>
            </a:r>
            <a:r>
              <a:rPr lang="en-GB" dirty="0" err="1" smtClean="0"/>
              <a:t>behavior</a:t>
            </a:r>
            <a:r>
              <a:rPr lang="en-GB" dirty="0" smtClean="0"/>
              <a:t> and see where the trace settles down. Not all model outputs will be quite as clear cut as the web server example, as Russell will show shortly.</a:t>
            </a:r>
          </a:p>
          <a:p>
            <a:endParaRPr lang="en-GB" dirty="0"/>
          </a:p>
          <a:p>
            <a:r>
              <a:rPr lang="en-GB" dirty="0" smtClean="0"/>
              <a:t>If you’re running a simulation model using a package with a GUI, observing what’s going on inside the </a:t>
            </a:r>
            <a:r>
              <a:rPr lang="en-GB" dirty="0" err="1" smtClean="0"/>
              <a:t>simualtion</a:t>
            </a:r>
            <a:r>
              <a:rPr lang="en-GB" dirty="0" smtClean="0"/>
              <a:t> model will also be very useful.</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18</a:t>
            </a:fld>
            <a:endParaRPr lang="en-GB"/>
          </a:p>
        </p:txBody>
      </p:sp>
    </p:spTree>
    <p:extLst>
      <p:ext uri="{BB962C8B-B14F-4D97-AF65-F5344CB8AC3E}">
        <p14:creationId xmlns:p14="http://schemas.microsoft.com/office/powerpoint/2010/main" val="14499645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most common graphical method was introduced by Welch and is described in some detail in Law’s book. This method uses moving averages instead of individual data points. This means that you plot the moving average of your averaged data, where the window length of the moving average is set by the user so that the output looks smooth enough.</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19</a:t>
            </a:fld>
            <a:endParaRPr lang="en-GB"/>
          </a:p>
        </p:txBody>
      </p:sp>
    </p:spTree>
    <p:extLst>
      <p:ext uri="{BB962C8B-B14F-4D97-AF65-F5344CB8AC3E}">
        <p14:creationId xmlns:p14="http://schemas.microsoft.com/office/powerpoint/2010/main" val="2513281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Doing this for the webserver example, it’s possible to see that the output is much smoother than before and we can see even more clearly, where the steady-state </a:t>
            </a:r>
            <a:r>
              <a:rPr lang="en-GB" dirty="0" err="1" smtClean="0"/>
              <a:t>behavior</a:t>
            </a:r>
            <a:r>
              <a:rPr lang="en-GB" dirty="0" smtClean="0"/>
              <a:t> kicks in.</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22</a:t>
            </a:fld>
            <a:endParaRPr lang="en-GB"/>
          </a:p>
        </p:txBody>
      </p:sp>
    </p:spTree>
    <p:extLst>
      <p:ext uri="{BB962C8B-B14F-4D97-AF65-F5344CB8AC3E}">
        <p14:creationId xmlns:p14="http://schemas.microsoft.com/office/powerpoint/2010/main" val="28968708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other set of approaches we consider are heuristics. There are lots of these, but the one we describe here is MSER-5.</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23</a:t>
            </a:fld>
            <a:endParaRPr lang="en-GB"/>
          </a:p>
        </p:txBody>
      </p:sp>
    </p:spTree>
    <p:extLst>
      <p:ext uri="{BB962C8B-B14F-4D97-AF65-F5344CB8AC3E}">
        <p14:creationId xmlns:p14="http://schemas.microsoft.com/office/powerpoint/2010/main" val="2798695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a plot of some data with a little more randomness and it shows the principle of the MSER-5 procedure very nicely. The blue is the output and the red is the MSER-5 statistic and you can see how the MSER statistic decreases as we approach the end of the warm up period and we have less bias in the results, then increases again as we make the warm up duration even longer because we are reducing the number of results available to calculate the mean (or other quantities). </a:t>
            </a:r>
          </a:p>
          <a:p>
            <a:endParaRPr lang="en-GB" dirty="0" smtClean="0"/>
          </a:p>
          <a:p>
            <a:r>
              <a:rPr lang="en-GB" dirty="0" smtClean="0"/>
              <a:t>In</a:t>
            </a:r>
            <a:r>
              <a:rPr lang="en-GB" baseline="0" dirty="0" smtClean="0"/>
              <a:t> essence, we are looking for the warm up duration that balances the effects of bias and variability: too short and the bias dominates, leading to a less accurate result; too long and the variability dominates, again introducing inaccuracies.</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24</a:t>
            </a:fld>
            <a:endParaRPr lang="en-GB"/>
          </a:p>
        </p:txBody>
      </p:sp>
    </p:spTree>
    <p:extLst>
      <p:ext uri="{BB962C8B-B14F-4D97-AF65-F5344CB8AC3E}">
        <p14:creationId xmlns:p14="http://schemas.microsoft.com/office/powerpoint/2010/main" val="36183897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words on this slide come from White’s 1997 paper and the paraphrasing comes from some work by Stewart Robinson and Katy Hoad, but provides a very nice concise description of what the model is doing.</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25</a:t>
            </a:fld>
            <a:endParaRPr lang="en-GB"/>
          </a:p>
        </p:txBody>
      </p:sp>
    </p:spTree>
    <p:extLst>
      <p:ext uri="{BB962C8B-B14F-4D97-AF65-F5344CB8AC3E}">
        <p14:creationId xmlns:p14="http://schemas.microsoft.com/office/powerpoint/2010/main" val="3733288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comparison of the two warm up methods. When speaking mention that there are some caveats</a:t>
            </a:r>
            <a:r>
              <a:rPr lang="en-GB" baseline="0" dirty="0" smtClean="0"/>
              <a:t>. Experiments by Law and others on the M/M/1 queue with very high traffic intensities, i.e. situations where the system is pretty unstable, have found that MSER-5 can underestimate the warm-up duration. </a:t>
            </a:r>
          </a:p>
          <a:p>
            <a:endParaRPr lang="en-GB" baseline="0" dirty="0" smtClean="0"/>
          </a:p>
          <a:p>
            <a:r>
              <a:rPr lang="en-GB" baseline="0" dirty="0" smtClean="0"/>
              <a:t>Some thought needs to be given to warming up an M/M/1 queue as there is a non-zero probability that the system is in state 0. </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27</a:t>
            </a:fld>
            <a:endParaRPr lang="en-GB"/>
          </a:p>
        </p:txBody>
      </p:sp>
    </p:spTree>
    <p:extLst>
      <p:ext uri="{BB962C8B-B14F-4D97-AF65-F5344CB8AC3E}">
        <p14:creationId xmlns:p14="http://schemas.microsoft.com/office/powerpoint/2010/main" val="26141338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discussed batching briefly before as a way of removing autocorrelation. As this plot shows, what we do is to split the output data series into b batches of equal length k. And take the average value of y in each batch as our output. If the batch lengths k are long enough, each of these batch averages</a:t>
            </a:r>
            <a:r>
              <a:rPr lang="en-GB" baseline="0" dirty="0" smtClean="0"/>
              <a:t> can be thought of as an independent observation. </a:t>
            </a:r>
          </a:p>
          <a:p>
            <a:endParaRPr lang="en-GB" baseline="0" dirty="0" smtClean="0"/>
          </a:p>
        </p:txBody>
      </p:sp>
      <p:sp>
        <p:nvSpPr>
          <p:cNvPr id="4" name="Slide Number Placeholder 3"/>
          <p:cNvSpPr>
            <a:spLocks noGrp="1"/>
          </p:cNvSpPr>
          <p:nvPr>
            <p:ph type="sldNum" sz="quarter" idx="10"/>
          </p:nvPr>
        </p:nvSpPr>
        <p:spPr/>
        <p:txBody>
          <a:bodyPr/>
          <a:lstStyle/>
          <a:p>
            <a:fld id="{FEE328EF-8401-42B4-A6F6-7A386DEBFA4D}" type="slidenum">
              <a:rPr lang="en-GB" smtClean="0"/>
              <a:t>28</a:t>
            </a:fld>
            <a:endParaRPr lang="en-GB"/>
          </a:p>
        </p:txBody>
      </p:sp>
    </p:spTree>
    <p:extLst>
      <p:ext uri="{BB962C8B-B14F-4D97-AF65-F5344CB8AC3E}">
        <p14:creationId xmlns:p14="http://schemas.microsoft.com/office/powerpoint/2010/main" val="362152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I’m going to introduce the first of our examples here – the M/M/1 queue. It’s a very simple simulation model consisting of one server and unlimited waiting space, but its output makes a great exemplar for the techniques we’re talking about today.</a:t>
            </a:r>
          </a:p>
          <a:p>
            <a:endParaRPr lang="en-GB" dirty="0"/>
          </a:p>
          <a:p>
            <a:r>
              <a:rPr lang="en-GB" dirty="0" smtClean="0"/>
              <a:t>The notation used to describe it comes from </a:t>
            </a:r>
            <a:r>
              <a:rPr lang="en-GB" dirty="0" err="1" smtClean="0"/>
              <a:t>queueing</a:t>
            </a:r>
            <a:r>
              <a:rPr lang="en-GB" dirty="0" smtClean="0"/>
              <a:t> theory and tells you that arrivals and service both follow a Poisson process, i.e. inter-arrival and service times both follow an Exponential distribution. The 1 indicates that there is only one server.</a:t>
            </a:r>
          </a:p>
          <a:p>
            <a:endParaRPr lang="en-GB" dirty="0" smtClean="0"/>
          </a:p>
          <a:p>
            <a:r>
              <a:rPr lang="en-GB" dirty="0" smtClean="0"/>
              <a:t>Here, x, the input values</a:t>
            </a:r>
            <a:r>
              <a:rPr lang="en-GB" baseline="0" dirty="0" smtClean="0"/>
              <a:t> will be the arrival rate and the service rate. The output y could be any number of quantities, dependent on what we’re interested in, e.g. the queue length, queueing time, server utilisation, etc.</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7</a:t>
            </a:fld>
            <a:endParaRPr lang="en-GB"/>
          </a:p>
        </p:txBody>
      </p:sp>
    </p:spTree>
    <p:extLst>
      <p:ext uri="{BB962C8B-B14F-4D97-AF65-F5344CB8AC3E}">
        <p14:creationId xmlns:p14="http://schemas.microsoft.com/office/powerpoint/2010/main" val="41942793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Similar to the balance between bias and variance in the warm up duration, there’s a trade off here. This time the trade off is between having fewer more independent observations and having a large number of more correlated observations.</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29</a:t>
            </a:fld>
            <a:endParaRPr lang="en-GB"/>
          </a:p>
        </p:txBody>
      </p:sp>
    </p:spTree>
    <p:extLst>
      <p:ext uri="{BB962C8B-B14F-4D97-AF65-F5344CB8AC3E}">
        <p14:creationId xmlns:p14="http://schemas.microsoft.com/office/powerpoint/2010/main" val="3839200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other class of simulations we consider are the terminating simulations which have a defined stopping point. In this case, we’re usually interested in time-dependent or transient </a:t>
            </a:r>
            <a:r>
              <a:rPr lang="en-GB" dirty="0" err="1" smtClean="0"/>
              <a:t>behavior</a:t>
            </a:r>
            <a:r>
              <a:rPr lang="en-GB" dirty="0" smtClean="0"/>
              <a:t>. This changes a few things, in particular how you might present the results.</a:t>
            </a:r>
          </a:p>
          <a:p>
            <a:endParaRPr lang="en-GB" dirty="0" smtClean="0"/>
          </a:p>
          <a:p>
            <a:r>
              <a:rPr lang="en-GB" dirty="0" smtClean="0"/>
              <a:t>I should</a:t>
            </a:r>
            <a:r>
              <a:rPr lang="en-GB" baseline="0" dirty="0" smtClean="0"/>
              <a:t> add at this point that we don’t normally need to consider warm up durations in terminating simulations but there may be situations in which we do, e.g. if the stopping point is a stochastic event that could happen during a steady-state period, e.g. when the queue gets to 3 people.</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31</a:t>
            </a:fld>
            <a:endParaRPr lang="en-GB"/>
          </a:p>
        </p:txBody>
      </p:sp>
    </p:spTree>
    <p:extLst>
      <p:ext uri="{BB962C8B-B14F-4D97-AF65-F5344CB8AC3E}">
        <p14:creationId xmlns:p14="http://schemas.microsoft.com/office/powerpoint/2010/main" val="42871248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While the warm up duration is usually</a:t>
            </a:r>
            <a:r>
              <a:rPr lang="en-GB" baseline="0" dirty="0" smtClean="0"/>
              <a:t> less important, we need to </a:t>
            </a:r>
            <a:r>
              <a:rPr lang="en-GB" dirty="0" smtClean="0"/>
              <a:t>set up our terminating model so that it has the right starting point or initial conditions. </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32</a:t>
            </a:fld>
            <a:endParaRPr lang="en-GB"/>
          </a:p>
        </p:txBody>
      </p:sp>
    </p:spTree>
    <p:extLst>
      <p:ext uri="{BB962C8B-B14F-4D97-AF65-F5344CB8AC3E}">
        <p14:creationId xmlns:p14="http://schemas.microsoft.com/office/powerpoint/2010/main" val="3387081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Our final real-world example comes from infectious disease modelling and was a study investigating the impact of different interventions against TB and HIV. Someone who is infected with HIV has much higher chances of developing TB and so when the HIV epidemic arrived in Sub-Saharan Africa it led to a tremendous increase in TB incidence.</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33</a:t>
            </a:fld>
            <a:endParaRPr lang="en-GB"/>
          </a:p>
        </p:txBody>
      </p:sp>
    </p:spTree>
    <p:extLst>
      <p:ext uri="{BB962C8B-B14F-4D97-AF65-F5344CB8AC3E}">
        <p14:creationId xmlns:p14="http://schemas.microsoft.com/office/powerpoint/2010/main" val="7395738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have an individual based model of TB where transmission is either within households or to random members of the community.</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34</a:t>
            </a:fld>
            <a:endParaRPr lang="en-GB"/>
          </a:p>
        </p:txBody>
      </p:sp>
    </p:spTree>
    <p:extLst>
      <p:ext uri="{BB962C8B-B14F-4D97-AF65-F5344CB8AC3E}">
        <p14:creationId xmlns:p14="http://schemas.microsoft.com/office/powerpoint/2010/main" val="34735959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the trace from the TB model. We tried setting up the model with initial conditions based on another similar model, but the simulation still needed some time to bed down to the correct value before we hit it with the HIV epidemic. So, in this case we had to run for quite a while to get the model into the right state.</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35</a:t>
            </a:fld>
            <a:endParaRPr lang="en-GB"/>
          </a:p>
        </p:txBody>
      </p:sp>
    </p:spTree>
    <p:extLst>
      <p:ext uri="{BB962C8B-B14F-4D97-AF65-F5344CB8AC3E}">
        <p14:creationId xmlns:p14="http://schemas.microsoft.com/office/powerpoint/2010/main" val="10849780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the run length was so long, and we wanted to run a lot of trials with the </a:t>
            </a:r>
            <a:r>
              <a:rPr lang="en-GB" dirty="0" err="1" smtClean="0"/>
              <a:t>mdoel</a:t>
            </a:r>
            <a:r>
              <a:rPr lang="en-GB" dirty="0" smtClean="0"/>
              <a:t>, we stored the initial conditions of a large number of simulation runs so that we could avoid running the burn-in each time we ran the model.</a:t>
            </a:r>
          </a:p>
          <a:p>
            <a:endParaRPr lang="en-GB" dirty="0"/>
          </a:p>
          <a:p>
            <a:r>
              <a:rPr lang="en-GB" dirty="0" smtClean="0"/>
              <a:t>This model is almost a hybrid between terminating and non-terminating as we want to reach a steady-state at the start of our simulation model but at that point we hit it with a time-varying effect – in this case, the HIV epidemic model.</a:t>
            </a:r>
          </a:p>
          <a:p>
            <a:endParaRPr lang="en-GB" dirty="0" smtClean="0"/>
          </a:p>
          <a:p>
            <a:r>
              <a:rPr lang="en-GB" dirty="0" smtClean="0"/>
              <a:t>Whe</a:t>
            </a:r>
            <a:r>
              <a:rPr lang="en-GB" baseline="0" dirty="0" smtClean="0"/>
              <a:t>n we say “state”, we mean everything, i.e. the list of </a:t>
            </a:r>
            <a:r>
              <a:rPr lang="en-GB" baseline="0" dirty="0" err="1" smtClean="0"/>
              <a:t>entitites</a:t>
            </a:r>
            <a:r>
              <a:rPr lang="en-GB" baseline="0" dirty="0" smtClean="0"/>
              <a:t> in the model, their states, characteristics, etc. </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36</a:t>
            </a:fld>
            <a:endParaRPr lang="en-GB"/>
          </a:p>
        </p:txBody>
      </p:sp>
    </p:spTree>
    <p:extLst>
      <p:ext uri="{BB962C8B-B14F-4D97-AF65-F5344CB8AC3E}">
        <p14:creationId xmlns:p14="http://schemas.microsoft.com/office/powerpoint/2010/main" val="27697242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an idealised flow chart of how performance measures are set, but hopefully underlines the fact that your choice of model and outputs should be dictated by the performance measures that you’re interested in rather than by other factors to do with making the model look pretty or outputting data because you can.</a:t>
            </a:r>
          </a:p>
          <a:p>
            <a:endParaRPr lang="en-GB" dirty="0" smtClean="0"/>
          </a:p>
          <a:p>
            <a:r>
              <a:rPr lang="en-GB" dirty="0" smtClean="0"/>
              <a:t>There</a:t>
            </a:r>
            <a:r>
              <a:rPr lang="en-GB" baseline="0" dirty="0" smtClean="0"/>
              <a:t> is a lot of research in conceptual modelling that delves further into these ideas but that’s beyond the scope of our talk. Instead, we’ll move on to one of the “take-home” messages of the tutorial.</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38</a:t>
            </a:fld>
            <a:endParaRPr lang="en-GB"/>
          </a:p>
        </p:txBody>
      </p:sp>
    </p:spTree>
    <p:extLst>
      <p:ext uri="{BB962C8B-B14F-4D97-AF65-F5344CB8AC3E}">
        <p14:creationId xmlns:p14="http://schemas.microsoft.com/office/powerpoint/2010/main" val="597465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brings us to our main take-home message of the talk to do with the number of replications you should run. These output come from the M/M/1 queue that Russell showed us earlier this morning.</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39</a:t>
            </a:fld>
            <a:endParaRPr lang="en-GB"/>
          </a:p>
        </p:txBody>
      </p:sp>
    </p:spTree>
    <p:extLst>
      <p:ext uri="{BB962C8B-B14F-4D97-AF65-F5344CB8AC3E}">
        <p14:creationId xmlns:p14="http://schemas.microsoft.com/office/powerpoint/2010/main" val="42874269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And provide a clear demonstration of why you need to run more than once.</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40</a:t>
            </a:fld>
            <a:endParaRPr lang="en-GB"/>
          </a:p>
        </p:txBody>
      </p:sp>
    </p:spTree>
    <p:extLst>
      <p:ext uri="{BB962C8B-B14F-4D97-AF65-F5344CB8AC3E}">
        <p14:creationId xmlns:p14="http://schemas.microsoft.com/office/powerpoint/2010/main" val="3310262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Russell introduces an example of the M/M/1 queue and talks it through. </a:t>
            </a:r>
            <a:endParaRPr lang="en-GB" dirty="0"/>
          </a:p>
        </p:txBody>
      </p:sp>
      <p:sp>
        <p:nvSpPr>
          <p:cNvPr id="4" name="Slide Number Placeholder 3"/>
          <p:cNvSpPr>
            <a:spLocks noGrp="1"/>
          </p:cNvSpPr>
          <p:nvPr>
            <p:ph type="sldNum" sz="quarter" idx="10"/>
          </p:nvPr>
        </p:nvSpPr>
        <p:spPr/>
        <p:txBody>
          <a:bodyPr/>
          <a:lstStyle/>
          <a:p>
            <a:fld id="{81BE8764-EE2F-4D49-B466-247A4C676AC4}" type="slidenum">
              <a:rPr lang="en-GB" smtClean="0"/>
              <a:t>8</a:t>
            </a:fld>
            <a:endParaRPr lang="en-GB"/>
          </a:p>
        </p:txBody>
      </p:sp>
    </p:spTree>
    <p:extLst>
      <p:ext uri="{BB962C8B-B14F-4D97-AF65-F5344CB8AC3E}">
        <p14:creationId xmlns:p14="http://schemas.microsoft.com/office/powerpoint/2010/main" val="33726349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in this case, the variability is huge.</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41</a:t>
            </a:fld>
            <a:endParaRPr lang="en-GB"/>
          </a:p>
        </p:txBody>
      </p:sp>
    </p:spTree>
    <p:extLst>
      <p:ext uri="{BB962C8B-B14F-4D97-AF65-F5344CB8AC3E}">
        <p14:creationId xmlns:p14="http://schemas.microsoft.com/office/powerpoint/2010/main" val="2252638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EE328EF-8401-42B4-A6F6-7A386DEBFA4D}" type="slidenum">
              <a:rPr lang="en-GB" smtClean="0"/>
              <a:t>42</a:t>
            </a:fld>
            <a:endParaRPr lang="en-GB"/>
          </a:p>
        </p:txBody>
      </p:sp>
    </p:spTree>
    <p:extLst>
      <p:ext uri="{BB962C8B-B14F-4D97-AF65-F5344CB8AC3E}">
        <p14:creationId xmlns:p14="http://schemas.microsoft.com/office/powerpoint/2010/main" val="22075207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EE328EF-8401-42B4-A6F6-7A386DEBFA4D}" type="slidenum">
              <a:rPr lang="en-GB" smtClean="0"/>
              <a:t>43</a:t>
            </a:fld>
            <a:endParaRPr lang="en-GB"/>
          </a:p>
        </p:txBody>
      </p:sp>
    </p:spTree>
    <p:extLst>
      <p:ext uri="{BB962C8B-B14F-4D97-AF65-F5344CB8AC3E}">
        <p14:creationId xmlns:p14="http://schemas.microsoft.com/office/powerpoint/2010/main" val="1024414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EE328EF-8401-42B4-A6F6-7A386DEBFA4D}" type="slidenum">
              <a:rPr lang="en-GB" smtClean="0"/>
              <a:t>44</a:t>
            </a:fld>
            <a:endParaRPr lang="en-GB"/>
          </a:p>
        </p:txBody>
      </p:sp>
    </p:spTree>
    <p:extLst>
      <p:ext uri="{BB962C8B-B14F-4D97-AF65-F5344CB8AC3E}">
        <p14:creationId xmlns:p14="http://schemas.microsoft.com/office/powerpoint/2010/main" val="6759018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other aspect we talk about here is variability. Consider how valuable it is to state your confidence in your results.</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45</a:t>
            </a:fld>
            <a:endParaRPr lang="en-GB"/>
          </a:p>
        </p:txBody>
      </p:sp>
    </p:spTree>
    <p:extLst>
      <p:ext uri="{BB962C8B-B14F-4D97-AF65-F5344CB8AC3E}">
        <p14:creationId xmlns:p14="http://schemas.microsoft.com/office/powerpoint/2010/main" val="42919551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Let’s assume for now that we are calculating the mean of our output y and we have taken account of any warm durations in</a:t>
            </a:r>
            <a:r>
              <a:rPr lang="en-GB" baseline="0" dirty="0" smtClean="0"/>
              <a:t> the calculation</a:t>
            </a:r>
            <a:r>
              <a:rPr lang="en-GB" dirty="0" smtClean="0"/>
              <a:t>. Here, n is the number of replications.</a:t>
            </a:r>
          </a:p>
          <a:p>
            <a:endParaRPr lang="en-GB" dirty="0" smtClean="0"/>
          </a:p>
          <a:p>
            <a:r>
              <a:rPr lang="en-GB" dirty="0" smtClean="0"/>
              <a:t>The normality</a:t>
            </a:r>
            <a:r>
              <a:rPr lang="en-GB" baseline="0" dirty="0" smtClean="0"/>
              <a:t> check is important as confidence intervals are not valid if the data aren’t normal. Assuming that the number of replications n is large or that the number of observations contributing to the average from each replication is large, then this should be true but it is worth checking. The accompanying paper lists a number of normality tests that could be used.</a:t>
            </a:r>
            <a:endParaRPr lang="en-GB" dirty="0" smtClean="0"/>
          </a:p>
          <a:p>
            <a:endParaRPr lang="en-GB" dirty="0" smtClean="0"/>
          </a:p>
          <a:p>
            <a:r>
              <a:rPr lang="en-GB" dirty="0" smtClean="0"/>
              <a:t>Confidence intervals are a pretty well-recognised way of describing the quality of your solution. These equations are in the paper and in any good statistics or simulation textbook, so I won’t go into them in detail. The calculations are</a:t>
            </a:r>
            <a:r>
              <a:rPr lang="en-GB" baseline="0" dirty="0" smtClean="0"/>
              <a:t> also done for you in most simulation software, but it’s always good to know what’s going on under the hood</a:t>
            </a:r>
            <a:r>
              <a:rPr lang="en-GB" dirty="0" smtClean="0"/>
              <a:t>. The t in this equation denotes</a:t>
            </a:r>
            <a:r>
              <a:rPr lang="en-GB" baseline="0" dirty="0" smtClean="0"/>
              <a:t> </a:t>
            </a:r>
            <a:r>
              <a:rPr lang="en-GB" dirty="0" smtClean="0"/>
              <a:t>a student t-distribution.</a:t>
            </a:r>
          </a:p>
          <a:p>
            <a:endParaRPr lang="en-GB" dirty="0" smtClean="0"/>
          </a:p>
          <a:p>
            <a:r>
              <a:rPr lang="en-GB" dirty="0" smtClean="0"/>
              <a:t>The points to note here are the 1/root n dependence of the intervals, where n is the number of replications. </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46</a:t>
            </a:fld>
            <a:endParaRPr lang="en-GB"/>
          </a:p>
        </p:txBody>
      </p:sp>
    </p:spTree>
    <p:extLst>
      <p:ext uri="{BB962C8B-B14F-4D97-AF65-F5344CB8AC3E}">
        <p14:creationId xmlns:p14="http://schemas.microsoft.com/office/powerpoint/2010/main" val="350244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And this is demonstrated here. There</a:t>
            </a:r>
            <a:r>
              <a:rPr lang="en-GB" baseline="0" dirty="0" smtClean="0"/>
              <a:t> is a diminishing return.</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47</a:t>
            </a:fld>
            <a:endParaRPr lang="en-GB"/>
          </a:p>
        </p:txBody>
      </p:sp>
    </p:spTree>
    <p:extLst>
      <p:ext uri="{BB962C8B-B14F-4D97-AF65-F5344CB8AC3E}">
        <p14:creationId xmlns:p14="http://schemas.microsoft.com/office/powerpoint/2010/main" val="32739639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confidence interval formulae allow you to choose the number of replications so that the precision meets your requirements. </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48</a:t>
            </a:fld>
            <a:endParaRPr lang="en-GB"/>
          </a:p>
        </p:txBody>
      </p:sp>
    </p:spTree>
    <p:extLst>
      <p:ext uri="{BB962C8B-B14F-4D97-AF65-F5344CB8AC3E}">
        <p14:creationId xmlns:p14="http://schemas.microsoft.com/office/powerpoint/2010/main" val="24946705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If the desired precision is epsilon, then this formula, which comes straight from those confidence interval calculations provides a method for choosing n*. This avoids carrying out too many runs.</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Note that we require an estimate of S(n) to calculate the</a:t>
            </a:r>
            <a:r>
              <a:rPr lang="en-GB" baseline="0" dirty="0" smtClean="0"/>
              <a:t> value of n* so it will vary from one run to the next and some care should be given in setting n* for small n.</a:t>
            </a:r>
            <a:endParaRPr lang="en-GB" dirty="0" smtClean="0"/>
          </a:p>
          <a:p>
            <a:endParaRPr lang="en-GB" dirty="0"/>
          </a:p>
        </p:txBody>
      </p:sp>
      <p:sp>
        <p:nvSpPr>
          <p:cNvPr id="4" name="Slide Number Placeholder 3"/>
          <p:cNvSpPr>
            <a:spLocks noGrp="1"/>
          </p:cNvSpPr>
          <p:nvPr>
            <p:ph type="sldNum" sz="quarter" idx="10"/>
          </p:nvPr>
        </p:nvSpPr>
        <p:spPr/>
        <p:txBody>
          <a:bodyPr/>
          <a:lstStyle/>
          <a:p>
            <a:fld id="{81BE8764-EE2F-4D49-B466-247A4C676AC4}" type="slidenum">
              <a:rPr lang="en-GB" smtClean="0"/>
              <a:t>49</a:t>
            </a:fld>
            <a:endParaRPr lang="en-GB"/>
          </a:p>
        </p:txBody>
      </p:sp>
    </p:spTree>
    <p:extLst>
      <p:ext uri="{BB962C8B-B14F-4D97-AF65-F5344CB8AC3E}">
        <p14:creationId xmlns:p14="http://schemas.microsoft.com/office/powerpoint/2010/main" val="3478579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 are a range of variance reduction techniques that</a:t>
            </a:r>
            <a:r>
              <a:rPr lang="en-GB" baseline="0" dirty="0" smtClean="0"/>
              <a:t> can be implemented to improve the precision of results without increasing the number of observations. It is worth investigating them more carefully when running a very large, slow simulation model. For quick models, the most widely-used technique of common random numbers is likely to be sufficient. </a:t>
            </a:r>
          </a:p>
          <a:p>
            <a:endParaRPr lang="en-GB" baseline="0" dirty="0" smtClean="0"/>
          </a:p>
          <a:p>
            <a:r>
              <a:rPr lang="en-GB" baseline="0" dirty="0" smtClean="0"/>
              <a:t>As the name suggests, we are comparing the effects of policies on similar replications.</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50</a:t>
            </a:fld>
            <a:endParaRPr lang="en-GB"/>
          </a:p>
        </p:txBody>
      </p:sp>
    </p:spTree>
    <p:extLst>
      <p:ext uri="{BB962C8B-B14F-4D97-AF65-F5344CB8AC3E}">
        <p14:creationId xmlns:p14="http://schemas.microsoft.com/office/powerpoint/2010/main" val="3738239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you could see from the example Russell talked about, the M/M/1 queue system has a considerable amount of autocorrelation as there’s a clear dependence between different data points in the series.</a:t>
            </a:r>
          </a:p>
          <a:p>
            <a:endParaRPr lang="en-GB" dirty="0"/>
          </a:p>
          <a:p>
            <a:r>
              <a:rPr lang="en-GB" dirty="0" smtClean="0"/>
              <a:t>This is a problem because the majority of the standard statistical tests that we might carry out on our data set rely on the data being independent , i.e. having no autocorrelation.</a:t>
            </a:r>
          </a:p>
          <a:p>
            <a:endParaRPr lang="en-GB" dirty="0"/>
          </a:p>
          <a:p>
            <a:r>
              <a:rPr lang="en-GB" dirty="0" smtClean="0"/>
              <a:t>There are ways of minimizing the autocorrelation to get round this problem such as using data coming from different iterations and batching means. In fact, Russell has batched the means in the previous example, although obviously not into big enough batches to remove the autocorrelation.</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9</a:t>
            </a:fld>
            <a:endParaRPr lang="en-GB"/>
          </a:p>
        </p:txBody>
      </p:sp>
    </p:spTree>
    <p:extLst>
      <p:ext uri="{BB962C8B-B14F-4D97-AF65-F5344CB8AC3E}">
        <p14:creationId xmlns:p14="http://schemas.microsoft.com/office/powerpoint/2010/main" val="1769881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gives a good pictorial</a:t>
            </a:r>
            <a:r>
              <a:rPr lang="en-GB" baseline="0" dirty="0" smtClean="0"/>
              <a:t> description of what we’re trying to do. It shows the number of new TB cases per 100,000 of the general population. Each of the grey lines describes the output of a single replication of the model.</a:t>
            </a:r>
          </a:p>
          <a:p>
            <a:endParaRPr lang="en-GB" baseline="0" dirty="0" smtClean="0"/>
          </a:p>
          <a:p>
            <a:r>
              <a:rPr lang="en-GB" baseline="0" dirty="0" smtClean="0"/>
              <a:t>Now, when we are comparing interventions, we wish to compare them on the same epidemics. If we compare the impact of one intervention on the replication that produces very high TB incidence with the impact of another intervention on the replication that produces very low TB incidence, we will end up with an increase in the variability. This means that we need to run even more replications to get to a required level of precision.</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51</a:t>
            </a:fld>
            <a:endParaRPr lang="en-GB"/>
          </a:p>
        </p:txBody>
      </p:sp>
    </p:spTree>
    <p:extLst>
      <p:ext uri="{BB962C8B-B14F-4D97-AF65-F5344CB8AC3E}">
        <p14:creationId xmlns:p14="http://schemas.microsoft.com/office/powerpoint/2010/main" val="35924532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Russell will look</a:t>
            </a:r>
            <a:r>
              <a:rPr lang="en-GB" baseline="0" dirty="0" smtClean="0"/>
              <a:t> at the effects of CRNs on the output.</a:t>
            </a:r>
            <a:endParaRPr lang="en-GB" dirty="0"/>
          </a:p>
        </p:txBody>
      </p:sp>
      <p:sp>
        <p:nvSpPr>
          <p:cNvPr id="4" name="Slide Number Placeholder 3"/>
          <p:cNvSpPr>
            <a:spLocks noGrp="1"/>
          </p:cNvSpPr>
          <p:nvPr>
            <p:ph type="sldNum" sz="quarter" idx="10"/>
          </p:nvPr>
        </p:nvSpPr>
        <p:spPr/>
        <p:txBody>
          <a:bodyPr/>
          <a:lstStyle/>
          <a:p>
            <a:fld id="{81BE8764-EE2F-4D49-B466-247A4C676AC4}" type="slidenum">
              <a:rPr lang="en-GB" smtClean="0"/>
              <a:t>52</a:t>
            </a:fld>
            <a:endParaRPr lang="en-GB"/>
          </a:p>
        </p:txBody>
      </p:sp>
    </p:spTree>
    <p:extLst>
      <p:ext uri="{BB962C8B-B14F-4D97-AF65-F5344CB8AC3E}">
        <p14:creationId xmlns:p14="http://schemas.microsoft.com/office/powerpoint/2010/main" val="25464379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Another common  use of simulation models is to compare 2 or more systems. We have started thinking about this a little already in describing CRNs</a:t>
            </a:r>
            <a:r>
              <a:rPr lang="en-GB" baseline="0" dirty="0" smtClean="0"/>
              <a:t>, which will help with improving precision (or conversely reducing the number of replications needed for a desired precision).</a:t>
            </a:r>
          </a:p>
          <a:p>
            <a:endParaRPr lang="en-GB" baseline="0" dirty="0" smtClean="0"/>
          </a:p>
          <a:p>
            <a:r>
              <a:rPr lang="en-GB" baseline="0" dirty="0" smtClean="0"/>
              <a:t>We don’t consider experimental design or simulation optimization, both of which will contribute to improving the efficiency of the simulation.</a:t>
            </a:r>
          </a:p>
        </p:txBody>
      </p:sp>
      <p:sp>
        <p:nvSpPr>
          <p:cNvPr id="4" name="Slide Number Placeholder 3"/>
          <p:cNvSpPr>
            <a:spLocks noGrp="1"/>
          </p:cNvSpPr>
          <p:nvPr>
            <p:ph type="sldNum" sz="quarter" idx="10"/>
          </p:nvPr>
        </p:nvSpPr>
        <p:spPr/>
        <p:txBody>
          <a:bodyPr/>
          <a:lstStyle/>
          <a:p>
            <a:fld id="{FEE328EF-8401-42B4-A6F6-7A386DEBFA4D}" type="slidenum">
              <a:rPr lang="en-GB" smtClean="0"/>
              <a:t>54</a:t>
            </a:fld>
            <a:endParaRPr lang="en-GB"/>
          </a:p>
        </p:txBody>
      </p:sp>
    </p:spTree>
    <p:extLst>
      <p:ext uri="{BB962C8B-B14F-4D97-AF65-F5344CB8AC3E}">
        <p14:creationId xmlns:p14="http://schemas.microsoft.com/office/powerpoint/2010/main" val="34208875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EE328EF-8401-42B4-A6F6-7A386DEBFA4D}" type="slidenum">
              <a:rPr lang="en-GB" smtClean="0"/>
              <a:t>55</a:t>
            </a:fld>
            <a:endParaRPr lang="en-GB"/>
          </a:p>
        </p:txBody>
      </p:sp>
    </p:spTree>
    <p:extLst>
      <p:ext uri="{BB962C8B-B14F-4D97-AF65-F5344CB8AC3E}">
        <p14:creationId xmlns:p14="http://schemas.microsoft.com/office/powerpoint/2010/main" val="688540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the</a:t>
            </a:r>
            <a:r>
              <a:rPr lang="en-GB" baseline="0" dirty="0" smtClean="0"/>
              <a:t> same equation as we saw earlier. We use it in a slightly different way and instead consider whether the confidence intervals include zero.</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56</a:t>
            </a:fld>
            <a:endParaRPr lang="en-GB"/>
          </a:p>
        </p:txBody>
      </p:sp>
    </p:spTree>
    <p:extLst>
      <p:ext uri="{BB962C8B-B14F-4D97-AF65-F5344CB8AC3E}">
        <p14:creationId xmlns:p14="http://schemas.microsoft.com/office/powerpoint/2010/main" val="254610878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Let’s go back to the TB/HIV model. We can see from the confidence interval given here that the difference</a:t>
            </a:r>
            <a:r>
              <a:rPr lang="en-GB" baseline="0" dirty="0" smtClean="0"/>
              <a:t> between the two interventions is non-zero at the 90% confidence level.</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57</a:t>
            </a:fld>
            <a:endParaRPr lang="en-GB"/>
          </a:p>
        </p:txBody>
      </p:sp>
    </p:spTree>
    <p:extLst>
      <p:ext uri="{BB962C8B-B14F-4D97-AF65-F5344CB8AC3E}">
        <p14:creationId xmlns:p14="http://schemas.microsoft.com/office/powerpoint/2010/main" val="352513205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While not explicitly showing the confidence interval of the comparison,</a:t>
            </a:r>
            <a:r>
              <a:rPr lang="en-GB" baseline="0" dirty="0" smtClean="0"/>
              <a:t> a</a:t>
            </a:r>
            <a:r>
              <a:rPr lang="en-GB" dirty="0" smtClean="0"/>
              <a:t> box plot gives a good indication of whether a difference is likely to exist or not. </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58</a:t>
            </a:fld>
            <a:endParaRPr lang="en-GB"/>
          </a:p>
        </p:txBody>
      </p:sp>
    </p:spTree>
    <p:extLst>
      <p:ext uri="{BB962C8B-B14F-4D97-AF65-F5344CB8AC3E}">
        <p14:creationId xmlns:p14="http://schemas.microsoft.com/office/powerpoint/2010/main" val="40553457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have to take more care when comparing more than 2 alternative systems. In</a:t>
            </a:r>
            <a:r>
              <a:rPr lang="en-GB" baseline="0" dirty="0" smtClean="0"/>
              <a:t> this case we are calculating confidence intervals simultaneously. This means that we need to consider them simultaneously. There might be a 1/10 chance that the mean difference lies outside one of the confidence intervals, but there is a ½ chance that the mean difference of one of these 5 observations lies outside its confidence interval.</a:t>
            </a:r>
            <a:endParaRPr lang="en-GB" dirty="0"/>
          </a:p>
        </p:txBody>
      </p:sp>
      <p:sp>
        <p:nvSpPr>
          <p:cNvPr id="4" name="Slide Number Placeholder 3"/>
          <p:cNvSpPr>
            <a:spLocks noGrp="1"/>
          </p:cNvSpPr>
          <p:nvPr>
            <p:ph type="sldNum" sz="quarter" idx="10"/>
          </p:nvPr>
        </p:nvSpPr>
        <p:spPr/>
        <p:txBody>
          <a:bodyPr/>
          <a:lstStyle/>
          <a:p>
            <a:fld id="{81BE8764-EE2F-4D49-B466-247A4C676AC4}" type="slidenum">
              <a:rPr lang="en-GB" smtClean="0"/>
              <a:t>59</a:t>
            </a:fld>
            <a:endParaRPr lang="en-GB"/>
          </a:p>
        </p:txBody>
      </p:sp>
    </p:spTree>
    <p:extLst>
      <p:ext uri="{BB962C8B-B14F-4D97-AF65-F5344CB8AC3E}">
        <p14:creationId xmlns:p14="http://schemas.microsoft.com/office/powerpoint/2010/main" val="29456081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Bonferroni inequality accounts for the simultaneous calculation. We can see here that we’re summing over all of the individual alpha’s.</a:t>
            </a:r>
            <a:endParaRPr lang="en-GB" dirty="0"/>
          </a:p>
        </p:txBody>
      </p:sp>
      <p:sp>
        <p:nvSpPr>
          <p:cNvPr id="4" name="Slide Number Placeholder 3"/>
          <p:cNvSpPr>
            <a:spLocks noGrp="1"/>
          </p:cNvSpPr>
          <p:nvPr>
            <p:ph type="sldNum" sz="quarter" idx="10"/>
          </p:nvPr>
        </p:nvSpPr>
        <p:spPr/>
        <p:txBody>
          <a:bodyPr/>
          <a:lstStyle/>
          <a:p>
            <a:fld id="{81BE8764-EE2F-4D49-B466-247A4C676AC4}" type="slidenum">
              <a:rPr lang="en-GB" smtClean="0"/>
              <a:t>60</a:t>
            </a:fld>
            <a:endParaRPr lang="en-GB"/>
          </a:p>
        </p:txBody>
      </p:sp>
    </p:spTree>
    <p:extLst>
      <p:ext uri="{BB962C8B-B14F-4D97-AF65-F5344CB8AC3E}">
        <p14:creationId xmlns:p14="http://schemas.microsoft.com/office/powerpoint/2010/main" val="22017723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Let’s apply this to the TB/HIV model and make 5 comparisons: compare each of</a:t>
            </a:r>
            <a:r>
              <a:rPr lang="en-GB" baseline="0" dirty="0" smtClean="0"/>
              <a:t> 5 interventions with the baseline model.</a:t>
            </a:r>
          </a:p>
          <a:p>
            <a:endParaRPr lang="en-GB" baseline="0" dirty="0" smtClean="0"/>
          </a:p>
          <a:p>
            <a:r>
              <a:rPr lang="en-GB" baseline="0" dirty="0" smtClean="0"/>
              <a:t>If we want to calculate 90% confidence intervals then we will need to display 98% confidence intervals for each comparison, i.e. much wider confidence intervals. This makes it less likely that we will observe a significant difference between the baseline and any of the interventions. </a:t>
            </a:r>
            <a:endParaRPr lang="en-GB" dirty="0"/>
          </a:p>
        </p:txBody>
      </p:sp>
      <p:sp>
        <p:nvSpPr>
          <p:cNvPr id="4" name="Slide Number Placeholder 3"/>
          <p:cNvSpPr>
            <a:spLocks noGrp="1"/>
          </p:cNvSpPr>
          <p:nvPr>
            <p:ph type="sldNum" sz="quarter" idx="10"/>
          </p:nvPr>
        </p:nvSpPr>
        <p:spPr/>
        <p:txBody>
          <a:bodyPr/>
          <a:lstStyle/>
          <a:p>
            <a:fld id="{81BE8764-EE2F-4D49-B466-247A4C676AC4}" type="slidenum">
              <a:rPr lang="en-GB" smtClean="0"/>
              <a:t>61</a:t>
            </a:fld>
            <a:endParaRPr lang="en-GB"/>
          </a:p>
        </p:txBody>
      </p:sp>
    </p:spTree>
    <p:extLst>
      <p:ext uri="{BB962C8B-B14F-4D97-AF65-F5344CB8AC3E}">
        <p14:creationId xmlns:p14="http://schemas.microsoft.com/office/powerpoint/2010/main" val="1907865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Simulations are often split into two classes: terminating and non-terminating. Terminating simulations have a definite end point, which might be set. i.e. deterministic or might be random. I’d like to say the end of this tutorial had a deterministic end time but it’s definitely more stochastic! </a:t>
            </a:r>
          </a:p>
          <a:p>
            <a:endParaRPr lang="en-GB" dirty="0"/>
          </a:p>
          <a:p>
            <a:r>
              <a:rPr lang="en-GB" dirty="0" smtClean="0"/>
              <a:t>Non-terminating simulations describe systems that follow a similar pattern through time, such as the long-term </a:t>
            </a:r>
            <a:r>
              <a:rPr lang="en-GB" dirty="0" err="1" smtClean="0"/>
              <a:t>behavior</a:t>
            </a:r>
            <a:r>
              <a:rPr lang="en-GB" dirty="0" smtClean="0"/>
              <a:t> of a factory production line. Here, we want to ignore any time-dependent factors and are just interested in the steady-state </a:t>
            </a:r>
            <a:r>
              <a:rPr lang="en-GB" dirty="0" err="1" smtClean="0"/>
              <a:t>behavior</a:t>
            </a:r>
            <a:r>
              <a:rPr lang="en-GB" dirty="0" smtClean="0"/>
              <a:t>.</a:t>
            </a:r>
          </a:p>
          <a:p>
            <a:endParaRPr lang="en-GB" dirty="0" smtClean="0"/>
          </a:p>
          <a:p>
            <a:r>
              <a:rPr lang="en-GB" dirty="0" smtClean="0"/>
              <a:t>We are going to look at both here and will begin by considering non-terminating simulations.</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10</a:t>
            </a:fld>
            <a:endParaRPr lang="en-GB"/>
          </a:p>
        </p:txBody>
      </p:sp>
    </p:spTree>
    <p:extLst>
      <p:ext uri="{BB962C8B-B14F-4D97-AF65-F5344CB8AC3E}">
        <p14:creationId xmlns:p14="http://schemas.microsoft.com/office/powerpoint/2010/main" val="277656232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can see that when we consider all of the 5 confidence intervals together, and need to use the 98% Cis, the confidence intervals become much wider. This</a:t>
            </a:r>
            <a:r>
              <a:rPr lang="en-GB" baseline="0" dirty="0" smtClean="0"/>
              <a:t> is because as we have more confidence intervals, the chances of the results being outside at least one of them increases. </a:t>
            </a:r>
          </a:p>
          <a:p>
            <a:endParaRPr lang="en-GB" baseline="0" dirty="0" smtClean="0"/>
          </a:p>
          <a:p>
            <a:r>
              <a:rPr lang="en-GB" baseline="0" dirty="0" smtClean="0"/>
              <a:t>If we needed a fixed precision more iterations would be needed to reach it when we’re performing multiple comparisons.</a:t>
            </a:r>
            <a:endParaRPr lang="en-GB" dirty="0"/>
          </a:p>
        </p:txBody>
      </p:sp>
      <p:sp>
        <p:nvSpPr>
          <p:cNvPr id="4" name="Slide Number Placeholder 3"/>
          <p:cNvSpPr>
            <a:spLocks noGrp="1"/>
          </p:cNvSpPr>
          <p:nvPr>
            <p:ph type="sldNum" sz="quarter" idx="10"/>
          </p:nvPr>
        </p:nvSpPr>
        <p:spPr/>
        <p:txBody>
          <a:bodyPr/>
          <a:lstStyle/>
          <a:p>
            <a:fld id="{81BE8764-EE2F-4D49-B466-247A4C676AC4}" type="slidenum">
              <a:rPr lang="en-GB" smtClean="0"/>
              <a:t>62</a:t>
            </a:fld>
            <a:endParaRPr lang="en-GB"/>
          </a:p>
        </p:txBody>
      </p:sp>
    </p:spTree>
    <p:extLst>
      <p:ext uri="{BB962C8B-B14F-4D97-AF65-F5344CB8AC3E}">
        <p14:creationId xmlns:p14="http://schemas.microsoft.com/office/powerpoint/2010/main" val="189000055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EE328EF-8401-42B4-A6F6-7A386DEBFA4D}" type="slidenum">
              <a:rPr lang="en-GB" smtClean="0"/>
              <a:t>64</a:t>
            </a:fld>
            <a:endParaRPr lang="en-GB"/>
          </a:p>
        </p:txBody>
      </p:sp>
    </p:spTree>
    <p:extLst>
      <p:ext uri="{BB962C8B-B14F-4D97-AF65-F5344CB8AC3E}">
        <p14:creationId xmlns:p14="http://schemas.microsoft.com/office/powerpoint/2010/main" val="215451363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EE328EF-8401-42B4-A6F6-7A386DEBFA4D}" type="slidenum">
              <a:rPr lang="en-GB" smtClean="0"/>
              <a:t>65</a:t>
            </a:fld>
            <a:endParaRPr lang="en-GB"/>
          </a:p>
        </p:txBody>
      </p:sp>
    </p:spTree>
    <p:extLst>
      <p:ext uri="{BB962C8B-B14F-4D97-AF65-F5344CB8AC3E}">
        <p14:creationId xmlns:p14="http://schemas.microsoft.com/office/powerpoint/2010/main" val="446978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the pictures at the bottom indicate, non-terminating simulations generally describe repetitive processes, i.e. systems which keep going in the same way indefinitely.</a:t>
            </a:r>
          </a:p>
          <a:p>
            <a:endParaRPr lang="en-GB" dirty="0"/>
          </a:p>
          <a:p>
            <a:r>
              <a:rPr lang="en-GB" dirty="0" smtClean="0"/>
              <a:t>With these systems, we’re trying to remove initial transient </a:t>
            </a:r>
            <a:r>
              <a:rPr lang="en-GB" dirty="0" err="1" smtClean="0"/>
              <a:t>behavior</a:t>
            </a:r>
            <a:r>
              <a:rPr lang="en-GB" dirty="0" smtClean="0"/>
              <a:t> so that it doesn’t bias our results, and we’ll also be interested in how long we run the simulation for to get a desired level of precision or accuracy., which we come to when we discuss performance measures towards the end of the talk.</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12</a:t>
            </a:fld>
            <a:endParaRPr lang="en-GB"/>
          </a:p>
        </p:txBody>
      </p:sp>
    </p:spTree>
    <p:extLst>
      <p:ext uri="{BB962C8B-B14F-4D97-AF65-F5344CB8AC3E}">
        <p14:creationId xmlns:p14="http://schemas.microsoft.com/office/powerpoint/2010/main" val="4125974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Let’s introduce the second example, which is adapted from a previous WSC paper. In this situation, we have the whole of the UK completing a booking process online, which is dependent on a set of servers. The company was investing in the servers and wanted to know how many they should use to keep the website running with a reasonable response rate.</a:t>
            </a:r>
          </a:p>
          <a:p>
            <a:endParaRPr lang="en-GB" dirty="0" smtClean="0"/>
          </a:p>
          <a:p>
            <a:r>
              <a:rPr lang="en-GB" dirty="0" smtClean="0"/>
              <a:t>Here, we have a number of input variables including the service times, arrival rates, server</a:t>
            </a:r>
            <a:r>
              <a:rPr lang="en-GB" baseline="0" dirty="0" smtClean="0"/>
              <a:t> power, … and are interested in response times. We choose y, our output variable to be the number of requests from website users waiting in a queue for a thread to become available.</a:t>
            </a:r>
          </a:p>
          <a:p>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13</a:t>
            </a:fld>
            <a:endParaRPr lang="en-GB"/>
          </a:p>
        </p:txBody>
      </p:sp>
    </p:spTree>
    <p:extLst>
      <p:ext uri="{BB962C8B-B14F-4D97-AF65-F5344CB8AC3E}">
        <p14:creationId xmlns:p14="http://schemas.microsoft.com/office/powerpoint/2010/main" val="2766532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output of this particular set up of the model provides a very clear demonstration of steady-state </a:t>
            </a:r>
            <a:r>
              <a:rPr lang="en-GB" dirty="0" err="1" smtClean="0"/>
              <a:t>behavior</a:t>
            </a:r>
            <a:r>
              <a:rPr lang="en-GB" dirty="0" smtClean="0"/>
              <a:t> as you can see the build up in the number queueing from 0 when the selling period opens to a steady-state value with an average of around 120. We have</a:t>
            </a:r>
            <a:r>
              <a:rPr lang="en-GB" baseline="0" dirty="0" smtClean="0"/>
              <a:t> deliberately picked an “easy” example here!</a:t>
            </a:r>
            <a:r>
              <a:rPr lang="en-GB" dirty="0" smtClean="0"/>
              <a:t> </a:t>
            </a:r>
            <a:endParaRPr lang="en-GB" dirty="0"/>
          </a:p>
          <a:p>
            <a:endParaRPr lang="en-GB" dirty="0" smtClean="0"/>
          </a:p>
          <a:p>
            <a:r>
              <a:rPr lang="en-GB" dirty="0" smtClean="0"/>
              <a:t>Despite its name, when a system is in the steady-state, its output won’t be constant. Instead, it means that the probability distributions describing the state of the system remain constant. Therefore, we still see a lot of random fluctuations in the output of a system in the steady-state, but we don’t see any trends.</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14</a:t>
            </a:fld>
            <a:endParaRPr lang="en-GB"/>
          </a:p>
        </p:txBody>
      </p:sp>
    </p:spTree>
    <p:extLst>
      <p:ext uri="{BB962C8B-B14F-4D97-AF65-F5344CB8AC3E}">
        <p14:creationId xmlns:p14="http://schemas.microsoft.com/office/powerpoint/2010/main" val="569205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We’re interested in steady-state </a:t>
            </a:r>
            <a:r>
              <a:rPr lang="en-GB" dirty="0" err="1" smtClean="0"/>
              <a:t>behavior</a:t>
            </a:r>
            <a:r>
              <a:rPr lang="en-GB" dirty="0" smtClean="0"/>
              <a:t>, so we want to cut off the observations that are part of the initial transient, when the system is still warming up. The methods we’re going to talk about now discuss how to do this.</a:t>
            </a:r>
            <a:endParaRPr lang="en-GB" dirty="0"/>
          </a:p>
        </p:txBody>
      </p:sp>
      <p:sp>
        <p:nvSpPr>
          <p:cNvPr id="4" name="Slide Number Placeholder 3"/>
          <p:cNvSpPr>
            <a:spLocks noGrp="1"/>
          </p:cNvSpPr>
          <p:nvPr>
            <p:ph type="sldNum" sz="quarter" idx="10"/>
          </p:nvPr>
        </p:nvSpPr>
        <p:spPr/>
        <p:txBody>
          <a:bodyPr/>
          <a:lstStyle/>
          <a:p>
            <a:fld id="{FEE328EF-8401-42B4-A6F6-7A386DEBFA4D}" type="slidenum">
              <a:rPr lang="en-GB" smtClean="0"/>
              <a:t>15</a:t>
            </a:fld>
            <a:endParaRPr lang="en-GB"/>
          </a:p>
        </p:txBody>
      </p:sp>
    </p:spTree>
    <p:extLst>
      <p:ext uri="{BB962C8B-B14F-4D97-AF65-F5344CB8AC3E}">
        <p14:creationId xmlns:p14="http://schemas.microsoft.com/office/powerpoint/2010/main" val="22261628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31"/>
          <p:cNvSpPr>
            <a:spLocks noChangeArrowheads="1"/>
          </p:cNvSpPr>
          <p:nvPr/>
        </p:nvSpPr>
        <p:spPr bwMode="auto">
          <a:xfrm>
            <a:off x="-79388" y="3200400"/>
            <a:ext cx="9224977" cy="3657600"/>
          </a:xfrm>
          <a:prstGeom prst="rect">
            <a:avLst/>
          </a:prstGeom>
          <a:gradFill rotWithShape="0">
            <a:gsLst>
              <a:gs pos="0">
                <a:srgbClr val="014359"/>
              </a:gs>
              <a:gs pos="100000">
                <a:srgbClr val="007275"/>
              </a:gs>
            </a:gsLst>
            <a:lin ang="5400000" scaled="1"/>
          </a:gra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algn="ctr" eaLnBrk="0" fontAlgn="base" hangingPunct="0">
              <a:spcBef>
                <a:spcPct val="0"/>
              </a:spcBef>
              <a:spcAft>
                <a:spcPct val="0"/>
              </a:spcAft>
            </a:pPr>
            <a:endParaRPr lang="en-GB" sz="1200">
              <a:solidFill>
                <a:srgbClr val="323D43"/>
              </a:solidFill>
              <a:latin typeface="Lucida Sans" pitchFamily="34" charset="0"/>
            </a:endParaRPr>
          </a:p>
        </p:txBody>
      </p:sp>
      <p:sp>
        <p:nvSpPr>
          <p:cNvPr id="5" name="Rectangle 1032"/>
          <p:cNvSpPr>
            <a:spLocks noChangeArrowheads="1"/>
          </p:cNvSpPr>
          <p:nvPr/>
        </p:nvSpPr>
        <p:spPr bwMode="auto">
          <a:xfrm>
            <a:off x="-79388" y="0"/>
            <a:ext cx="9224977" cy="3276600"/>
          </a:xfrm>
          <a:prstGeom prst="rect">
            <a:avLst/>
          </a:prstGeom>
          <a:solidFill>
            <a:srgbClr val="014359"/>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algn="ctr" eaLnBrk="0" fontAlgn="base" hangingPunct="0">
              <a:spcBef>
                <a:spcPct val="0"/>
              </a:spcBef>
              <a:spcAft>
                <a:spcPct val="0"/>
              </a:spcAft>
            </a:pPr>
            <a:endParaRPr lang="en-GB" sz="2400">
              <a:solidFill>
                <a:srgbClr val="323D43"/>
              </a:solidFill>
              <a:latin typeface="Arial" charset="0"/>
            </a:endParaRPr>
          </a:p>
        </p:txBody>
      </p:sp>
      <p:pic>
        <p:nvPicPr>
          <p:cNvPr id="6" name="Picture 1043" descr="mathematics"/>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012907" y="390525"/>
            <a:ext cx="2754790"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2" name="Rectangle 1026"/>
          <p:cNvSpPr>
            <a:spLocks noGrp="1" noChangeArrowheads="1"/>
          </p:cNvSpPr>
          <p:nvPr>
            <p:ph type="ctrTitle"/>
          </p:nvPr>
        </p:nvSpPr>
        <p:spPr>
          <a:xfrm>
            <a:off x="323906" y="1700215"/>
            <a:ext cx="8497776" cy="2160587"/>
          </a:xfrm>
        </p:spPr>
        <p:txBody>
          <a:bodyPr lIns="91440"/>
          <a:lstStyle>
            <a:lvl1pPr>
              <a:defRPr sz="7500">
                <a:solidFill>
                  <a:schemeClr val="bg1"/>
                </a:solidFill>
              </a:defRPr>
            </a:lvl1pPr>
          </a:lstStyle>
          <a:p>
            <a:pPr lvl="0"/>
            <a:r>
              <a:rPr lang="en-US" noProof="0" smtClean="0"/>
              <a:t>Click to edit Master title style</a:t>
            </a:r>
          </a:p>
        </p:txBody>
      </p:sp>
      <p:sp>
        <p:nvSpPr>
          <p:cNvPr id="10243" name="Rectangle 1027"/>
          <p:cNvSpPr>
            <a:spLocks noGrp="1" noChangeArrowheads="1"/>
          </p:cNvSpPr>
          <p:nvPr>
            <p:ph type="subTitle" idx="1"/>
          </p:nvPr>
        </p:nvSpPr>
        <p:spPr>
          <a:xfrm>
            <a:off x="323906" y="3933825"/>
            <a:ext cx="8497776" cy="1752600"/>
          </a:xfrm>
        </p:spPr>
        <p:txBody>
          <a:bodyPr lIns="91440"/>
          <a:lstStyle>
            <a:lvl1pPr marL="0" indent="0">
              <a:buFontTx/>
              <a:buNone/>
              <a:defRPr sz="3500">
                <a:solidFill>
                  <a:schemeClr val="accent1"/>
                </a:solidFill>
              </a:defRPr>
            </a:lvl1pPr>
          </a:lstStyle>
          <a:p>
            <a:pPr lvl="0"/>
            <a:r>
              <a:rPr lang="en-US" noProof="0" smtClean="0"/>
              <a:t>Click to edit Master subtitle style</a:t>
            </a:r>
          </a:p>
        </p:txBody>
      </p:sp>
      <p:sp>
        <p:nvSpPr>
          <p:cNvPr id="7" name="Rectangle 1030"/>
          <p:cNvSpPr>
            <a:spLocks noGrp="1" noChangeArrowheads="1"/>
          </p:cNvSpPr>
          <p:nvPr>
            <p:ph type="sldNum" sz="quarter" idx="10"/>
          </p:nvPr>
        </p:nvSpPr>
        <p:spPr>
          <a:xfrm>
            <a:off x="6554338" y="6245225"/>
            <a:ext cx="2133971" cy="476250"/>
          </a:xfrm>
        </p:spPr>
        <p:txBody>
          <a:bodyPr rIns="91440"/>
          <a:lstStyle>
            <a:lvl1pPr>
              <a:defRPr smtClean="0">
                <a:latin typeface="Arial" charset="0"/>
              </a:defRPr>
            </a:lvl1pPr>
          </a:lstStyle>
          <a:p>
            <a:pPr>
              <a:defRPr/>
            </a:pPr>
            <a:fld id="{6621AF3A-1908-4ED2-88AE-D1DCF92355EA}" type="slidenum">
              <a:rPr lang="en-US">
                <a:solidFill>
                  <a:srgbClr val="323D43"/>
                </a:solidFill>
              </a:rPr>
              <a:pPr>
                <a:defRPr/>
              </a:pPr>
              <a:t>‹#›</a:t>
            </a:fld>
            <a:endParaRPr lang="en-US">
              <a:solidFill>
                <a:srgbClr val="323D43"/>
              </a:solidFill>
            </a:endParaRPr>
          </a:p>
        </p:txBody>
      </p:sp>
    </p:spTree>
    <p:extLst>
      <p:ext uri="{BB962C8B-B14F-4D97-AF65-F5344CB8AC3E}">
        <p14:creationId xmlns:p14="http://schemas.microsoft.com/office/powerpoint/2010/main" val="2675734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323D43"/>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323D43"/>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30E91F7-4B80-4B22-B75C-57B95CFDF405}" type="slidenum">
              <a:rPr lang="en-US">
                <a:solidFill>
                  <a:srgbClr val="323D43"/>
                </a:solidFill>
              </a:rPr>
              <a:pPr>
                <a:defRPr/>
              </a:pPr>
              <a:t>‹#›</a:t>
            </a:fld>
            <a:endParaRPr lang="en-US">
              <a:solidFill>
                <a:srgbClr val="323D43"/>
              </a:solidFill>
            </a:endParaRPr>
          </a:p>
        </p:txBody>
      </p:sp>
    </p:spTree>
    <p:extLst>
      <p:ext uri="{BB962C8B-B14F-4D97-AF65-F5344CB8AC3E}">
        <p14:creationId xmlns:p14="http://schemas.microsoft.com/office/powerpoint/2010/main" val="4158431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7239" y="908052"/>
            <a:ext cx="2124444" cy="4906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23907" y="908052"/>
            <a:ext cx="6220905" cy="4906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323D43"/>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323D43"/>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01E7B5B-B2B0-40F9-AC81-0EC753027A08}" type="slidenum">
              <a:rPr lang="en-US">
                <a:solidFill>
                  <a:srgbClr val="323D43"/>
                </a:solidFill>
              </a:rPr>
              <a:pPr>
                <a:defRPr/>
              </a:pPr>
              <a:t>‹#›</a:t>
            </a:fld>
            <a:endParaRPr lang="en-US">
              <a:solidFill>
                <a:srgbClr val="323D43"/>
              </a:solidFill>
            </a:endParaRPr>
          </a:p>
        </p:txBody>
      </p:sp>
    </p:spTree>
    <p:extLst>
      <p:ext uri="{BB962C8B-B14F-4D97-AF65-F5344CB8AC3E}">
        <p14:creationId xmlns:p14="http://schemas.microsoft.com/office/powerpoint/2010/main" val="4148076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3906" y="908050"/>
            <a:ext cx="8497776" cy="649288"/>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23906" y="1700213"/>
            <a:ext cx="417267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9007" y="1700213"/>
            <a:ext cx="417267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323D43"/>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323D43"/>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47B9646-F1CE-4A94-8BE8-C79166C69E53}" type="slidenum">
              <a:rPr lang="en-US">
                <a:solidFill>
                  <a:srgbClr val="323D43"/>
                </a:solidFill>
              </a:rPr>
              <a:pPr>
                <a:defRPr/>
              </a:pPr>
              <a:t>‹#›</a:t>
            </a:fld>
            <a:endParaRPr lang="en-US">
              <a:solidFill>
                <a:srgbClr val="323D43"/>
              </a:solidFill>
            </a:endParaRPr>
          </a:p>
        </p:txBody>
      </p:sp>
    </p:spTree>
    <p:extLst>
      <p:ext uri="{BB962C8B-B14F-4D97-AF65-F5344CB8AC3E}">
        <p14:creationId xmlns:p14="http://schemas.microsoft.com/office/powerpoint/2010/main" val="10606357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23906" y="908050"/>
            <a:ext cx="8497776" cy="649288"/>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23906" y="1700213"/>
            <a:ext cx="417267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9007" y="1700213"/>
            <a:ext cx="4172675"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9007" y="3833813"/>
            <a:ext cx="4172675"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4"/>
          <p:cNvSpPr>
            <a:spLocks noGrp="1" noChangeArrowheads="1"/>
          </p:cNvSpPr>
          <p:nvPr>
            <p:ph type="dt" sz="half" idx="10"/>
          </p:nvPr>
        </p:nvSpPr>
        <p:spPr>
          <a:ln/>
        </p:spPr>
        <p:txBody>
          <a:bodyPr/>
          <a:lstStyle>
            <a:lvl1pPr>
              <a:defRPr/>
            </a:lvl1pPr>
          </a:lstStyle>
          <a:p>
            <a:pPr>
              <a:defRPr/>
            </a:pPr>
            <a:endParaRPr lang="en-US">
              <a:solidFill>
                <a:srgbClr val="323D43"/>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a:solidFill>
                <a:srgbClr val="323D43"/>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CB7EA5A0-0EB5-46AE-9EE7-EDBB14CB96A9}" type="slidenum">
              <a:rPr lang="en-US">
                <a:solidFill>
                  <a:srgbClr val="323D43"/>
                </a:solidFill>
              </a:rPr>
              <a:pPr>
                <a:defRPr/>
              </a:pPr>
              <a:t>‹#›</a:t>
            </a:fld>
            <a:endParaRPr lang="en-US">
              <a:solidFill>
                <a:srgbClr val="323D43"/>
              </a:solidFill>
            </a:endParaRPr>
          </a:p>
        </p:txBody>
      </p:sp>
    </p:spTree>
    <p:extLst>
      <p:ext uri="{BB962C8B-B14F-4D97-AF65-F5344CB8AC3E}">
        <p14:creationId xmlns:p14="http://schemas.microsoft.com/office/powerpoint/2010/main" val="16887121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23906" y="908050"/>
            <a:ext cx="8497776" cy="649288"/>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323906" y="1700213"/>
            <a:ext cx="8497776" cy="411480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323D43"/>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323D43"/>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9E23AEB-9A74-4232-8574-AF28138BC306}" type="slidenum">
              <a:rPr lang="en-US">
                <a:solidFill>
                  <a:srgbClr val="323D43"/>
                </a:solidFill>
              </a:rPr>
              <a:pPr>
                <a:defRPr/>
              </a:pPr>
              <a:t>‹#›</a:t>
            </a:fld>
            <a:endParaRPr lang="en-US">
              <a:solidFill>
                <a:srgbClr val="323D43"/>
              </a:solidFill>
            </a:endParaRPr>
          </a:p>
        </p:txBody>
      </p:sp>
    </p:spTree>
    <p:extLst>
      <p:ext uri="{BB962C8B-B14F-4D97-AF65-F5344CB8AC3E}">
        <p14:creationId xmlns:p14="http://schemas.microsoft.com/office/powerpoint/2010/main" val="151081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323D43"/>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323D43"/>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F09B4B1-7412-4000-A7F1-5F611D42859D}" type="slidenum">
              <a:rPr lang="en-US">
                <a:solidFill>
                  <a:srgbClr val="323D43"/>
                </a:solidFill>
              </a:rPr>
              <a:pPr>
                <a:defRPr/>
              </a:pPr>
              <a:t>‹#›</a:t>
            </a:fld>
            <a:endParaRPr lang="en-US">
              <a:solidFill>
                <a:srgbClr val="323D43"/>
              </a:solidFill>
            </a:endParaRPr>
          </a:p>
        </p:txBody>
      </p:sp>
    </p:spTree>
    <p:extLst>
      <p:ext uri="{BB962C8B-B14F-4D97-AF65-F5344CB8AC3E}">
        <p14:creationId xmlns:p14="http://schemas.microsoft.com/office/powerpoint/2010/main" val="3309069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8" y="4406902"/>
            <a:ext cx="777375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438" y="2906713"/>
            <a:ext cx="77737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323D43"/>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323D43"/>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0919837-C6CB-460E-BB30-9BCF1AB8C6CD}" type="slidenum">
              <a:rPr lang="en-US">
                <a:solidFill>
                  <a:srgbClr val="323D43"/>
                </a:solidFill>
              </a:rPr>
              <a:pPr>
                <a:defRPr/>
              </a:pPr>
              <a:t>‹#›</a:t>
            </a:fld>
            <a:endParaRPr lang="en-US">
              <a:solidFill>
                <a:srgbClr val="323D43"/>
              </a:solidFill>
            </a:endParaRPr>
          </a:p>
        </p:txBody>
      </p:sp>
    </p:spTree>
    <p:extLst>
      <p:ext uri="{BB962C8B-B14F-4D97-AF65-F5344CB8AC3E}">
        <p14:creationId xmlns:p14="http://schemas.microsoft.com/office/powerpoint/2010/main" val="310126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23906" y="1700213"/>
            <a:ext cx="41726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9007" y="1700213"/>
            <a:ext cx="41726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323D43"/>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323D43"/>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B05BBE9-6961-4283-9609-88736E136AB0}" type="slidenum">
              <a:rPr lang="en-US">
                <a:solidFill>
                  <a:srgbClr val="323D43"/>
                </a:solidFill>
              </a:rPr>
              <a:pPr>
                <a:defRPr/>
              </a:pPr>
              <a:t>‹#›</a:t>
            </a:fld>
            <a:endParaRPr lang="en-US">
              <a:solidFill>
                <a:srgbClr val="323D43"/>
              </a:solidFill>
            </a:endParaRPr>
          </a:p>
        </p:txBody>
      </p:sp>
    </p:spTree>
    <p:extLst>
      <p:ext uri="{BB962C8B-B14F-4D97-AF65-F5344CB8AC3E}">
        <p14:creationId xmlns:p14="http://schemas.microsoft.com/office/powerpoint/2010/main" val="134992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80" y="274638"/>
            <a:ext cx="8231029"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80" y="1535113"/>
            <a:ext cx="40408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80" y="2174875"/>
            <a:ext cx="40408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833" y="1535113"/>
            <a:ext cx="404247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833" y="2174875"/>
            <a:ext cx="404247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323D43"/>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323D43"/>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7314C75-27FA-41BA-84DB-D2F37B4BD6DC}" type="slidenum">
              <a:rPr lang="en-US">
                <a:solidFill>
                  <a:srgbClr val="323D43"/>
                </a:solidFill>
              </a:rPr>
              <a:pPr>
                <a:defRPr/>
              </a:pPr>
              <a:t>‹#›</a:t>
            </a:fld>
            <a:endParaRPr lang="en-US">
              <a:solidFill>
                <a:srgbClr val="323D43"/>
              </a:solidFill>
            </a:endParaRPr>
          </a:p>
        </p:txBody>
      </p:sp>
    </p:spTree>
    <p:extLst>
      <p:ext uri="{BB962C8B-B14F-4D97-AF65-F5344CB8AC3E}">
        <p14:creationId xmlns:p14="http://schemas.microsoft.com/office/powerpoint/2010/main" val="4038445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323D43"/>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323D43"/>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83C3CE28-F38D-49B9-A021-3188E30F54C4}" type="slidenum">
              <a:rPr lang="en-US">
                <a:solidFill>
                  <a:srgbClr val="323D43"/>
                </a:solidFill>
              </a:rPr>
              <a:pPr>
                <a:defRPr/>
              </a:pPr>
              <a:t>‹#›</a:t>
            </a:fld>
            <a:endParaRPr lang="en-US">
              <a:solidFill>
                <a:srgbClr val="323D43"/>
              </a:solidFill>
            </a:endParaRPr>
          </a:p>
        </p:txBody>
      </p:sp>
    </p:spTree>
    <p:extLst>
      <p:ext uri="{BB962C8B-B14F-4D97-AF65-F5344CB8AC3E}">
        <p14:creationId xmlns:p14="http://schemas.microsoft.com/office/powerpoint/2010/main" val="3410270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323D43"/>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323D43"/>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7A705D7-E4BF-49BB-A361-C432BE872628}" type="slidenum">
              <a:rPr lang="en-US">
                <a:solidFill>
                  <a:srgbClr val="323D43"/>
                </a:solidFill>
              </a:rPr>
              <a:pPr>
                <a:defRPr/>
              </a:pPr>
              <a:t>‹#›</a:t>
            </a:fld>
            <a:endParaRPr lang="en-US">
              <a:solidFill>
                <a:srgbClr val="323D43"/>
              </a:solidFill>
            </a:endParaRPr>
          </a:p>
        </p:txBody>
      </p:sp>
    </p:spTree>
    <p:extLst>
      <p:ext uri="{BB962C8B-B14F-4D97-AF65-F5344CB8AC3E}">
        <p14:creationId xmlns:p14="http://schemas.microsoft.com/office/powerpoint/2010/main" val="58223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80" y="273050"/>
            <a:ext cx="3008835"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671" y="273052"/>
            <a:ext cx="511263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80" y="1435102"/>
            <a:ext cx="30088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323D43"/>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323D43"/>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89BFF1-B311-4580-8AB3-92222C5C2C9E}" type="slidenum">
              <a:rPr lang="en-US">
                <a:solidFill>
                  <a:srgbClr val="323D43"/>
                </a:solidFill>
              </a:rPr>
              <a:pPr>
                <a:defRPr/>
              </a:pPr>
              <a:t>‹#›</a:t>
            </a:fld>
            <a:endParaRPr lang="en-US">
              <a:solidFill>
                <a:srgbClr val="323D43"/>
              </a:solidFill>
            </a:endParaRPr>
          </a:p>
        </p:txBody>
      </p:sp>
    </p:spTree>
    <p:extLst>
      <p:ext uri="{BB962C8B-B14F-4D97-AF65-F5344CB8AC3E}">
        <p14:creationId xmlns:p14="http://schemas.microsoft.com/office/powerpoint/2010/main" val="1943139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599" y="4800600"/>
            <a:ext cx="5487353"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599" y="612775"/>
            <a:ext cx="548735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599" y="5367338"/>
            <a:ext cx="548735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323D43"/>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323D43"/>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F0EED10-BAD7-456A-84B9-BCA2028CD735}" type="slidenum">
              <a:rPr lang="en-US">
                <a:solidFill>
                  <a:srgbClr val="323D43"/>
                </a:solidFill>
              </a:rPr>
              <a:pPr>
                <a:defRPr/>
              </a:pPr>
              <a:t>‹#›</a:t>
            </a:fld>
            <a:endParaRPr lang="en-US">
              <a:solidFill>
                <a:srgbClr val="323D43"/>
              </a:solidFill>
            </a:endParaRPr>
          </a:p>
        </p:txBody>
      </p:sp>
    </p:spTree>
    <p:extLst>
      <p:ext uri="{BB962C8B-B14F-4D97-AF65-F5344CB8AC3E}">
        <p14:creationId xmlns:p14="http://schemas.microsoft.com/office/powerpoint/2010/main" val="1309682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8"/>
          <p:cNvSpPr>
            <a:spLocks noChangeArrowheads="1"/>
          </p:cNvSpPr>
          <p:nvPr/>
        </p:nvSpPr>
        <p:spPr bwMode="auto">
          <a:xfrm>
            <a:off x="-79388" y="0"/>
            <a:ext cx="9224977" cy="3810000"/>
          </a:xfrm>
          <a:prstGeom prst="rect">
            <a:avLst/>
          </a:prstGeom>
          <a:solidFill>
            <a:schemeClr val="bg1"/>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algn="ctr" eaLnBrk="0" fontAlgn="base" hangingPunct="0">
              <a:spcBef>
                <a:spcPct val="0"/>
              </a:spcBef>
              <a:spcAft>
                <a:spcPct val="0"/>
              </a:spcAft>
            </a:pPr>
            <a:endParaRPr lang="en-GB" sz="2400">
              <a:solidFill>
                <a:srgbClr val="323D43"/>
              </a:solidFill>
              <a:latin typeface="Arial" charset="0"/>
            </a:endParaRPr>
          </a:p>
        </p:txBody>
      </p:sp>
      <p:sp>
        <p:nvSpPr>
          <p:cNvPr id="1027" name="Rectangle 9"/>
          <p:cNvSpPr>
            <a:spLocks noChangeArrowheads="1"/>
          </p:cNvSpPr>
          <p:nvPr/>
        </p:nvSpPr>
        <p:spPr bwMode="auto">
          <a:xfrm>
            <a:off x="-79388" y="3048000"/>
            <a:ext cx="9224977" cy="3810000"/>
          </a:xfrm>
          <a:prstGeom prst="rect">
            <a:avLst/>
          </a:prstGeom>
          <a:gradFill rotWithShape="0">
            <a:gsLst>
              <a:gs pos="0">
                <a:schemeClr val="bg1"/>
              </a:gs>
              <a:gs pos="100000">
                <a:srgbClr val="DCDEDE"/>
              </a:gs>
            </a:gsLst>
            <a:lin ang="5400000" scaled="1"/>
          </a:gra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algn="ctr" eaLnBrk="0" fontAlgn="base" hangingPunct="0">
              <a:spcBef>
                <a:spcPct val="0"/>
              </a:spcBef>
              <a:spcAft>
                <a:spcPct val="0"/>
              </a:spcAft>
            </a:pPr>
            <a:endParaRPr lang="en-GB" sz="1200">
              <a:solidFill>
                <a:srgbClr val="323D43"/>
              </a:solidFill>
              <a:latin typeface="Lucida Sans" pitchFamily="34" charset="0"/>
            </a:endParaRPr>
          </a:p>
        </p:txBody>
      </p:sp>
      <p:sp>
        <p:nvSpPr>
          <p:cNvPr id="1028" name="Rectangle 2"/>
          <p:cNvSpPr>
            <a:spLocks noGrp="1" noChangeArrowheads="1"/>
          </p:cNvSpPr>
          <p:nvPr>
            <p:ph type="title"/>
          </p:nvPr>
        </p:nvSpPr>
        <p:spPr bwMode="auto">
          <a:xfrm>
            <a:off x="323906" y="908050"/>
            <a:ext cx="8497776" cy="649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en-US" smtClean="0"/>
              <a:t>Click to edit Master title style</a:t>
            </a:r>
          </a:p>
        </p:txBody>
      </p:sp>
      <p:sp>
        <p:nvSpPr>
          <p:cNvPr id="1029" name="Rectangle 3"/>
          <p:cNvSpPr>
            <a:spLocks noGrp="1" noChangeArrowheads="1"/>
          </p:cNvSpPr>
          <p:nvPr>
            <p:ph type="body" idx="1"/>
          </p:nvPr>
        </p:nvSpPr>
        <p:spPr bwMode="auto">
          <a:xfrm>
            <a:off x="323906" y="1700213"/>
            <a:ext cx="8497776"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685919" y="6248400"/>
            <a:ext cx="1905331"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l">
              <a:defRPr sz="1400" smtClean="0">
                <a:latin typeface="Arial" charset="0"/>
              </a:defRPr>
            </a:lvl1pPr>
          </a:lstStyle>
          <a:p>
            <a:pPr eaLnBrk="0" fontAlgn="base" hangingPunct="0">
              <a:spcBef>
                <a:spcPct val="0"/>
              </a:spcBef>
              <a:spcAft>
                <a:spcPct val="0"/>
              </a:spcAft>
              <a:defRPr/>
            </a:pPr>
            <a:endParaRPr lang="en-US">
              <a:solidFill>
                <a:srgbClr val="323D43"/>
              </a:solidFill>
            </a:endParaRPr>
          </a:p>
        </p:txBody>
      </p:sp>
      <p:sp>
        <p:nvSpPr>
          <p:cNvPr id="3" name="Rectangle 5"/>
          <p:cNvSpPr>
            <a:spLocks noGrp="1" noChangeArrowheads="1"/>
          </p:cNvSpPr>
          <p:nvPr>
            <p:ph type="ftr" sz="quarter" idx="3"/>
          </p:nvPr>
        </p:nvSpPr>
        <p:spPr bwMode="auto">
          <a:xfrm>
            <a:off x="3124743" y="6248400"/>
            <a:ext cx="289610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smtClean="0">
                <a:latin typeface="Arial" charset="0"/>
              </a:defRPr>
            </a:lvl1pPr>
          </a:lstStyle>
          <a:p>
            <a:pPr algn="ctr" eaLnBrk="0" fontAlgn="base" hangingPunct="0">
              <a:spcBef>
                <a:spcPct val="0"/>
              </a:spcBef>
              <a:spcAft>
                <a:spcPct val="0"/>
              </a:spcAft>
              <a:defRPr/>
            </a:pPr>
            <a:endParaRPr lang="en-US">
              <a:solidFill>
                <a:srgbClr val="323D43"/>
              </a:solidFill>
            </a:endParaRPr>
          </a:p>
        </p:txBody>
      </p:sp>
      <p:sp>
        <p:nvSpPr>
          <p:cNvPr id="1030" name="Rectangle 6"/>
          <p:cNvSpPr>
            <a:spLocks noGrp="1" noChangeArrowheads="1"/>
          </p:cNvSpPr>
          <p:nvPr>
            <p:ph type="sldNum" sz="quarter" idx="4"/>
          </p:nvPr>
        </p:nvSpPr>
        <p:spPr bwMode="auto">
          <a:xfrm>
            <a:off x="6878244" y="6308725"/>
            <a:ext cx="1905331"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0" bIns="45720" numCol="1" anchor="t" anchorCtr="0" compatLnSpc="1">
            <a:prstTxWarp prst="textNoShape">
              <a:avLst/>
            </a:prstTxWarp>
          </a:bodyPr>
          <a:lstStyle>
            <a:lvl1pPr algn="r">
              <a:defRPr sz="1400" smtClean="0">
                <a:latin typeface="+mn-lt"/>
              </a:defRPr>
            </a:lvl1pPr>
          </a:lstStyle>
          <a:p>
            <a:pPr eaLnBrk="0" fontAlgn="base" hangingPunct="0">
              <a:spcBef>
                <a:spcPct val="0"/>
              </a:spcBef>
              <a:spcAft>
                <a:spcPct val="0"/>
              </a:spcAft>
              <a:defRPr/>
            </a:pPr>
            <a:fld id="{CA450825-59A3-4A05-9905-4AA28CDEF9D5}" type="slidenum">
              <a:rPr lang="en-US">
                <a:solidFill>
                  <a:srgbClr val="323D43"/>
                </a:solidFill>
              </a:rPr>
              <a:pPr eaLnBrk="0" fontAlgn="base" hangingPunct="0">
                <a:spcBef>
                  <a:spcPct val="0"/>
                </a:spcBef>
                <a:spcAft>
                  <a:spcPct val="0"/>
                </a:spcAft>
                <a:defRPr/>
              </a:pPr>
              <a:t>‹#›</a:t>
            </a:fld>
            <a:endParaRPr lang="en-US">
              <a:solidFill>
                <a:srgbClr val="323D43"/>
              </a:solidFill>
            </a:endParaRPr>
          </a:p>
        </p:txBody>
      </p:sp>
      <p:pic>
        <p:nvPicPr>
          <p:cNvPr id="1033" name="Picture 13" descr="mathematics"/>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6589269" y="260352"/>
            <a:ext cx="2160963"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38629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l" rtl="0" eaLnBrk="0" fontAlgn="base" hangingPunct="0">
        <a:spcBef>
          <a:spcPct val="0"/>
        </a:spcBef>
        <a:spcAft>
          <a:spcPct val="0"/>
        </a:spcAft>
        <a:defRPr sz="3500">
          <a:solidFill>
            <a:schemeClr val="tx2"/>
          </a:solidFill>
          <a:latin typeface="+mj-lt"/>
          <a:ea typeface="+mj-ea"/>
          <a:cs typeface="+mj-cs"/>
        </a:defRPr>
      </a:lvl1pPr>
      <a:lvl2pPr algn="l" rtl="0" eaLnBrk="0" fontAlgn="base" hangingPunct="0">
        <a:spcBef>
          <a:spcPct val="0"/>
        </a:spcBef>
        <a:spcAft>
          <a:spcPct val="0"/>
        </a:spcAft>
        <a:defRPr sz="3500">
          <a:solidFill>
            <a:schemeClr val="tx2"/>
          </a:solidFill>
          <a:latin typeface="Georgia" pitchFamily="18" charset="0"/>
        </a:defRPr>
      </a:lvl2pPr>
      <a:lvl3pPr algn="l" rtl="0" eaLnBrk="0" fontAlgn="base" hangingPunct="0">
        <a:spcBef>
          <a:spcPct val="0"/>
        </a:spcBef>
        <a:spcAft>
          <a:spcPct val="0"/>
        </a:spcAft>
        <a:defRPr sz="3500">
          <a:solidFill>
            <a:schemeClr val="tx2"/>
          </a:solidFill>
          <a:latin typeface="Georgia" pitchFamily="18" charset="0"/>
        </a:defRPr>
      </a:lvl3pPr>
      <a:lvl4pPr algn="l" rtl="0" eaLnBrk="0" fontAlgn="base" hangingPunct="0">
        <a:spcBef>
          <a:spcPct val="0"/>
        </a:spcBef>
        <a:spcAft>
          <a:spcPct val="0"/>
        </a:spcAft>
        <a:defRPr sz="3500">
          <a:solidFill>
            <a:schemeClr val="tx2"/>
          </a:solidFill>
          <a:latin typeface="Georgia" pitchFamily="18" charset="0"/>
        </a:defRPr>
      </a:lvl4pPr>
      <a:lvl5pPr algn="l" rtl="0" eaLnBrk="0" fontAlgn="base" hangingPunct="0">
        <a:spcBef>
          <a:spcPct val="0"/>
        </a:spcBef>
        <a:spcAft>
          <a:spcPct val="0"/>
        </a:spcAft>
        <a:defRPr sz="3500">
          <a:solidFill>
            <a:schemeClr val="tx2"/>
          </a:solidFill>
          <a:latin typeface="Georgia" pitchFamily="18" charset="0"/>
        </a:defRPr>
      </a:lvl5pPr>
      <a:lvl6pPr marL="457200" algn="l" rtl="0" fontAlgn="base">
        <a:spcBef>
          <a:spcPct val="0"/>
        </a:spcBef>
        <a:spcAft>
          <a:spcPct val="0"/>
        </a:spcAft>
        <a:defRPr sz="3500">
          <a:solidFill>
            <a:schemeClr val="tx2"/>
          </a:solidFill>
          <a:latin typeface="Georgia" pitchFamily="18" charset="0"/>
        </a:defRPr>
      </a:lvl6pPr>
      <a:lvl7pPr marL="914400" algn="l" rtl="0" fontAlgn="base">
        <a:spcBef>
          <a:spcPct val="0"/>
        </a:spcBef>
        <a:spcAft>
          <a:spcPct val="0"/>
        </a:spcAft>
        <a:defRPr sz="3500">
          <a:solidFill>
            <a:schemeClr val="tx2"/>
          </a:solidFill>
          <a:latin typeface="Georgia" pitchFamily="18" charset="0"/>
        </a:defRPr>
      </a:lvl7pPr>
      <a:lvl8pPr marL="1371600" algn="l" rtl="0" fontAlgn="base">
        <a:spcBef>
          <a:spcPct val="0"/>
        </a:spcBef>
        <a:spcAft>
          <a:spcPct val="0"/>
        </a:spcAft>
        <a:defRPr sz="3500">
          <a:solidFill>
            <a:schemeClr val="tx2"/>
          </a:solidFill>
          <a:latin typeface="Georgia" pitchFamily="18" charset="0"/>
        </a:defRPr>
      </a:lvl8pPr>
      <a:lvl9pPr marL="1828800" algn="l" rtl="0" fontAlgn="base">
        <a:spcBef>
          <a:spcPct val="0"/>
        </a:spcBef>
        <a:spcAft>
          <a:spcPct val="0"/>
        </a:spcAft>
        <a:defRPr sz="3500">
          <a:solidFill>
            <a:schemeClr val="tx2"/>
          </a:solidFill>
          <a:latin typeface="Georgia" pitchFamily="18" charset="0"/>
        </a:defRPr>
      </a:lvl9pPr>
    </p:titleStyle>
    <p:bodyStyle>
      <a:lvl1pPr marL="342900" indent="-342900" algn="l" rtl="0" eaLnBrk="0" fontAlgn="base" hangingPunct="0">
        <a:spcBef>
          <a:spcPct val="0"/>
        </a:spcBef>
        <a:spcAft>
          <a:spcPct val="70000"/>
        </a:spcAft>
        <a:buChar char="•"/>
        <a:defRPr sz="2400">
          <a:solidFill>
            <a:schemeClr val="tx1"/>
          </a:solidFill>
          <a:latin typeface="+mn-lt"/>
          <a:ea typeface="+mn-ea"/>
          <a:cs typeface="+mn-cs"/>
        </a:defRPr>
      </a:lvl1pPr>
      <a:lvl2pPr marL="811213" indent="-288925" algn="l" rtl="0" eaLnBrk="0" fontAlgn="base" hangingPunct="0">
        <a:lnSpc>
          <a:spcPct val="90000"/>
        </a:lnSpc>
        <a:spcBef>
          <a:spcPct val="0"/>
        </a:spcBef>
        <a:spcAft>
          <a:spcPct val="50000"/>
        </a:spcAft>
        <a:buChar char="–"/>
        <a:defRPr sz="2400">
          <a:solidFill>
            <a:schemeClr val="tx1"/>
          </a:solidFill>
          <a:latin typeface="+mn-lt"/>
        </a:defRPr>
      </a:lvl2pPr>
      <a:lvl3pPr marL="1219200" indent="-228600" algn="l" rtl="0" eaLnBrk="0" fontAlgn="base" hangingPunct="0">
        <a:lnSpc>
          <a:spcPct val="90000"/>
        </a:lnSpc>
        <a:spcBef>
          <a:spcPct val="20000"/>
        </a:spcBef>
        <a:spcAft>
          <a:spcPct val="0"/>
        </a:spcAft>
        <a:buChar char="•"/>
        <a:defRPr sz="2400">
          <a:solidFill>
            <a:schemeClr val="tx1"/>
          </a:solidFill>
          <a:latin typeface="+mn-lt"/>
        </a:defRPr>
      </a:lvl3pPr>
      <a:lvl4pPr marL="1627188" indent="-228600" algn="l" rtl="0" eaLnBrk="0" fontAlgn="base" hangingPunct="0">
        <a:lnSpc>
          <a:spcPct val="90000"/>
        </a:lnSpc>
        <a:spcBef>
          <a:spcPct val="20000"/>
        </a:spcBef>
        <a:spcAft>
          <a:spcPct val="0"/>
        </a:spcAft>
        <a:buChar char="–"/>
        <a:defRPr sz="2400">
          <a:solidFill>
            <a:schemeClr val="tx1"/>
          </a:solidFill>
          <a:latin typeface="+mn-lt"/>
        </a:defRPr>
      </a:lvl4pPr>
      <a:lvl5pPr marL="2057400" indent="-228600" algn="l" rtl="0" eaLnBrk="0" fontAlgn="base" hangingPunct="0">
        <a:lnSpc>
          <a:spcPct val="90000"/>
        </a:lnSpc>
        <a:spcBef>
          <a:spcPct val="20000"/>
        </a:spcBef>
        <a:spcAft>
          <a:spcPct val="0"/>
        </a:spcAft>
        <a:buChar char="»"/>
        <a:defRPr sz="2400">
          <a:solidFill>
            <a:schemeClr val="tx1"/>
          </a:solidFill>
          <a:latin typeface="+mn-lt"/>
        </a:defRPr>
      </a:lvl5pPr>
      <a:lvl6pPr marL="2514600" indent="-228600" algn="l" rtl="0" fontAlgn="base">
        <a:lnSpc>
          <a:spcPct val="90000"/>
        </a:lnSpc>
        <a:spcBef>
          <a:spcPct val="20000"/>
        </a:spcBef>
        <a:spcAft>
          <a:spcPct val="0"/>
        </a:spcAft>
        <a:buChar char="»"/>
        <a:defRPr sz="2400">
          <a:solidFill>
            <a:schemeClr val="tx1"/>
          </a:solidFill>
          <a:latin typeface="+mn-lt"/>
        </a:defRPr>
      </a:lvl6pPr>
      <a:lvl7pPr marL="2971800" indent="-228600" algn="l" rtl="0" fontAlgn="base">
        <a:lnSpc>
          <a:spcPct val="90000"/>
        </a:lnSpc>
        <a:spcBef>
          <a:spcPct val="20000"/>
        </a:spcBef>
        <a:spcAft>
          <a:spcPct val="0"/>
        </a:spcAft>
        <a:buChar char="»"/>
        <a:defRPr sz="2400">
          <a:solidFill>
            <a:schemeClr val="tx1"/>
          </a:solidFill>
          <a:latin typeface="+mn-lt"/>
        </a:defRPr>
      </a:lvl7pPr>
      <a:lvl8pPr marL="3429000" indent="-228600" algn="l" rtl="0" fontAlgn="base">
        <a:lnSpc>
          <a:spcPct val="90000"/>
        </a:lnSpc>
        <a:spcBef>
          <a:spcPct val="20000"/>
        </a:spcBef>
        <a:spcAft>
          <a:spcPct val="0"/>
        </a:spcAft>
        <a:buChar char="»"/>
        <a:defRPr sz="2400">
          <a:solidFill>
            <a:schemeClr val="tx1"/>
          </a:solidFill>
          <a:latin typeface="+mn-lt"/>
        </a:defRPr>
      </a:lvl8pPr>
      <a:lvl9pPr marL="3886200" indent="-228600" algn="l" rtl="0" fontAlgn="base">
        <a:lnSpc>
          <a:spcPct val="90000"/>
        </a:lnSpc>
        <a:spcBef>
          <a:spcPct val="20000"/>
        </a:spcBef>
        <a:spcAft>
          <a:spcPct val="0"/>
        </a:spcAft>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image" Target="../media/image6.wmf"/></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wmf"/><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slide" Target="slide2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slide" Target="slide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240.png"/><Relationship Id="rId4" Type="http://schemas.openxmlformats.org/officeDocument/2006/relationships/image" Target="../media/image28.png"/></Relationships>
</file>

<file path=ppt/slides/_rels/slide4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80.png"/></Relationships>
</file>

<file path=ppt/slides/_rels/slide4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310.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800" dirty="0" smtClean="0"/>
              <a:t>A Practical Introduction to Analysis of Simulation Output Data</a:t>
            </a:r>
            <a:endParaRPr lang="en-GB" sz="4800" dirty="0"/>
          </a:p>
        </p:txBody>
      </p:sp>
      <p:sp>
        <p:nvSpPr>
          <p:cNvPr id="3" name="Subtitle 2"/>
          <p:cNvSpPr>
            <a:spLocks noGrp="1"/>
          </p:cNvSpPr>
          <p:nvPr>
            <p:ph type="subTitle" idx="1"/>
          </p:nvPr>
        </p:nvSpPr>
        <p:spPr>
          <a:xfrm>
            <a:off x="748815" y="4390310"/>
            <a:ext cx="7420006" cy="1941486"/>
          </a:xfrm>
        </p:spPr>
        <p:txBody>
          <a:bodyPr/>
          <a:lstStyle/>
          <a:p>
            <a:r>
              <a:rPr lang="en-GB" dirty="0" smtClean="0"/>
              <a:t>Christine Currie, Russell Cheng</a:t>
            </a:r>
          </a:p>
          <a:p>
            <a:r>
              <a:rPr lang="en-GB" dirty="0" smtClean="0"/>
              <a:t>University of Southampton, UK</a:t>
            </a:r>
            <a:endParaRPr lang="en-GB" dirty="0"/>
          </a:p>
        </p:txBody>
      </p:sp>
    </p:spTree>
    <p:extLst>
      <p:ext uri="{BB962C8B-B14F-4D97-AF65-F5344CB8AC3E}">
        <p14:creationId xmlns:p14="http://schemas.microsoft.com/office/powerpoint/2010/main" val="15325652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Terminating </a:t>
            </a:r>
            <a:r>
              <a:rPr lang="en-GB" dirty="0" err="1" smtClean="0"/>
              <a:t>vs</a:t>
            </a:r>
            <a:r>
              <a:rPr lang="en-GB" dirty="0" smtClean="0"/>
              <a:t> Non-Terminating</a:t>
            </a:r>
            <a:endParaRPr lang="en-GB" dirty="0"/>
          </a:p>
        </p:txBody>
      </p:sp>
      <p:sp>
        <p:nvSpPr>
          <p:cNvPr id="3" name="Content Placeholder 2"/>
          <p:cNvSpPr>
            <a:spLocks noGrp="1"/>
          </p:cNvSpPr>
          <p:nvPr>
            <p:ph idx="1"/>
          </p:nvPr>
        </p:nvSpPr>
        <p:spPr/>
        <p:txBody>
          <a:bodyPr/>
          <a:lstStyle/>
          <a:p>
            <a:r>
              <a:rPr lang="en-GB" b="1" dirty="0" smtClean="0">
                <a:solidFill>
                  <a:schemeClr val="accent1">
                    <a:lumMod val="75000"/>
                  </a:schemeClr>
                </a:solidFill>
              </a:rPr>
              <a:t>TERMINATING</a:t>
            </a:r>
            <a:r>
              <a:rPr lang="en-GB" dirty="0" smtClean="0"/>
              <a:t>: has a definite end</a:t>
            </a:r>
          </a:p>
          <a:p>
            <a:pPr lvl="1"/>
            <a:r>
              <a:rPr lang="en-GB" dirty="0" smtClean="0"/>
              <a:t>e.g. working day, occurrence of a random event, this tutorial!</a:t>
            </a:r>
          </a:p>
          <a:p>
            <a:r>
              <a:rPr lang="en-GB" b="1" dirty="0" smtClean="0">
                <a:solidFill>
                  <a:schemeClr val="accent1">
                    <a:lumMod val="75000"/>
                  </a:schemeClr>
                </a:solidFill>
              </a:rPr>
              <a:t>NON-TERMINATING</a:t>
            </a:r>
            <a:r>
              <a:rPr lang="en-GB" dirty="0" smtClean="0"/>
              <a:t>: no defined end event</a:t>
            </a:r>
          </a:p>
          <a:p>
            <a:pPr lvl="1"/>
            <a:r>
              <a:rPr lang="en-GB" dirty="0" smtClean="0"/>
              <a:t>e.g. long-term </a:t>
            </a:r>
            <a:r>
              <a:rPr lang="en-GB" dirty="0" err="1" smtClean="0"/>
              <a:t>behavior</a:t>
            </a:r>
            <a:r>
              <a:rPr lang="en-GB" dirty="0" smtClean="0"/>
              <a:t> of a factory production line, M/M/1 queue</a:t>
            </a:r>
          </a:p>
          <a:p>
            <a:pPr lvl="1"/>
            <a:r>
              <a:rPr lang="en-GB" dirty="0" smtClean="0"/>
              <a:t>Interested in the </a:t>
            </a:r>
            <a:r>
              <a:rPr lang="en-GB" b="1" i="1" dirty="0" smtClean="0">
                <a:solidFill>
                  <a:schemeClr val="accent1">
                    <a:lumMod val="75000"/>
                  </a:schemeClr>
                </a:solidFill>
              </a:rPr>
              <a:t>steady-state</a:t>
            </a:r>
            <a:r>
              <a:rPr lang="en-GB" dirty="0" smtClean="0"/>
              <a:t> </a:t>
            </a:r>
            <a:r>
              <a:rPr lang="en-GB" dirty="0" err="1" smtClean="0"/>
              <a:t>behavior</a:t>
            </a:r>
            <a:endParaRPr lang="en-GB" dirty="0"/>
          </a:p>
        </p:txBody>
      </p:sp>
    </p:spTree>
    <p:extLst>
      <p:ext uri="{BB962C8B-B14F-4D97-AF65-F5344CB8AC3E}">
        <p14:creationId xmlns:p14="http://schemas.microsoft.com/office/powerpoint/2010/main" val="27905557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Non-terminating simulations</a:t>
            </a:r>
            <a:endParaRPr lang="en-GB" dirty="0"/>
          </a:p>
        </p:txBody>
      </p:sp>
      <p:sp>
        <p:nvSpPr>
          <p:cNvPr id="3" name="Text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E0919837-C6CB-460E-BB30-9BCF1AB8C6CD}" type="slidenum">
              <a:rPr lang="en-US" smtClean="0">
                <a:solidFill>
                  <a:srgbClr val="323D43"/>
                </a:solidFill>
              </a:rPr>
              <a:pPr>
                <a:defRPr/>
              </a:pPr>
              <a:t>11</a:t>
            </a:fld>
            <a:endParaRPr lang="en-US">
              <a:solidFill>
                <a:srgbClr val="323D43"/>
              </a:solidFill>
            </a:endParaRPr>
          </a:p>
        </p:txBody>
      </p:sp>
    </p:spTree>
    <p:extLst>
      <p:ext uri="{BB962C8B-B14F-4D97-AF65-F5344CB8AC3E}">
        <p14:creationId xmlns:p14="http://schemas.microsoft.com/office/powerpoint/2010/main" val="37200051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Non-Terminating Simulations</a:t>
            </a:r>
            <a:endParaRPr lang="en-GB" dirty="0"/>
          </a:p>
        </p:txBody>
      </p:sp>
      <p:sp>
        <p:nvSpPr>
          <p:cNvPr id="3" name="Content Placeholder 2"/>
          <p:cNvSpPr>
            <a:spLocks noGrp="1"/>
          </p:cNvSpPr>
          <p:nvPr>
            <p:ph idx="1"/>
          </p:nvPr>
        </p:nvSpPr>
        <p:spPr/>
        <p:txBody>
          <a:bodyPr/>
          <a:lstStyle/>
          <a:p>
            <a:r>
              <a:rPr lang="en-GB" dirty="0" smtClean="0"/>
              <a:t>Systems which keep going in the same way indefinitely</a:t>
            </a:r>
          </a:p>
          <a:p>
            <a:pPr marL="0" indent="0">
              <a:buNone/>
            </a:pPr>
            <a:r>
              <a:rPr lang="en-GB" dirty="0" smtClean="0"/>
              <a:t>Key Actions:</a:t>
            </a:r>
          </a:p>
          <a:p>
            <a:pPr>
              <a:buFont typeface="Wingdings" panose="05000000000000000000" pitchFamily="2" charset="2"/>
              <a:buChar char="Ø"/>
            </a:pPr>
            <a:r>
              <a:rPr lang="en-GB" dirty="0" smtClean="0"/>
              <a:t>Remove initial transient </a:t>
            </a:r>
            <a:r>
              <a:rPr lang="en-GB" dirty="0" err="1" smtClean="0"/>
              <a:t>behavior</a:t>
            </a:r>
            <a:endParaRPr lang="en-GB" dirty="0" smtClean="0"/>
          </a:p>
          <a:p>
            <a:pPr>
              <a:buFont typeface="Wingdings" panose="05000000000000000000" pitchFamily="2" charset="2"/>
              <a:buChar char="Ø"/>
            </a:pPr>
            <a:r>
              <a:rPr lang="en-GB" dirty="0" smtClean="0"/>
              <a:t>Determine run length for desired accuracy</a:t>
            </a:r>
            <a:endParaRPr lang="en-GB" dirty="0"/>
          </a:p>
        </p:txBody>
      </p:sp>
      <p:pic>
        <p:nvPicPr>
          <p:cNvPr id="3074" name="Picture 2" descr="C:\Users\ccurrie\AppData\Local\Microsoft\Windows\Temporary Internet Files\Content.IE5\WS5F5DT5\MC90029236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707" y="5036278"/>
            <a:ext cx="1796194" cy="161940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ccurrie\AppData\Local\Microsoft\Windows\Temporary Internet Files\Content.IE5\WS5F5DT5\MC90036094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53358" y="4940266"/>
            <a:ext cx="1304160" cy="1811426"/>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ccurrie\AppData\Local\Microsoft\Windows\Temporary Internet Files\Content.IE5\ABHGPHA0\MC900283141[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96630" y="4936140"/>
            <a:ext cx="1481585" cy="18699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3794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2: Web Server</a:t>
            </a:r>
            <a:endParaRPr lang="en-GB" dirty="0"/>
          </a:p>
        </p:txBody>
      </p:sp>
      <p:sp>
        <p:nvSpPr>
          <p:cNvPr id="3" name="Content Placeholder 2"/>
          <p:cNvSpPr>
            <a:spLocks noGrp="1"/>
          </p:cNvSpPr>
          <p:nvPr>
            <p:ph idx="1"/>
          </p:nvPr>
        </p:nvSpPr>
        <p:spPr/>
        <p:txBody>
          <a:bodyPr/>
          <a:lstStyle/>
          <a:p>
            <a:r>
              <a:rPr lang="en-GB" dirty="0" smtClean="0"/>
              <a:t>Customers buying tickets from a website</a:t>
            </a:r>
          </a:p>
          <a:p>
            <a:r>
              <a:rPr lang="en-GB" dirty="0" smtClean="0"/>
              <a:t>How much server power is required to keep response times reasonable?</a:t>
            </a:r>
            <a:endParaRPr lang="en-GB" dirty="0"/>
          </a:p>
        </p:txBody>
      </p:sp>
      <p:pic>
        <p:nvPicPr>
          <p:cNvPr id="5" name="Picture 5" descr="C:\Users\ccurrie\AppData\Local\Microsoft\Windows\Temporary Internet Files\Content.IE5\ABHGPHA0\MP90043317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4303" y="3981525"/>
            <a:ext cx="1547312" cy="1551477"/>
          </a:xfrm>
          <a:prstGeom prst="rect">
            <a:avLst/>
          </a:prstGeom>
          <a:noFill/>
          <a:ln>
            <a:solidFill>
              <a:schemeClr val="tx2"/>
            </a:solidFill>
          </a:ln>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bwMode="auto">
          <a:xfrm>
            <a:off x="1614487" y="4376536"/>
            <a:ext cx="1116318" cy="280798"/>
          </a:xfrm>
          <a:prstGeom prst="straightConnector1">
            <a:avLst/>
          </a:prstGeom>
          <a:solidFill>
            <a:schemeClr val="accent1"/>
          </a:solidFill>
          <a:ln w="12700" cap="flat" cmpd="sng" algn="ctr">
            <a:solidFill>
              <a:schemeClr val="tx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Box 6"/>
          <p:cNvSpPr txBox="1"/>
          <p:nvPr/>
        </p:nvSpPr>
        <p:spPr>
          <a:xfrm>
            <a:off x="2628382" y="3519860"/>
            <a:ext cx="2090637" cy="461665"/>
          </a:xfrm>
          <a:prstGeom prst="rect">
            <a:avLst/>
          </a:prstGeom>
          <a:noFill/>
          <a:ln>
            <a:solidFill>
              <a:schemeClr val="tx2"/>
            </a:solidFill>
          </a:ln>
        </p:spPr>
        <p:txBody>
          <a:bodyPr wrap="none" rtlCol="0">
            <a:spAutoFit/>
          </a:bodyPr>
          <a:lstStyle/>
          <a:p>
            <a:r>
              <a:rPr lang="en-GB" sz="2400" b="1" dirty="0" smtClean="0"/>
              <a:t>Book online</a:t>
            </a:r>
            <a:endParaRPr lang="en-GB" sz="2400" b="1" dirty="0"/>
          </a:p>
        </p:txBody>
      </p:sp>
      <p:grpSp>
        <p:nvGrpSpPr>
          <p:cNvPr id="8" name="Group 7"/>
          <p:cNvGrpSpPr/>
          <p:nvPr/>
        </p:nvGrpSpPr>
        <p:grpSpPr>
          <a:xfrm>
            <a:off x="4444960" y="4195670"/>
            <a:ext cx="2715695" cy="2550101"/>
            <a:chOff x="5745208" y="4335283"/>
            <a:chExt cx="2715224" cy="2550101"/>
          </a:xfrm>
        </p:grpSpPr>
        <p:grpSp>
          <p:nvGrpSpPr>
            <p:cNvPr id="9" name="Group 8"/>
            <p:cNvGrpSpPr/>
            <p:nvPr/>
          </p:nvGrpSpPr>
          <p:grpSpPr>
            <a:xfrm>
              <a:off x="6784903" y="4335283"/>
              <a:ext cx="1675529" cy="2550101"/>
              <a:chOff x="6784903" y="4335283"/>
              <a:chExt cx="1675529" cy="2550101"/>
            </a:xfrm>
          </p:grpSpPr>
          <p:pic>
            <p:nvPicPr>
              <p:cNvPr id="12" name="Picture 6" descr="C:\Users\ccurrie\AppData\Local\Microsoft\Windows\Temporary Internet Files\Content.IE5\AAK2Y395\MC900435242[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63468" y="5308534"/>
                <a:ext cx="796964" cy="15768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C:\Users\ccurrie\AppData\Local\Microsoft\Windows\Temporary Internet Files\Content.IE5\AAK2Y395\MC900435242[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6713" y="5281855"/>
                <a:ext cx="796964" cy="157685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C:\Users\ccurrie\AppData\Local\Microsoft\Windows\Temporary Internet Files\Content.IE5\AAK2Y395\MC900435242[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84903" y="5308534"/>
                <a:ext cx="796964" cy="157685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6829895" y="4335283"/>
                <a:ext cx="1389883" cy="461665"/>
              </a:xfrm>
              <a:prstGeom prst="rect">
                <a:avLst/>
              </a:prstGeom>
              <a:noFill/>
              <a:ln>
                <a:solidFill>
                  <a:schemeClr val="tx2"/>
                </a:solidFill>
              </a:ln>
            </p:spPr>
            <p:txBody>
              <a:bodyPr wrap="none" rtlCol="0">
                <a:spAutoFit/>
              </a:bodyPr>
              <a:lstStyle/>
              <a:p>
                <a:r>
                  <a:rPr lang="en-GB" sz="2400" b="1" dirty="0" smtClean="0"/>
                  <a:t>Servers</a:t>
                </a:r>
                <a:endParaRPr lang="en-GB" sz="2400" b="1" dirty="0"/>
              </a:p>
            </p:txBody>
          </p:sp>
        </p:grpSp>
        <p:sp>
          <p:nvSpPr>
            <p:cNvPr id="10" name="Right Arrow 9"/>
            <p:cNvSpPr/>
            <p:nvPr/>
          </p:nvSpPr>
          <p:spPr bwMode="auto">
            <a:xfrm rot="12831985">
              <a:off x="5745208" y="5102400"/>
              <a:ext cx="877077" cy="458539"/>
            </a:xfrm>
            <a:prstGeom prst="rightArrow">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a typeface="ＭＳ Ｐゴシック" pitchFamily="16" charset="-128"/>
              </a:endParaRPr>
            </a:p>
          </p:txBody>
        </p:sp>
      </p:grpSp>
      <p:pic>
        <p:nvPicPr>
          <p:cNvPr id="16" name="Picture 3" descr="C:\Users\ccurrie\AppData\Local\Microsoft\Windows\Temporary Internet Files\Content.IE5\4BOJRL7Y\MC900326964[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9543" y="3609846"/>
            <a:ext cx="1434943" cy="1818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80796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Steady-State </a:t>
            </a:r>
            <a:r>
              <a:rPr lang="en-GB" dirty="0" err="1" smtClean="0"/>
              <a:t>Behavior</a:t>
            </a:r>
            <a:endParaRPr lang="en-GB"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606" y="1556792"/>
            <a:ext cx="8219629" cy="4940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bwMode="auto">
          <a:xfrm>
            <a:off x="2484199" y="2528900"/>
            <a:ext cx="5869671" cy="2628292"/>
          </a:xfrm>
          <a:prstGeom prst="rect">
            <a:avLst/>
          </a:prstGeom>
          <a:solidFill>
            <a:schemeClr val="tx2">
              <a:lumMod val="10000"/>
              <a:lumOff val="90000"/>
              <a:alpha val="40000"/>
            </a:schemeClr>
          </a:solidFill>
          <a:ln w="12700" cap="flat" cmpd="sng" algn="ctr">
            <a:solidFill>
              <a:schemeClr val="tx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Lucida Sans" pitchFamily="34" charset="0"/>
                <a:ea typeface="ＭＳ Ｐゴシック" pitchFamily="16" charset="-128"/>
                <a:cs typeface="Arial" charset="0"/>
              </a:rPr>
              <a:t>Steady- State:</a:t>
            </a:r>
            <a:r>
              <a:rPr kumimoji="0" lang="en-GB" sz="1600" b="1" i="0" u="none" strike="noStrike" cap="none" normalizeH="0" dirty="0" smtClean="0">
                <a:ln>
                  <a:noFill/>
                </a:ln>
                <a:solidFill>
                  <a:schemeClr val="tx1"/>
                </a:solidFill>
                <a:effectLst/>
                <a:latin typeface="Lucida Sans" pitchFamily="34" charset="0"/>
                <a:ea typeface="ＭＳ Ｐゴシック" pitchFamily="16" charset="-128"/>
                <a:cs typeface="Arial" charset="0"/>
              </a:rPr>
              <a:t> random fluctuations but no overall trend</a:t>
            </a:r>
            <a:endParaRPr kumimoji="0" lang="en-GB" sz="1600" b="1" i="0" u="none" strike="noStrike" cap="none" normalizeH="0" baseline="0" dirty="0" smtClean="0">
              <a:ln>
                <a:noFill/>
              </a:ln>
              <a:solidFill>
                <a:schemeClr val="tx1"/>
              </a:solidFill>
              <a:effectLst/>
              <a:latin typeface="Lucida Sans" pitchFamily="34" charset="0"/>
              <a:ea typeface="ＭＳ Ｐゴシック" pitchFamily="16" charset="-128"/>
              <a:cs typeface="Arial" charset="0"/>
            </a:endParaRPr>
          </a:p>
        </p:txBody>
      </p:sp>
    </p:spTree>
    <p:extLst>
      <p:ext uri="{BB962C8B-B14F-4D97-AF65-F5344CB8AC3E}">
        <p14:creationId xmlns:p14="http://schemas.microsoft.com/office/powerpoint/2010/main" val="4375540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Web Server Output Data</a:t>
            </a:r>
            <a:endParaRPr lang="en-GB"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606" y="1556792"/>
            <a:ext cx="8219629" cy="4940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bwMode="auto">
          <a:xfrm>
            <a:off x="1763994" y="2528900"/>
            <a:ext cx="720205" cy="2628292"/>
          </a:xfrm>
          <a:prstGeom prst="rect">
            <a:avLst/>
          </a:prstGeom>
          <a:solidFill>
            <a:schemeClr val="tx2">
              <a:lumMod val="10000"/>
              <a:lumOff val="90000"/>
              <a:alpha val="37000"/>
            </a:schemeClr>
          </a:solidFill>
          <a:ln w="12700" cap="flat" cmpd="sng" algn="ctr">
            <a:solidFill>
              <a:schemeClr val="tx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a typeface="ＭＳ Ｐゴシック" pitchFamily="16" charset="-128"/>
              <a:cs typeface="Arial" charset="0"/>
            </a:endParaRPr>
          </a:p>
        </p:txBody>
      </p:sp>
      <p:sp>
        <p:nvSpPr>
          <p:cNvPr id="6" name="TextBox 5"/>
          <p:cNvSpPr txBox="1"/>
          <p:nvPr/>
        </p:nvSpPr>
        <p:spPr>
          <a:xfrm>
            <a:off x="1155497" y="5857237"/>
            <a:ext cx="2090637" cy="400110"/>
          </a:xfrm>
          <a:prstGeom prst="rect">
            <a:avLst/>
          </a:prstGeom>
          <a:noFill/>
        </p:spPr>
        <p:txBody>
          <a:bodyPr wrap="none" rtlCol="0">
            <a:spAutoFit/>
          </a:bodyPr>
          <a:lstStyle/>
          <a:p>
            <a:r>
              <a:rPr lang="en-GB" sz="2000" dirty="0" smtClean="0">
                <a:solidFill>
                  <a:schemeClr val="tx2"/>
                </a:solidFill>
              </a:rPr>
              <a:t>Initial transient?</a:t>
            </a:r>
            <a:endParaRPr lang="en-GB" sz="2000" dirty="0">
              <a:solidFill>
                <a:schemeClr val="tx2"/>
              </a:solidFill>
            </a:endParaRPr>
          </a:p>
        </p:txBody>
      </p:sp>
      <p:cxnSp>
        <p:nvCxnSpPr>
          <p:cNvPr id="8" name="Straight Arrow Connector 7"/>
          <p:cNvCxnSpPr/>
          <p:nvPr/>
        </p:nvCxnSpPr>
        <p:spPr bwMode="auto">
          <a:xfrm flipV="1">
            <a:off x="1691974" y="5157193"/>
            <a:ext cx="468133" cy="700045"/>
          </a:xfrm>
          <a:prstGeom prst="straightConnector1">
            <a:avLst/>
          </a:prstGeom>
          <a:solidFill>
            <a:schemeClr val="accent1"/>
          </a:solidFill>
          <a:ln w="12700" cap="flat" cmpd="sng" algn="ctr">
            <a:solidFill>
              <a:schemeClr val="tx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0966330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838" y="799678"/>
            <a:ext cx="8427913" cy="973138"/>
          </a:xfrm>
        </p:spPr>
        <p:txBody>
          <a:bodyPr/>
          <a:lstStyle/>
          <a:p>
            <a:r>
              <a:rPr lang="en-GB" dirty="0" smtClean="0"/>
              <a:t>Calculating Statistics in Steady-State</a:t>
            </a:r>
            <a:endParaRPr lang="en-GB" dirty="0"/>
          </a:p>
        </p:txBody>
      </p:sp>
      <p:sp>
        <p:nvSpPr>
          <p:cNvPr id="3" name="Content Placeholder 2"/>
          <p:cNvSpPr>
            <a:spLocks noGrp="1"/>
          </p:cNvSpPr>
          <p:nvPr>
            <p:ph idx="1"/>
          </p:nvPr>
        </p:nvSpPr>
        <p:spPr>
          <a:xfrm>
            <a:off x="358838" y="1910928"/>
            <a:ext cx="8427913" cy="4470400"/>
          </a:xfrm>
        </p:spPr>
        <p:txBody>
          <a:bodyPr/>
          <a:lstStyle/>
          <a:p>
            <a:r>
              <a:rPr lang="en-GB" dirty="0" smtClean="0"/>
              <a:t>Calculate statistics of interest ignoring results collected during the warm up period</a:t>
            </a:r>
          </a:p>
          <a:p>
            <a:endParaRPr lang="en-GB" dirty="0"/>
          </a:p>
          <a:p>
            <a:endParaRPr lang="en-GB" dirty="0"/>
          </a:p>
        </p:txBody>
      </p:sp>
      <mc:AlternateContent xmlns:mc="http://schemas.openxmlformats.org/markup-compatibility/2006" xmlns:a14="http://schemas.microsoft.com/office/drawing/2010/main">
        <mc:Choice Requires="a14">
          <p:sp>
            <p:nvSpPr>
              <p:cNvPr id="4" name="TextBox 3"/>
              <p:cNvSpPr txBox="1"/>
              <p:nvPr/>
            </p:nvSpPr>
            <p:spPr>
              <a:xfrm>
                <a:off x="2768621" y="3640204"/>
                <a:ext cx="2792531" cy="133696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sz="3600" i="1">
                              <a:latin typeface="Cambria Math"/>
                            </a:rPr>
                          </m:ctrlPr>
                        </m:accPr>
                        <m:e>
                          <m:r>
                            <a:rPr lang="en-GB" sz="3600" i="1">
                              <a:latin typeface="Cambria Math"/>
                            </a:rPr>
                            <m:t>𝑦</m:t>
                          </m:r>
                        </m:e>
                      </m:acc>
                      <m:r>
                        <a:rPr lang="en-GB" sz="3600" i="1">
                          <a:latin typeface="Cambria Math"/>
                        </a:rPr>
                        <m:t>=</m:t>
                      </m:r>
                      <m:f>
                        <m:fPr>
                          <m:ctrlPr>
                            <a:rPr lang="en-GB" sz="3600" i="1">
                              <a:latin typeface="Cambria Math"/>
                            </a:rPr>
                          </m:ctrlPr>
                        </m:fPr>
                        <m:num>
                          <m:nary>
                            <m:naryPr>
                              <m:chr m:val="∑"/>
                              <m:ctrlPr>
                                <a:rPr lang="en-GB" sz="3600" i="1">
                                  <a:latin typeface="Cambria Math"/>
                                </a:rPr>
                              </m:ctrlPr>
                            </m:naryPr>
                            <m:sub>
                              <m:sSub>
                                <m:sSubPr>
                                  <m:ctrlPr>
                                    <a:rPr lang="en-GB" sz="3600" i="1">
                                      <a:latin typeface="Cambria Math"/>
                                    </a:rPr>
                                  </m:ctrlPr>
                                </m:sSubPr>
                                <m:e>
                                  <m:r>
                                    <a:rPr lang="en-GB" sz="3600" i="1">
                                      <a:latin typeface="Cambria Math"/>
                                    </a:rPr>
                                    <m:t>𝑡</m:t>
                                  </m:r>
                                </m:e>
                                <m:sub>
                                  <m:r>
                                    <a:rPr lang="en-GB" sz="3600" i="1">
                                      <a:latin typeface="Cambria Math"/>
                                    </a:rPr>
                                    <m:t>0</m:t>
                                  </m:r>
                                </m:sub>
                              </m:sSub>
                              <m:r>
                                <m:rPr>
                                  <m:brk m:alnAt="23"/>
                                </m:rPr>
                                <a:rPr lang="en-GB" sz="3600" i="1">
                                  <a:latin typeface="Cambria Math"/>
                                </a:rPr>
                                <m:t>+</m:t>
                              </m:r>
                              <m:r>
                                <a:rPr lang="en-GB" sz="3600" i="1">
                                  <a:latin typeface="Cambria Math"/>
                                </a:rPr>
                                <m:t>1</m:t>
                              </m:r>
                            </m:sub>
                            <m:sup>
                              <m:r>
                                <a:rPr lang="en-GB" sz="3600" i="1">
                                  <a:latin typeface="Cambria Math"/>
                                </a:rPr>
                                <m:t>𝑇</m:t>
                              </m:r>
                            </m:sup>
                            <m:e>
                              <m:sSub>
                                <m:sSubPr>
                                  <m:ctrlPr>
                                    <a:rPr lang="en-GB" sz="3600" i="1">
                                      <a:latin typeface="Cambria Math"/>
                                    </a:rPr>
                                  </m:ctrlPr>
                                </m:sSubPr>
                                <m:e>
                                  <m:r>
                                    <a:rPr lang="en-GB" sz="3600" i="1">
                                      <a:latin typeface="Cambria Math"/>
                                    </a:rPr>
                                    <m:t>𝑦</m:t>
                                  </m:r>
                                </m:e>
                                <m:sub>
                                  <m:r>
                                    <a:rPr lang="en-GB" sz="3600" i="1">
                                      <a:latin typeface="Cambria Math"/>
                                    </a:rPr>
                                    <m:t>𝑡</m:t>
                                  </m:r>
                                </m:sub>
                              </m:sSub>
                            </m:e>
                          </m:nary>
                        </m:num>
                        <m:den>
                          <m:r>
                            <a:rPr lang="en-GB" sz="3600" i="1">
                              <a:latin typeface="Cambria Math"/>
                            </a:rPr>
                            <m:t>𝑇</m:t>
                          </m:r>
                          <m:r>
                            <a:rPr lang="en-GB" sz="3600" i="1">
                              <a:latin typeface="Cambria Math"/>
                            </a:rPr>
                            <m:t>−</m:t>
                          </m:r>
                          <m:sSub>
                            <m:sSubPr>
                              <m:ctrlPr>
                                <a:rPr lang="en-GB" sz="3600" i="1">
                                  <a:latin typeface="Cambria Math"/>
                                </a:rPr>
                              </m:ctrlPr>
                            </m:sSubPr>
                            <m:e>
                              <m:r>
                                <a:rPr lang="en-GB" sz="3600" i="1">
                                  <a:latin typeface="Cambria Math"/>
                                </a:rPr>
                                <m:t>𝑡</m:t>
                              </m:r>
                            </m:e>
                            <m:sub>
                              <m:r>
                                <a:rPr lang="en-GB" sz="3600" i="1">
                                  <a:latin typeface="Cambria Math"/>
                                </a:rPr>
                                <m:t>0</m:t>
                              </m:r>
                            </m:sub>
                          </m:sSub>
                        </m:den>
                      </m:f>
                    </m:oMath>
                  </m:oMathPara>
                </a14:m>
                <a:endParaRPr lang="en-GB" sz="3600" dirty="0"/>
              </a:p>
            </p:txBody>
          </p:sp>
        </mc:Choice>
        <mc:Fallback xmlns="">
          <p:sp>
            <p:nvSpPr>
              <p:cNvPr id="4" name="TextBox 3"/>
              <p:cNvSpPr txBox="1">
                <a:spLocks noRot="1" noChangeAspect="1" noMove="1" noResize="1" noEditPoints="1" noAdjustHandles="1" noChangeArrowheads="1" noChangeShapeType="1" noTextEdit="1"/>
              </p:cNvSpPr>
              <p:nvPr/>
            </p:nvSpPr>
            <p:spPr>
              <a:xfrm>
                <a:off x="2768140" y="3640203"/>
                <a:ext cx="2792046" cy="1336969"/>
              </a:xfrm>
              <a:prstGeom prst="rect">
                <a:avLst/>
              </a:prstGeom>
              <a:blipFill rotWithShape="1">
                <a:blip r:embed="rId3"/>
                <a:stretch>
                  <a:fillRect/>
                </a:stretch>
              </a:blipFill>
            </p:spPr>
            <p:txBody>
              <a:bodyPr/>
              <a:lstStyle/>
              <a:p>
                <a:r>
                  <a:rPr lang="en-GB">
                    <a:noFill/>
                  </a:rPr>
                  <a:t> </a:t>
                </a:r>
              </a:p>
            </p:txBody>
          </p:sp>
        </mc:Fallback>
      </mc:AlternateContent>
      <p:sp>
        <p:nvSpPr>
          <p:cNvPr id="5" name="TextBox 4"/>
          <p:cNvSpPr txBox="1"/>
          <p:nvPr/>
        </p:nvSpPr>
        <p:spPr>
          <a:xfrm>
            <a:off x="171176" y="5853824"/>
            <a:ext cx="8685954" cy="646331"/>
          </a:xfrm>
          <a:prstGeom prst="rect">
            <a:avLst/>
          </a:prstGeom>
          <a:noFill/>
        </p:spPr>
        <p:txBody>
          <a:bodyPr wrap="square" rtlCol="0">
            <a:spAutoFit/>
          </a:bodyPr>
          <a:lstStyle/>
          <a:p>
            <a:r>
              <a:rPr lang="en-GB" dirty="0" smtClean="0"/>
              <a:t>NB We assume that </a:t>
            </a:r>
            <a:r>
              <a:rPr lang="en-GB" i="1" dirty="0" smtClean="0"/>
              <a:t>m</a:t>
            </a:r>
            <a:r>
              <a:rPr lang="en-GB" dirty="0" smtClean="0"/>
              <a:t> = </a:t>
            </a:r>
            <a:r>
              <a:rPr lang="en-GB" i="1" dirty="0" smtClean="0"/>
              <a:t>T</a:t>
            </a:r>
            <a:r>
              <a:rPr lang="en-GB" dirty="0" smtClean="0"/>
              <a:t> in this example, i.e. that we have an observation for each of the </a:t>
            </a:r>
            <a:r>
              <a:rPr lang="en-GB" i="1" dirty="0" smtClean="0"/>
              <a:t>T</a:t>
            </a:r>
            <a:r>
              <a:rPr lang="en-GB" dirty="0" smtClean="0"/>
              <a:t> time periods of the model.</a:t>
            </a:r>
            <a:endParaRPr lang="en-GB" dirty="0"/>
          </a:p>
        </p:txBody>
      </p:sp>
    </p:spTree>
    <p:extLst>
      <p:ext uri="{BB962C8B-B14F-4D97-AF65-F5344CB8AC3E}">
        <p14:creationId xmlns:p14="http://schemas.microsoft.com/office/powerpoint/2010/main" val="32193333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Different Warm Up Calculation Methods</a:t>
            </a:r>
            <a:endParaRPr lang="en-GB" dirty="0"/>
          </a:p>
        </p:txBody>
      </p:sp>
      <p:sp>
        <p:nvSpPr>
          <p:cNvPr id="2" name="Rounded Rectangle 1">
            <a:hlinkClick r:id="rId3" action="ppaction://hlinksldjump"/>
          </p:cNvPr>
          <p:cNvSpPr/>
          <p:nvPr/>
        </p:nvSpPr>
        <p:spPr bwMode="auto">
          <a:xfrm>
            <a:off x="431615" y="1625263"/>
            <a:ext cx="2448697" cy="1584176"/>
          </a:xfrm>
          <a:prstGeom prst="roundRect">
            <a:avLst/>
          </a:prstGeom>
          <a:solidFill>
            <a:schemeClr val="tx2">
              <a:lumMod val="10000"/>
              <a:lumOff val="90000"/>
            </a:schemeClr>
          </a:solidFill>
          <a:ln w="12700" cap="flat" cmpd="sng" algn="ctr">
            <a:solidFill>
              <a:schemeClr val="accent2"/>
            </a:solidFill>
            <a:prstDash val="solid"/>
            <a:round/>
            <a:headEnd type="none" w="med" len="med"/>
            <a:tailEnd type="none" w="med" len="med"/>
          </a:ln>
          <a:effectLst>
            <a:innerShdw blurRad="63500" dist="50800" dir="2700000">
              <a:prstClr val="black">
                <a:alpha val="50000"/>
              </a:prstClr>
            </a:innerShdw>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accent2"/>
                </a:solidFill>
                <a:effectLst/>
                <a:latin typeface="Lucida Sans" pitchFamily="34" charset="0"/>
                <a:ea typeface="ＭＳ Ｐゴシック" pitchFamily="16" charset="-128"/>
                <a:cs typeface="Arial" charset="0"/>
              </a:rPr>
              <a:t>Graphical Methods</a:t>
            </a:r>
          </a:p>
        </p:txBody>
      </p:sp>
      <p:sp>
        <p:nvSpPr>
          <p:cNvPr id="5" name="Rounded Rectangle 4">
            <a:hlinkClick r:id="rId4" action="ppaction://hlinksldjump"/>
          </p:cNvPr>
          <p:cNvSpPr/>
          <p:nvPr/>
        </p:nvSpPr>
        <p:spPr bwMode="auto">
          <a:xfrm>
            <a:off x="1039895" y="3465004"/>
            <a:ext cx="2448697" cy="1584176"/>
          </a:xfrm>
          <a:prstGeom prst="roundRect">
            <a:avLst/>
          </a:prstGeom>
          <a:solidFill>
            <a:schemeClr val="tx2">
              <a:lumMod val="10000"/>
              <a:lumOff val="90000"/>
            </a:schemeClr>
          </a:solidFill>
          <a:ln w="12700" cap="flat" cmpd="sng" algn="ctr">
            <a:solidFill>
              <a:schemeClr val="accent2"/>
            </a:solidFill>
            <a:prstDash val="solid"/>
            <a:round/>
            <a:headEnd type="none" w="med" len="med"/>
            <a:tailEnd type="none" w="med" len="med"/>
          </a:ln>
          <a:effectLst>
            <a:innerShdw blurRad="63500" dist="50800" dir="2700000">
              <a:prstClr val="black">
                <a:alpha val="50000"/>
              </a:prstClr>
            </a:innerShdw>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accent2"/>
                </a:solidFill>
                <a:effectLst/>
                <a:latin typeface="Lucida Sans" pitchFamily="34" charset="0"/>
                <a:ea typeface="ＭＳ Ｐゴシック" pitchFamily="16" charset="-128"/>
                <a:cs typeface="Arial" charset="0"/>
              </a:rPr>
              <a:t>Heuristic Approaches</a:t>
            </a:r>
          </a:p>
        </p:txBody>
      </p:sp>
      <p:sp>
        <p:nvSpPr>
          <p:cNvPr id="6" name="Rounded Rectangle 5"/>
          <p:cNvSpPr/>
          <p:nvPr/>
        </p:nvSpPr>
        <p:spPr bwMode="auto">
          <a:xfrm>
            <a:off x="3132384" y="5127521"/>
            <a:ext cx="2448697" cy="1584176"/>
          </a:xfrm>
          <a:prstGeom prst="roundRect">
            <a:avLst/>
          </a:prstGeom>
          <a:solidFill>
            <a:schemeClr val="tx2">
              <a:lumMod val="10000"/>
              <a:lumOff val="90000"/>
            </a:schemeClr>
          </a:solidFill>
          <a:ln w="12700" cap="flat" cmpd="sng" algn="ctr">
            <a:solidFill>
              <a:schemeClr val="accent2"/>
            </a:solidFill>
            <a:prstDash val="solid"/>
            <a:round/>
            <a:headEnd type="none" w="med" len="med"/>
            <a:tailEnd type="none" w="med" len="med"/>
          </a:ln>
          <a:effectLst>
            <a:innerShdw blurRad="63500" dist="50800" dir="2700000">
              <a:prstClr val="black">
                <a:alpha val="50000"/>
              </a:prstClr>
            </a:innerShdw>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accent2"/>
                </a:solidFill>
                <a:effectLst/>
                <a:latin typeface="Lucida Sans" pitchFamily="34" charset="0"/>
                <a:ea typeface="ＭＳ Ｐゴシック" pitchFamily="16" charset="-128"/>
                <a:cs typeface="Arial" charset="0"/>
              </a:rPr>
              <a:t>Statistical Methods</a:t>
            </a:r>
          </a:p>
          <a:p>
            <a:pPr marL="0" marR="0" indent="0" algn="ctr" defTabSz="914400" rtl="0" eaLnBrk="0" fontAlgn="base" latinLnBrk="0" hangingPunct="0">
              <a:lnSpc>
                <a:spcPct val="100000"/>
              </a:lnSpc>
              <a:spcBef>
                <a:spcPct val="0"/>
              </a:spcBef>
              <a:spcAft>
                <a:spcPct val="0"/>
              </a:spcAft>
              <a:buClrTx/>
              <a:buSzTx/>
              <a:buFontTx/>
              <a:buNone/>
              <a:tabLst/>
            </a:pPr>
            <a:endParaRPr lang="en-GB" dirty="0">
              <a:solidFill>
                <a:schemeClr val="accent2"/>
              </a:solidFill>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chemeClr val="accent2"/>
              </a:solidFill>
              <a:effectLst/>
              <a:latin typeface="Lucida Sans" pitchFamily="34" charset="0"/>
              <a:ea typeface="ＭＳ Ｐゴシック" pitchFamily="16" charset="-128"/>
              <a:cs typeface="Arial" charset="0"/>
            </a:endParaRPr>
          </a:p>
          <a:p>
            <a:pPr marL="0" marR="0" indent="0" algn="ctr" defTabSz="914400" rtl="0" eaLnBrk="0" fontAlgn="base" latinLnBrk="0" hangingPunct="0">
              <a:lnSpc>
                <a:spcPct val="100000"/>
              </a:lnSpc>
              <a:spcBef>
                <a:spcPct val="0"/>
              </a:spcBef>
              <a:spcAft>
                <a:spcPct val="0"/>
              </a:spcAft>
              <a:buClrTx/>
              <a:buSzTx/>
              <a:buFontTx/>
              <a:buNone/>
              <a:tabLst/>
            </a:pPr>
            <a:r>
              <a:rPr lang="en-GB" sz="3200" dirty="0" smtClean="0">
                <a:solidFill>
                  <a:schemeClr val="accent2"/>
                </a:solidFill>
                <a:latin typeface="Symbol" panose="05050102010706020507" pitchFamily="18" charset="2"/>
              </a:rPr>
              <a:t>S...</a:t>
            </a:r>
            <a:endParaRPr kumimoji="0" lang="en-GB" sz="1200" b="0" i="0" u="none" strike="noStrike" cap="none" normalizeH="0" baseline="0" dirty="0" smtClean="0">
              <a:ln>
                <a:noFill/>
              </a:ln>
              <a:solidFill>
                <a:schemeClr val="accent2"/>
              </a:solidFill>
              <a:effectLst/>
              <a:latin typeface="Symbol" panose="05050102010706020507" pitchFamily="18" charset="2"/>
            </a:endParaRPr>
          </a:p>
        </p:txBody>
      </p:sp>
      <p:sp>
        <p:nvSpPr>
          <p:cNvPr id="7" name="Rounded Rectangle 6"/>
          <p:cNvSpPr/>
          <p:nvPr/>
        </p:nvSpPr>
        <p:spPr bwMode="auto">
          <a:xfrm>
            <a:off x="5329009" y="3465004"/>
            <a:ext cx="2448697" cy="1584176"/>
          </a:xfrm>
          <a:prstGeom prst="roundRect">
            <a:avLst/>
          </a:prstGeom>
          <a:solidFill>
            <a:schemeClr val="tx2">
              <a:lumMod val="10000"/>
              <a:lumOff val="90000"/>
            </a:schemeClr>
          </a:solidFill>
          <a:ln w="12700" cap="flat" cmpd="sng" algn="ctr">
            <a:solidFill>
              <a:schemeClr val="accent2"/>
            </a:solidFill>
            <a:prstDash val="solid"/>
            <a:round/>
            <a:headEnd type="none" w="med" len="med"/>
            <a:tailEnd type="none" w="med" len="med"/>
          </a:ln>
          <a:effectLst>
            <a:innerShdw blurRad="63500" dist="50800" dir="2700000">
              <a:prstClr val="black">
                <a:alpha val="50000"/>
              </a:prstClr>
            </a:innerShdw>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accent2"/>
                </a:solidFill>
                <a:effectLst/>
                <a:latin typeface="Lucida Sans" pitchFamily="34" charset="0"/>
                <a:ea typeface="ＭＳ Ｐゴシック" pitchFamily="16" charset="-128"/>
                <a:cs typeface="Arial" charset="0"/>
              </a:rPr>
              <a:t>Initialisation Bias Tests</a:t>
            </a:r>
          </a:p>
        </p:txBody>
      </p:sp>
      <p:sp>
        <p:nvSpPr>
          <p:cNvPr id="8" name="Rounded Rectangle 7"/>
          <p:cNvSpPr/>
          <p:nvPr/>
        </p:nvSpPr>
        <p:spPr bwMode="auto">
          <a:xfrm>
            <a:off x="5941184" y="1625263"/>
            <a:ext cx="2448697" cy="1584176"/>
          </a:xfrm>
          <a:prstGeom prst="roundRect">
            <a:avLst/>
          </a:prstGeom>
          <a:solidFill>
            <a:schemeClr val="tx2">
              <a:lumMod val="10000"/>
              <a:lumOff val="90000"/>
            </a:schemeClr>
          </a:solidFill>
          <a:ln w="12700" cap="flat" cmpd="sng" algn="ctr">
            <a:solidFill>
              <a:schemeClr val="accent2"/>
            </a:solidFill>
            <a:prstDash val="solid"/>
            <a:round/>
            <a:headEnd type="none" w="med" len="med"/>
            <a:tailEnd type="none" w="med" len="med"/>
          </a:ln>
          <a:effectLst>
            <a:innerShdw blurRad="63500" dist="50800" dir="2700000">
              <a:prstClr val="black">
                <a:alpha val="50000"/>
              </a:prstClr>
            </a:innerShdw>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accent2"/>
                </a:solidFill>
                <a:effectLst/>
                <a:latin typeface="Lucida Sans" pitchFamily="34" charset="0"/>
                <a:ea typeface="ＭＳ Ｐゴシック" pitchFamily="16" charset="-128"/>
                <a:cs typeface="Arial" charset="0"/>
              </a:rPr>
              <a:t>Hybrid methods</a:t>
            </a:r>
          </a:p>
        </p:txBody>
      </p:sp>
      <p:pic>
        <p:nvPicPr>
          <p:cNvPr id="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2825" y="2122387"/>
            <a:ext cx="1546278" cy="929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Curved Connector 9"/>
          <p:cNvCxnSpPr/>
          <p:nvPr/>
        </p:nvCxnSpPr>
        <p:spPr bwMode="auto">
          <a:xfrm rot="16200000" flipH="1">
            <a:off x="6265332" y="4113026"/>
            <a:ext cx="648072" cy="576164"/>
          </a:xfrm>
          <a:prstGeom prst="curvedConnector3">
            <a:avLst>
              <a:gd name="adj1" fmla="val 50000"/>
            </a:avLst>
          </a:prstGeom>
          <a:solidFill>
            <a:schemeClr val="accent1"/>
          </a:solidFill>
          <a:ln w="12700"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Rectangle 12"/>
          <p:cNvSpPr/>
          <p:nvPr/>
        </p:nvSpPr>
        <p:spPr bwMode="auto">
          <a:xfrm>
            <a:off x="6157245" y="2122387"/>
            <a:ext cx="396113" cy="294965"/>
          </a:xfrm>
          <a:prstGeom prst="rect">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a typeface="ＭＳ Ｐゴシック" pitchFamily="16" charset="-128"/>
              <a:cs typeface="Arial" charset="0"/>
            </a:endParaRPr>
          </a:p>
        </p:txBody>
      </p:sp>
      <p:sp>
        <p:nvSpPr>
          <p:cNvPr id="14" name="Rectangle 13"/>
          <p:cNvSpPr/>
          <p:nvPr/>
        </p:nvSpPr>
        <p:spPr bwMode="auto">
          <a:xfrm>
            <a:off x="6553358" y="2587046"/>
            <a:ext cx="324092" cy="265891"/>
          </a:xfrm>
          <a:prstGeom prst="rect">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a typeface="ＭＳ Ｐゴシック" pitchFamily="16" charset="-128"/>
              <a:cs typeface="Arial" charset="0"/>
            </a:endParaRPr>
          </a:p>
        </p:txBody>
      </p:sp>
      <p:sp>
        <p:nvSpPr>
          <p:cNvPr id="15" name="Rectangle 14"/>
          <p:cNvSpPr/>
          <p:nvPr/>
        </p:nvSpPr>
        <p:spPr bwMode="auto">
          <a:xfrm>
            <a:off x="7309573" y="2587046"/>
            <a:ext cx="468133" cy="265891"/>
          </a:xfrm>
          <a:prstGeom prst="rect">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a typeface="ＭＳ Ｐゴシック" pitchFamily="16" charset="-128"/>
              <a:cs typeface="Arial" charset="0"/>
            </a:endParaRPr>
          </a:p>
        </p:txBody>
      </p:sp>
      <p:cxnSp>
        <p:nvCxnSpPr>
          <p:cNvPr id="17" name="Straight Arrow Connector 16"/>
          <p:cNvCxnSpPr>
            <a:stCxn id="13" idx="3"/>
          </p:cNvCxnSpPr>
          <p:nvPr/>
        </p:nvCxnSpPr>
        <p:spPr bwMode="auto">
          <a:xfrm flipV="1">
            <a:off x="6553358" y="2122387"/>
            <a:ext cx="612174" cy="147483"/>
          </a:xfrm>
          <a:prstGeom prst="straightConnector1">
            <a:avLst/>
          </a:prstGeom>
          <a:solidFill>
            <a:schemeClr val="accent1"/>
          </a:solidFill>
          <a:ln w="12700"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Arrow Connector 18"/>
          <p:cNvCxnSpPr/>
          <p:nvPr/>
        </p:nvCxnSpPr>
        <p:spPr bwMode="auto">
          <a:xfrm flipV="1">
            <a:off x="6715404" y="2196127"/>
            <a:ext cx="450128" cy="390918"/>
          </a:xfrm>
          <a:prstGeom prst="straightConnector1">
            <a:avLst/>
          </a:prstGeom>
          <a:solidFill>
            <a:schemeClr val="accent1"/>
          </a:solidFill>
          <a:ln w="12700"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Arrow Connector 20"/>
          <p:cNvCxnSpPr/>
          <p:nvPr/>
        </p:nvCxnSpPr>
        <p:spPr bwMode="auto">
          <a:xfrm flipH="1" flipV="1">
            <a:off x="7165532" y="2269869"/>
            <a:ext cx="378108" cy="317177"/>
          </a:xfrm>
          <a:prstGeom prst="straightConnector1">
            <a:avLst/>
          </a:prstGeom>
          <a:solidFill>
            <a:schemeClr val="accent1"/>
          </a:solidFill>
          <a:ln w="12700"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Rectangle 21"/>
          <p:cNvSpPr/>
          <p:nvPr/>
        </p:nvSpPr>
        <p:spPr bwMode="auto">
          <a:xfrm>
            <a:off x="1475912" y="3933057"/>
            <a:ext cx="1404400" cy="792088"/>
          </a:xfrm>
          <a:prstGeom prst="rect">
            <a:avLst/>
          </a:prstGeom>
          <a:solidFill>
            <a:schemeClr val="tx2">
              <a:lumMod val="10000"/>
              <a:lumOff val="90000"/>
            </a:schemeClr>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sz="1200" b="0" i="0" u="none" strike="noStrike" cap="none" normalizeH="0" baseline="0" dirty="0" smtClean="0">
                <a:ln>
                  <a:noFill/>
                </a:ln>
                <a:solidFill>
                  <a:schemeClr val="accent2"/>
                </a:solidFill>
                <a:effectLst/>
                <a:latin typeface="Lucida Sans" panose="020B0602030504020204" pitchFamily="34" charset="0"/>
                <a:ea typeface="ＭＳ Ｐゴシック" pitchFamily="16" charset="-128"/>
                <a:cs typeface="Arial" charset="0"/>
              </a:rPr>
              <a:t>…</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GB" sz="1200" dirty="0" smtClean="0">
                <a:solidFill>
                  <a:schemeClr val="accent2"/>
                </a:solidFill>
                <a:latin typeface="Lucida Sans" panose="020B0602030504020204" pitchFamily="34" charset="0"/>
              </a:rPr>
              <a:t>…</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sz="1200" b="0" i="0" u="none" strike="noStrike" cap="none" normalizeH="0" baseline="0" dirty="0" smtClean="0">
                <a:ln>
                  <a:noFill/>
                </a:ln>
                <a:solidFill>
                  <a:schemeClr val="accent2"/>
                </a:solidFill>
                <a:effectLst/>
                <a:latin typeface="Lucida Sans" pitchFamily="34" charset="0"/>
                <a:ea typeface="ＭＳ Ｐゴシック" pitchFamily="16" charset="-128"/>
                <a:cs typeface="Arial" charset="0"/>
              </a:rPr>
              <a:t>…</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GB" sz="1200" dirty="0" smtClean="0">
                <a:solidFill>
                  <a:schemeClr val="accent2"/>
                </a:solidFill>
                <a:latin typeface="Lucida Sans" panose="020B0602030504020204" pitchFamily="34" charset="0"/>
              </a:rPr>
              <a:t>…</a:t>
            </a:r>
            <a:endParaRPr kumimoji="0" lang="en-GB" sz="1200" b="0" i="0" u="none" strike="noStrike" cap="none" normalizeH="0" baseline="0" dirty="0" smtClean="0">
              <a:ln>
                <a:noFill/>
              </a:ln>
              <a:solidFill>
                <a:schemeClr val="accent2"/>
              </a:solidFill>
              <a:effectLst/>
              <a:latin typeface="Lucida Sans" panose="020B0602030504020204" pitchFamily="34" charset="0"/>
            </a:endParaRPr>
          </a:p>
        </p:txBody>
      </p:sp>
      <p:sp>
        <p:nvSpPr>
          <p:cNvPr id="3" name="TextBox 2"/>
          <p:cNvSpPr txBox="1"/>
          <p:nvPr/>
        </p:nvSpPr>
        <p:spPr>
          <a:xfrm>
            <a:off x="7185954" y="6489340"/>
            <a:ext cx="1680268" cy="338554"/>
          </a:xfrm>
          <a:prstGeom prst="rect">
            <a:avLst/>
          </a:prstGeom>
          <a:noFill/>
        </p:spPr>
        <p:txBody>
          <a:bodyPr wrap="none" rtlCol="0">
            <a:spAutoFit/>
          </a:bodyPr>
          <a:lstStyle/>
          <a:p>
            <a:r>
              <a:rPr lang="en-GB" sz="1600" dirty="0" smtClean="0"/>
              <a:t>Hoad et al. 2010</a:t>
            </a:r>
            <a:endParaRPr lang="en-GB" sz="1600" dirty="0"/>
          </a:p>
        </p:txBody>
      </p:sp>
    </p:spTree>
    <p:extLst>
      <p:ext uri="{BB962C8B-B14F-4D97-AF65-F5344CB8AC3E}">
        <p14:creationId xmlns:p14="http://schemas.microsoft.com/office/powerpoint/2010/main" val="14763407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Graphical Methods</a:t>
            </a:r>
            <a:endParaRPr lang="en-GB" dirty="0"/>
          </a:p>
        </p:txBody>
      </p:sp>
      <p:sp>
        <p:nvSpPr>
          <p:cNvPr id="3" name="Content Placeholder 2"/>
          <p:cNvSpPr>
            <a:spLocks noGrp="1"/>
          </p:cNvSpPr>
          <p:nvPr>
            <p:ph idx="1"/>
          </p:nvPr>
        </p:nvSpPr>
        <p:spPr/>
        <p:txBody>
          <a:bodyPr/>
          <a:lstStyle/>
          <a:p>
            <a:r>
              <a:rPr lang="en-GB" sz="2800" dirty="0" smtClean="0"/>
              <a:t>Warm up length is decided by examining the time-series output of statistics of interest</a:t>
            </a:r>
          </a:p>
          <a:p>
            <a:r>
              <a:rPr lang="en-GB" sz="2800" dirty="0" smtClean="0"/>
              <a:t>Time-Series Inspection:</a:t>
            </a:r>
          </a:p>
          <a:p>
            <a:pPr lvl="1"/>
            <a:r>
              <a:rPr lang="en-GB" sz="2400" dirty="0" smtClean="0"/>
              <a:t>Don’t just observe 1 replication: use an average of 5</a:t>
            </a:r>
          </a:p>
          <a:p>
            <a:pPr lvl="1"/>
            <a:r>
              <a:rPr lang="en-GB" sz="2400" dirty="0" smtClean="0"/>
              <a:t>Plot the average </a:t>
            </a:r>
            <a:r>
              <a:rPr lang="en-GB" sz="2400" dirty="0" err="1" smtClean="0"/>
              <a:t>behavior</a:t>
            </a:r>
            <a:r>
              <a:rPr lang="en-GB" sz="2400" dirty="0" smtClean="0"/>
              <a:t> and observe where it </a:t>
            </a:r>
            <a:r>
              <a:rPr lang="en-GB" sz="2400" i="1" dirty="0" smtClean="0">
                <a:solidFill>
                  <a:schemeClr val="tx2">
                    <a:lumMod val="75000"/>
                    <a:lumOff val="25000"/>
                  </a:schemeClr>
                </a:solidFill>
              </a:rPr>
              <a:t>settles down</a:t>
            </a:r>
            <a:endParaRPr lang="en-GB" sz="2400" dirty="0" smtClean="0">
              <a:solidFill>
                <a:schemeClr val="tx2">
                  <a:lumMod val="75000"/>
                  <a:lumOff val="25000"/>
                </a:schemeClr>
              </a:solidFill>
            </a:endParaRPr>
          </a:p>
          <a:p>
            <a:pPr lvl="2"/>
            <a:r>
              <a:rPr lang="en-GB" dirty="0" smtClean="0"/>
              <a:t>i.e. no upward/downward trend in the data</a:t>
            </a:r>
          </a:p>
          <a:p>
            <a:r>
              <a:rPr lang="en-GB" sz="2800" dirty="0" smtClean="0"/>
              <a:t>Observe the workings of the simulation model if it has a GUI</a:t>
            </a:r>
            <a:endParaRPr lang="en-GB" sz="2800" dirty="0"/>
          </a:p>
        </p:txBody>
      </p:sp>
    </p:spTree>
    <p:extLst>
      <p:ext uri="{BB962C8B-B14F-4D97-AF65-F5344CB8AC3E}">
        <p14:creationId xmlns:p14="http://schemas.microsoft.com/office/powerpoint/2010/main" val="34893918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Welch’s Method: Principles</a:t>
            </a:r>
            <a:endParaRPr lang="en-GB" dirty="0"/>
          </a:p>
        </p:txBody>
      </p:sp>
      <p:sp>
        <p:nvSpPr>
          <p:cNvPr id="3" name="Content Placeholder 2"/>
          <p:cNvSpPr>
            <a:spLocks noGrp="1"/>
          </p:cNvSpPr>
          <p:nvPr>
            <p:ph idx="1"/>
          </p:nvPr>
        </p:nvSpPr>
        <p:spPr/>
        <p:txBody>
          <a:bodyPr/>
          <a:lstStyle/>
          <a:p>
            <a:r>
              <a:rPr lang="en-GB" sz="2800" dirty="0" smtClean="0"/>
              <a:t>Set the warm up duration </a:t>
            </a:r>
            <a:r>
              <a:rPr lang="en-GB" sz="2800" i="1" dirty="0" smtClean="0"/>
              <a:t>t</a:t>
            </a:r>
            <a:r>
              <a:rPr lang="en-GB" sz="2800" baseline="-25000" dirty="0" smtClean="0"/>
              <a:t>0</a:t>
            </a:r>
            <a:r>
              <a:rPr lang="en-GB" sz="2800" dirty="0" smtClean="0"/>
              <a:t> to be the point at which the </a:t>
            </a:r>
            <a:r>
              <a:rPr lang="en-GB" sz="2800" b="1" i="1" dirty="0" smtClean="0">
                <a:solidFill>
                  <a:schemeClr val="tx2">
                    <a:lumMod val="75000"/>
                    <a:lumOff val="25000"/>
                  </a:schemeClr>
                </a:solidFill>
              </a:rPr>
              <a:t>moving average</a:t>
            </a:r>
            <a:r>
              <a:rPr lang="en-GB" sz="2800" dirty="0" smtClean="0">
                <a:solidFill>
                  <a:schemeClr val="tx2">
                    <a:lumMod val="75000"/>
                    <a:lumOff val="25000"/>
                  </a:schemeClr>
                </a:solidFill>
              </a:rPr>
              <a:t> </a:t>
            </a:r>
            <a:r>
              <a:rPr lang="en-GB" sz="2800" dirty="0" smtClean="0"/>
              <a:t>flattens out</a:t>
            </a:r>
          </a:p>
          <a:p>
            <a:pPr lvl="1"/>
            <a:r>
              <a:rPr lang="en-GB" sz="2400" dirty="0" smtClean="0"/>
              <a:t>At least 5 replications are needed to decide on </a:t>
            </a:r>
            <a:r>
              <a:rPr lang="en-GB" sz="2400" i="1" dirty="0"/>
              <a:t>t</a:t>
            </a:r>
            <a:r>
              <a:rPr lang="en-GB" sz="2400" baseline="-25000" dirty="0"/>
              <a:t>0</a:t>
            </a:r>
            <a:endParaRPr lang="en-GB" sz="2400" dirty="0" smtClean="0"/>
          </a:p>
          <a:p>
            <a:pPr lvl="1"/>
            <a:r>
              <a:rPr lang="en-GB" sz="2400" dirty="0" smtClean="0"/>
              <a:t>Run length </a:t>
            </a:r>
            <a:r>
              <a:rPr lang="en-GB" sz="2400" i="1" dirty="0" smtClean="0"/>
              <a:t>T</a:t>
            </a:r>
            <a:r>
              <a:rPr lang="en-GB" sz="2400" dirty="0" smtClean="0"/>
              <a:t> of exploratory runs must be much greater than expected value of </a:t>
            </a:r>
            <a:r>
              <a:rPr lang="en-GB" sz="2400" i="1" dirty="0" smtClean="0"/>
              <a:t>t</a:t>
            </a:r>
            <a:r>
              <a:rPr lang="en-GB" sz="2400" baseline="-25000" dirty="0" smtClean="0"/>
              <a:t>0</a:t>
            </a:r>
            <a:endParaRPr lang="en-GB" sz="2400" dirty="0"/>
          </a:p>
          <a:p>
            <a:r>
              <a:rPr lang="en-GB" sz="2800" dirty="0" smtClean="0"/>
              <a:t>Setting the </a:t>
            </a:r>
            <a:r>
              <a:rPr lang="en-GB" sz="2800" b="1" i="1" dirty="0" smtClean="0">
                <a:solidFill>
                  <a:schemeClr val="tx2">
                    <a:lumMod val="75000"/>
                    <a:lumOff val="25000"/>
                  </a:schemeClr>
                </a:solidFill>
              </a:rPr>
              <a:t>window length</a:t>
            </a:r>
            <a:r>
              <a:rPr lang="en-GB" sz="2800" dirty="0" smtClean="0">
                <a:solidFill>
                  <a:schemeClr val="tx2">
                    <a:lumMod val="75000"/>
                    <a:lumOff val="25000"/>
                  </a:schemeClr>
                </a:solidFill>
              </a:rPr>
              <a:t> </a:t>
            </a:r>
            <a:r>
              <a:rPr lang="en-GB" sz="2800" dirty="0" smtClean="0"/>
              <a:t>can be subjective</a:t>
            </a:r>
          </a:p>
          <a:p>
            <a:pPr lvl="1"/>
            <a:r>
              <a:rPr lang="en-GB" sz="2600" dirty="0" smtClean="0"/>
              <a:t>Window length = period of moving average</a:t>
            </a:r>
          </a:p>
          <a:p>
            <a:r>
              <a:rPr lang="en-GB" sz="2800" dirty="0"/>
              <a:t>This test is described in detail in Law (</a:t>
            </a:r>
            <a:r>
              <a:rPr lang="en-GB" sz="2800" dirty="0" smtClean="0"/>
              <a:t>2014)</a:t>
            </a:r>
            <a:endParaRPr lang="en-GB" sz="2800" dirty="0"/>
          </a:p>
        </p:txBody>
      </p:sp>
    </p:spTree>
    <p:extLst>
      <p:ext uri="{BB962C8B-B14F-4D97-AF65-F5344CB8AC3E}">
        <p14:creationId xmlns:p14="http://schemas.microsoft.com/office/powerpoint/2010/main" val="26316466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Aims</a:t>
            </a:r>
            <a:endParaRPr lang="en-GB" dirty="0"/>
          </a:p>
        </p:txBody>
      </p:sp>
      <p:sp>
        <p:nvSpPr>
          <p:cNvPr id="3" name="Content Placeholder 2"/>
          <p:cNvSpPr>
            <a:spLocks noGrp="1"/>
          </p:cNvSpPr>
          <p:nvPr>
            <p:ph idx="1"/>
          </p:nvPr>
        </p:nvSpPr>
        <p:spPr>
          <a:xfrm>
            <a:off x="323906" y="2600982"/>
            <a:ext cx="8497776" cy="2475985"/>
          </a:xfrm>
          <a:solidFill>
            <a:schemeClr val="bg1">
              <a:lumMod val="95000"/>
            </a:schemeClr>
          </a:solidFill>
          <a:ln>
            <a:solidFill>
              <a:schemeClr val="tx2"/>
            </a:solidFill>
          </a:ln>
        </p:spPr>
        <p:txBody>
          <a:bodyPr/>
          <a:lstStyle/>
          <a:p>
            <a:pPr marL="648000" indent="-457200">
              <a:buFont typeface="Arial" panose="020B0604020202020204" pitchFamily="34" charset="0"/>
              <a:buChar char="•"/>
            </a:pPr>
            <a:r>
              <a:rPr lang="en-GB" sz="3200" dirty="0" smtClean="0"/>
              <a:t>Understand the nature of simulation output data</a:t>
            </a:r>
          </a:p>
          <a:p>
            <a:pPr marL="648000" indent="-457200">
              <a:buFont typeface="Arial" panose="020B0604020202020204" pitchFamily="34" charset="0"/>
              <a:buChar char="•"/>
            </a:pPr>
            <a:r>
              <a:rPr lang="en-GB" sz="3200" dirty="0" smtClean="0"/>
              <a:t>Learn some basic techniques for </a:t>
            </a:r>
            <a:r>
              <a:rPr lang="en-GB" sz="3200" dirty="0" err="1" smtClean="0"/>
              <a:t>analyzing</a:t>
            </a:r>
            <a:r>
              <a:rPr lang="en-GB" sz="3200" dirty="0" smtClean="0"/>
              <a:t> output data effectively</a:t>
            </a:r>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solidFill>
                  <a:srgbClr val="323D43"/>
                </a:solidFill>
              </a:rPr>
              <a:pPr>
                <a:defRPr/>
              </a:pPr>
              <a:t>2</a:t>
            </a:fld>
            <a:endParaRPr lang="en-US">
              <a:solidFill>
                <a:srgbClr val="323D43"/>
              </a:solidFill>
            </a:endParaRPr>
          </a:p>
        </p:txBody>
      </p:sp>
    </p:spTree>
    <p:extLst>
      <p:ext uri="{BB962C8B-B14F-4D97-AF65-F5344CB8AC3E}">
        <p14:creationId xmlns:p14="http://schemas.microsoft.com/office/powerpoint/2010/main" val="8504969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Welch’s Method: Web Server Example</a:t>
            </a:r>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solidFill>
                  <a:srgbClr val="323D43"/>
                </a:solidFill>
              </a:rPr>
              <a:pPr>
                <a:defRPr/>
              </a:pPr>
              <a:t>20</a:t>
            </a:fld>
            <a:endParaRPr lang="en-US">
              <a:solidFill>
                <a:srgbClr val="323D43"/>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332" y="1621377"/>
            <a:ext cx="7936301" cy="4725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96316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Welch’s Method: Web Server Example</a:t>
            </a:r>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solidFill>
                  <a:srgbClr val="323D43"/>
                </a:solidFill>
              </a:rPr>
              <a:pPr>
                <a:defRPr/>
              </a:pPr>
              <a:t>21</a:t>
            </a:fld>
            <a:endParaRPr lang="en-US">
              <a:solidFill>
                <a:srgbClr val="323D43"/>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882" y="1636741"/>
            <a:ext cx="8120752" cy="483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85212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Welch’s Method: Web Server Example</a:t>
            </a:r>
            <a:endParaRPr lang="en-GB"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656" y="1736812"/>
            <a:ext cx="7814225" cy="4651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a:hlinkClick r:id="rId4" action="ppaction://hlinksldjump"/>
          </p:cNvPr>
          <p:cNvSpPr/>
          <p:nvPr/>
        </p:nvSpPr>
        <p:spPr bwMode="auto">
          <a:xfrm>
            <a:off x="7777706" y="6458144"/>
            <a:ext cx="1224349" cy="283224"/>
          </a:xfrm>
          <a:prstGeom prst="rect">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200" b="0" i="0" u="none" strike="noStrike" cap="none" normalizeH="0" baseline="0" dirty="0" smtClean="0">
                <a:ln>
                  <a:noFill/>
                </a:ln>
                <a:solidFill>
                  <a:schemeClr val="tx1"/>
                </a:solidFill>
                <a:effectLst/>
                <a:latin typeface="Lucida Sans" pitchFamily="34" charset="0"/>
                <a:ea typeface="ＭＳ Ｐゴシック" pitchFamily="16" charset="-128"/>
                <a:cs typeface="Arial" charset="0"/>
              </a:rPr>
              <a:t>Back</a:t>
            </a:r>
          </a:p>
        </p:txBody>
      </p:sp>
    </p:spTree>
    <p:extLst>
      <p:ext uri="{BB962C8B-B14F-4D97-AF65-F5344CB8AC3E}">
        <p14:creationId xmlns:p14="http://schemas.microsoft.com/office/powerpoint/2010/main" val="19691033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Heuristic Approaches</a:t>
            </a:r>
            <a:endParaRPr lang="en-GB" dirty="0"/>
          </a:p>
        </p:txBody>
      </p:sp>
      <p:sp>
        <p:nvSpPr>
          <p:cNvPr id="3" name="Content Placeholder 2"/>
          <p:cNvSpPr>
            <a:spLocks noGrp="1"/>
          </p:cNvSpPr>
          <p:nvPr>
            <p:ph idx="1"/>
          </p:nvPr>
        </p:nvSpPr>
        <p:spPr/>
        <p:txBody>
          <a:bodyPr/>
          <a:lstStyle/>
          <a:p>
            <a:r>
              <a:rPr lang="en-GB" dirty="0" smtClean="0"/>
              <a:t>Use simple rules to determine warm up length</a:t>
            </a:r>
          </a:p>
          <a:p>
            <a:r>
              <a:rPr lang="en-GB" dirty="0" smtClean="0"/>
              <a:t>There are numerous examples, ranging from</a:t>
            </a:r>
          </a:p>
          <a:p>
            <a:pPr lvl="1"/>
            <a:r>
              <a:rPr lang="en-GB" dirty="0" smtClean="0"/>
              <a:t>Autocorrelation estimator rule (Fishman, 1971)</a:t>
            </a:r>
          </a:p>
          <a:p>
            <a:pPr marL="450850" lvl="1" indent="0">
              <a:buNone/>
            </a:pPr>
            <a:r>
              <a:rPr lang="en-GB" dirty="0"/>
              <a:t>t</a:t>
            </a:r>
            <a:r>
              <a:rPr lang="en-GB" dirty="0" smtClean="0"/>
              <a:t>o</a:t>
            </a:r>
          </a:p>
          <a:p>
            <a:pPr lvl="1"/>
            <a:r>
              <a:rPr lang="en-GB" dirty="0" smtClean="0"/>
              <a:t>MSER and MSER-5 (White and Spratt, 2000)</a:t>
            </a:r>
          </a:p>
          <a:p>
            <a:endParaRPr lang="en-GB" dirty="0"/>
          </a:p>
        </p:txBody>
      </p:sp>
    </p:spTree>
    <p:extLst>
      <p:ext uri="{BB962C8B-B14F-4D97-AF65-F5344CB8AC3E}">
        <p14:creationId xmlns:p14="http://schemas.microsoft.com/office/powerpoint/2010/main" val="27178154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MSER-5: Principles</a:t>
            </a:r>
            <a:endParaRPr lang="en-GB" dirty="0"/>
          </a:p>
        </p:txBody>
      </p:sp>
      <p:pic>
        <p:nvPicPr>
          <p:cNvPr id="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809" y="1736813"/>
            <a:ext cx="6769928" cy="4761649"/>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 name="TextBox 3"/>
          <p:cNvSpPr txBox="1"/>
          <p:nvPr/>
        </p:nvSpPr>
        <p:spPr>
          <a:xfrm>
            <a:off x="6367915" y="6546592"/>
            <a:ext cx="2845651" cy="369332"/>
          </a:xfrm>
          <a:prstGeom prst="rect">
            <a:avLst/>
          </a:prstGeom>
          <a:noFill/>
        </p:spPr>
        <p:txBody>
          <a:bodyPr wrap="none" rtlCol="0">
            <a:spAutoFit/>
          </a:bodyPr>
          <a:lstStyle/>
          <a:p>
            <a:r>
              <a:rPr lang="en-GB" dirty="0" smtClean="0"/>
              <a:t>With thanks to Katy Hoad</a:t>
            </a:r>
            <a:endParaRPr lang="en-GB" dirty="0"/>
          </a:p>
        </p:txBody>
      </p:sp>
    </p:spTree>
    <p:extLst>
      <p:ext uri="{BB962C8B-B14F-4D97-AF65-F5344CB8AC3E}">
        <p14:creationId xmlns:p14="http://schemas.microsoft.com/office/powerpoint/2010/main" val="30695554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MSER-5: Principles</a:t>
            </a:r>
            <a:endParaRPr lang="en-GB" dirty="0"/>
          </a:p>
        </p:txBody>
      </p:sp>
      <p:sp>
        <p:nvSpPr>
          <p:cNvPr id="3" name="Content Placeholder 2"/>
          <p:cNvSpPr>
            <a:spLocks noGrp="1"/>
          </p:cNvSpPr>
          <p:nvPr>
            <p:ph idx="1"/>
          </p:nvPr>
        </p:nvSpPr>
        <p:spPr/>
        <p:txBody>
          <a:bodyPr/>
          <a:lstStyle/>
          <a:p>
            <a:r>
              <a:rPr lang="en-GB" sz="2800" dirty="0"/>
              <a:t>Paraphrasing White (1997), the method </a:t>
            </a:r>
            <a:r>
              <a:rPr lang="en-GB" sz="2800" dirty="0" smtClean="0"/>
              <a:t>works as </a:t>
            </a:r>
            <a:r>
              <a:rPr lang="en-GB" sz="2800" dirty="0" smtClean="0"/>
              <a:t>follows</a:t>
            </a:r>
            <a:r>
              <a:rPr lang="en-GB" sz="2800" dirty="0"/>
              <a:t>:</a:t>
            </a:r>
          </a:p>
          <a:p>
            <a:r>
              <a:rPr lang="en-GB" sz="2800" dirty="0"/>
              <a:t>Select the truncation point to minimize the width of the CI of the sample mean calculated from the sample with early observations removed</a:t>
            </a:r>
            <a:r>
              <a:rPr lang="en-GB" sz="2800" dirty="0" smtClean="0"/>
              <a:t>.</a:t>
            </a:r>
            <a:endParaRPr lang="en-GB" sz="2800" dirty="0"/>
          </a:p>
        </p:txBody>
      </p:sp>
    </p:spTree>
    <p:extLst>
      <p:ext uri="{BB962C8B-B14F-4D97-AF65-F5344CB8AC3E}">
        <p14:creationId xmlns:p14="http://schemas.microsoft.com/office/powerpoint/2010/main" val="3042714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Time for an example</a:t>
            </a:r>
            <a:endParaRPr lang="en-GB" dirty="0"/>
          </a:p>
        </p:txBody>
      </p:sp>
      <p:sp>
        <p:nvSpPr>
          <p:cNvPr id="5" name="Text Placeholder 4"/>
          <p:cNvSpPr>
            <a:spLocks noGrp="1"/>
          </p:cNvSpPr>
          <p:nvPr>
            <p:ph type="body" idx="1"/>
          </p:nvPr>
        </p:nvSpPr>
        <p:spPr/>
        <p:txBody>
          <a:bodyPr/>
          <a:lstStyle/>
          <a:p>
            <a:r>
              <a:rPr lang="en-GB" dirty="0" smtClean="0"/>
              <a:t>Example 2: MSER-5 Webserver</a:t>
            </a:r>
          </a:p>
          <a:p>
            <a:r>
              <a:rPr lang="en-GB" dirty="0" smtClean="0"/>
              <a:t>Example 3: MSER-5 M/M/1</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solidFill>
                  <a:srgbClr val="323D43"/>
                </a:solidFill>
              </a:rPr>
              <a:pPr>
                <a:defRPr/>
              </a:pPr>
              <a:t>26</a:t>
            </a:fld>
            <a:endParaRPr lang="en-US">
              <a:solidFill>
                <a:srgbClr val="323D43"/>
              </a:solidFill>
            </a:endParaRPr>
          </a:p>
        </p:txBody>
      </p:sp>
    </p:spTree>
    <p:extLst>
      <p:ext uri="{BB962C8B-B14F-4D97-AF65-F5344CB8AC3E}">
        <p14:creationId xmlns:p14="http://schemas.microsoft.com/office/powerpoint/2010/main" val="41650393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80" y="274638"/>
            <a:ext cx="6120941" cy="1143000"/>
          </a:xfrm>
        </p:spPr>
        <p:txBody>
          <a:bodyPr/>
          <a:lstStyle/>
          <a:p>
            <a:r>
              <a:rPr lang="en-GB" dirty="0" smtClean="0"/>
              <a:t>Comparison</a:t>
            </a:r>
            <a:endParaRPr lang="en-GB" dirty="0"/>
          </a:p>
        </p:txBody>
      </p:sp>
      <p:sp>
        <p:nvSpPr>
          <p:cNvPr id="4" name="Text Placeholder 3"/>
          <p:cNvSpPr>
            <a:spLocks noGrp="1"/>
          </p:cNvSpPr>
          <p:nvPr>
            <p:ph type="body" idx="1"/>
          </p:nvPr>
        </p:nvSpPr>
        <p:spPr/>
        <p:txBody>
          <a:bodyPr/>
          <a:lstStyle/>
          <a:p>
            <a:r>
              <a:rPr lang="en-GB" dirty="0" smtClean="0"/>
              <a:t>MSER-5</a:t>
            </a:r>
            <a:endParaRPr lang="en-GB" dirty="0"/>
          </a:p>
        </p:txBody>
      </p:sp>
      <p:sp>
        <p:nvSpPr>
          <p:cNvPr id="3" name="Content Placeholder 2"/>
          <p:cNvSpPr>
            <a:spLocks noGrp="1"/>
          </p:cNvSpPr>
          <p:nvPr>
            <p:ph sz="half" idx="2"/>
          </p:nvPr>
        </p:nvSpPr>
        <p:spPr/>
        <p:txBody>
          <a:bodyPr/>
          <a:lstStyle/>
          <a:p>
            <a:r>
              <a:rPr lang="en-GB" dirty="0"/>
              <a:t>A</a:t>
            </a:r>
            <a:r>
              <a:rPr lang="en-GB" dirty="0" smtClean="0"/>
              <a:t> robust method for evaluating warm up duration</a:t>
            </a:r>
          </a:p>
          <a:p>
            <a:r>
              <a:rPr lang="en-GB" dirty="0" smtClean="0"/>
              <a:t>Easy to automate and quick to compute</a:t>
            </a:r>
          </a:p>
          <a:p>
            <a:r>
              <a:rPr lang="en-GB" dirty="0" smtClean="0"/>
              <a:t>More difficult to understand and explain</a:t>
            </a:r>
          </a:p>
          <a:p>
            <a:r>
              <a:rPr lang="en-GB" dirty="0" smtClean="0"/>
              <a:t>Suggestion for webserver example: </a:t>
            </a:r>
            <a:r>
              <a:rPr lang="en-GB" b="1" dirty="0" smtClean="0"/>
              <a:t>80</a:t>
            </a:r>
          </a:p>
        </p:txBody>
      </p:sp>
      <p:sp>
        <p:nvSpPr>
          <p:cNvPr id="5" name="Text Placeholder 4"/>
          <p:cNvSpPr>
            <a:spLocks noGrp="1"/>
          </p:cNvSpPr>
          <p:nvPr>
            <p:ph type="body" sz="quarter" idx="3"/>
          </p:nvPr>
        </p:nvSpPr>
        <p:spPr/>
        <p:txBody>
          <a:bodyPr/>
          <a:lstStyle/>
          <a:p>
            <a:r>
              <a:rPr lang="en-GB" dirty="0" smtClean="0"/>
              <a:t>Welch’s Method</a:t>
            </a:r>
            <a:endParaRPr lang="en-GB" dirty="0"/>
          </a:p>
        </p:txBody>
      </p:sp>
      <p:sp>
        <p:nvSpPr>
          <p:cNvPr id="6" name="Content Placeholder 5"/>
          <p:cNvSpPr>
            <a:spLocks noGrp="1"/>
          </p:cNvSpPr>
          <p:nvPr>
            <p:ph sz="quarter" idx="4"/>
          </p:nvPr>
        </p:nvSpPr>
        <p:spPr/>
        <p:txBody>
          <a:bodyPr/>
          <a:lstStyle/>
          <a:p>
            <a:r>
              <a:rPr lang="en-GB" dirty="0" smtClean="0"/>
              <a:t>Easy </a:t>
            </a:r>
            <a:r>
              <a:rPr lang="en-GB" dirty="0"/>
              <a:t>to </a:t>
            </a:r>
            <a:r>
              <a:rPr lang="en-GB" dirty="0" smtClean="0"/>
              <a:t>understand</a:t>
            </a:r>
          </a:p>
          <a:p>
            <a:r>
              <a:rPr lang="en-GB" dirty="0" smtClean="0"/>
              <a:t>Involves </a:t>
            </a:r>
            <a:r>
              <a:rPr lang="en-GB" dirty="0"/>
              <a:t>some </a:t>
            </a:r>
            <a:r>
              <a:rPr lang="en-GB" dirty="0" smtClean="0"/>
              <a:t>subjectivity in deciding on </a:t>
            </a:r>
            <a:r>
              <a:rPr lang="en-GB" i="1" dirty="0" smtClean="0"/>
              <a:t>t</a:t>
            </a:r>
            <a:r>
              <a:rPr lang="en-GB" baseline="-25000" dirty="0" smtClean="0"/>
              <a:t>0</a:t>
            </a:r>
            <a:endParaRPr lang="en-GB" baseline="-25000" dirty="0"/>
          </a:p>
          <a:p>
            <a:r>
              <a:rPr lang="en-GB" dirty="0" smtClean="0"/>
              <a:t>Suggestion for webserver example: </a:t>
            </a:r>
            <a:r>
              <a:rPr lang="en-GB" b="1" dirty="0" smtClean="0"/>
              <a:t>200</a:t>
            </a:r>
            <a:endParaRPr lang="en-GB" b="1" dirty="0"/>
          </a:p>
        </p:txBody>
      </p:sp>
    </p:spTree>
    <p:extLst>
      <p:ext uri="{BB962C8B-B14F-4D97-AF65-F5344CB8AC3E}">
        <p14:creationId xmlns:p14="http://schemas.microsoft.com/office/powerpoint/2010/main" val="38169830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Batch Means</a:t>
            </a:r>
            <a:endParaRPr lang="en-GB"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534" y="1556792"/>
            <a:ext cx="8858521" cy="5033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bwMode="auto">
          <a:xfrm>
            <a:off x="1619953" y="1844824"/>
            <a:ext cx="720205" cy="3492388"/>
          </a:xfrm>
          <a:prstGeom prst="rect">
            <a:avLst/>
          </a:prstGeom>
          <a:solidFill>
            <a:schemeClr val="tx2">
              <a:lumMod val="10000"/>
              <a:lumOff val="90000"/>
              <a:alpha val="40000"/>
            </a:schemeClr>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bg1"/>
                </a:solidFill>
                <a:effectLst/>
                <a:latin typeface="Lucida Sans" pitchFamily="34" charset="0"/>
                <a:ea typeface="ＭＳ Ｐゴシック" pitchFamily="16" charset="-128"/>
                <a:cs typeface="Arial" charset="0"/>
              </a:rPr>
              <a:t>1</a:t>
            </a:r>
            <a:endParaRPr kumimoji="0" lang="en-GB" sz="1200" b="0" i="0" u="none" strike="noStrike" cap="none" normalizeH="0" baseline="0" dirty="0" smtClean="0">
              <a:ln>
                <a:noFill/>
              </a:ln>
              <a:solidFill>
                <a:schemeClr val="bg1"/>
              </a:solidFill>
              <a:effectLst/>
              <a:latin typeface="Lucida Sans" pitchFamily="34" charset="0"/>
              <a:ea typeface="ＭＳ Ｐゴシック" pitchFamily="16" charset="-128"/>
              <a:cs typeface="Arial" charset="0"/>
            </a:endParaRPr>
          </a:p>
        </p:txBody>
      </p:sp>
      <p:sp>
        <p:nvSpPr>
          <p:cNvPr id="5" name="Rectangle 4"/>
          <p:cNvSpPr/>
          <p:nvPr/>
        </p:nvSpPr>
        <p:spPr bwMode="auto">
          <a:xfrm>
            <a:off x="2340158" y="1844824"/>
            <a:ext cx="720205" cy="3492388"/>
          </a:xfrm>
          <a:prstGeom prst="rect">
            <a:avLst/>
          </a:prstGeom>
          <a:solidFill>
            <a:schemeClr val="tx1">
              <a:lumMod val="50000"/>
              <a:alpha val="40000"/>
            </a:schemeClr>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bg1"/>
                </a:solidFill>
                <a:effectLst/>
                <a:latin typeface="Lucida Sans" pitchFamily="34" charset="0"/>
                <a:ea typeface="ＭＳ Ｐゴシック" pitchFamily="16" charset="-128"/>
                <a:cs typeface="Arial" charset="0"/>
              </a:rPr>
              <a:t>2</a:t>
            </a:r>
          </a:p>
        </p:txBody>
      </p:sp>
      <p:sp>
        <p:nvSpPr>
          <p:cNvPr id="8" name="Rectangle 7"/>
          <p:cNvSpPr/>
          <p:nvPr/>
        </p:nvSpPr>
        <p:spPr bwMode="auto">
          <a:xfrm>
            <a:off x="3060363" y="1844824"/>
            <a:ext cx="720205" cy="3492388"/>
          </a:xfrm>
          <a:prstGeom prst="rect">
            <a:avLst/>
          </a:prstGeom>
          <a:solidFill>
            <a:schemeClr val="tx2">
              <a:lumMod val="10000"/>
              <a:lumOff val="90000"/>
              <a:alpha val="40000"/>
            </a:schemeClr>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bg1"/>
                </a:solidFill>
                <a:effectLst/>
                <a:latin typeface="Lucida Sans" pitchFamily="34" charset="0"/>
                <a:ea typeface="ＭＳ Ｐゴシック" pitchFamily="16" charset="-128"/>
                <a:cs typeface="Arial" charset="0"/>
              </a:rPr>
              <a:t>3</a:t>
            </a:r>
          </a:p>
        </p:txBody>
      </p:sp>
      <p:sp>
        <p:nvSpPr>
          <p:cNvPr id="9" name="Rectangle 8"/>
          <p:cNvSpPr/>
          <p:nvPr/>
        </p:nvSpPr>
        <p:spPr bwMode="auto">
          <a:xfrm>
            <a:off x="3780568" y="1844824"/>
            <a:ext cx="720205" cy="3492388"/>
          </a:xfrm>
          <a:prstGeom prst="rect">
            <a:avLst/>
          </a:prstGeom>
          <a:solidFill>
            <a:schemeClr val="tx1">
              <a:lumMod val="50000"/>
              <a:alpha val="40000"/>
            </a:schemeClr>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bg1"/>
                </a:solidFill>
                <a:effectLst/>
                <a:latin typeface="Lucida Sans" pitchFamily="34" charset="0"/>
                <a:ea typeface="ＭＳ Ｐゴシック" pitchFamily="16" charset="-128"/>
                <a:cs typeface="Arial" charset="0"/>
              </a:rPr>
              <a:t>4</a:t>
            </a:r>
          </a:p>
        </p:txBody>
      </p:sp>
      <p:sp>
        <p:nvSpPr>
          <p:cNvPr id="10" name="Rectangle 9"/>
          <p:cNvSpPr/>
          <p:nvPr/>
        </p:nvSpPr>
        <p:spPr bwMode="auto">
          <a:xfrm>
            <a:off x="4500774" y="1844824"/>
            <a:ext cx="720205" cy="3492388"/>
          </a:xfrm>
          <a:prstGeom prst="rect">
            <a:avLst/>
          </a:prstGeom>
          <a:solidFill>
            <a:schemeClr val="tx2">
              <a:lumMod val="10000"/>
              <a:lumOff val="90000"/>
              <a:alpha val="40000"/>
            </a:schemeClr>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bg1"/>
                </a:solidFill>
                <a:effectLst/>
                <a:latin typeface="Lucida Sans" pitchFamily="34" charset="0"/>
                <a:ea typeface="ＭＳ Ｐゴシック" pitchFamily="16" charset="-128"/>
                <a:cs typeface="Arial" charset="0"/>
              </a:rPr>
              <a:t>5</a:t>
            </a:r>
          </a:p>
        </p:txBody>
      </p:sp>
      <p:sp>
        <p:nvSpPr>
          <p:cNvPr id="11" name="Rectangle 10"/>
          <p:cNvSpPr/>
          <p:nvPr/>
        </p:nvSpPr>
        <p:spPr bwMode="auto">
          <a:xfrm>
            <a:off x="5220979" y="1844824"/>
            <a:ext cx="720205" cy="3492388"/>
          </a:xfrm>
          <a:prstGeom prst="rect">
            <a:avLst/>
          </a:prstGeom>
          <a:solidFill>
            <a:schemeClr val="tx1">
              <a:lumMod val="50000"/>
              <a:alpha val="40000"/>
            </a:schemeClr>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bg1"/>
                </a:solidFill>
                <a:effectLst/>
                <a:latin typeface="Lucida Sans" pitchFamily="34" charset="0"/>
                <a:ea typeface="ＭＳ Ｐゴシック" pitchFamily="16" charset="-128"/>
                <a:cs typeface="Arial" charset="0"/>
              </a:rPr>
              <a:t>6</a:t>
            </a:r>
          </a:p>
        </p:txBody>
      </p:sp>
      <p:sp>
        <p:nvSpPr>
          <p:cNvPr id="12" name="Rectangle 11"/>
          <p:cNvSpPr/>
          <p:nvPr/>
        </p:nvSpPr>
        <p:spPr bwMode="auto">
          <a:xfrm>
            <a:off x="5941184" y="1844824"/>
            <a:ext cx="720205" cy="3492388"/>
          </a:xfrm>
          <a:prstGeom prst="rect">
            <a:avLst/>
          </a:prstGeom>
          <a:solidFill>
            <a:schemeClr val="tx2">
              <a:lumMod val="10000"/>
              <a:lumOff val="90000"/>
              <a:alpha val="40000"/>
            </a:schemeClr>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bg1"/>
                </a:solidFill>
                <a:effectLst/>
                <a:latin typeface="Lucida Sans" pitchFamily="34" charset="0"/>
                <a:ea typeface="ＭＳ Ｐゴシック" pitchFamily="16" charset="-128"/>
                <a:cs typeface="Arial" charset="0"/>
              </a:rPr>
              <a:t>7</a:t>
            </a:r>
          </a:p>
        </p:txBody>
      </p:sp>
      <p:sp>
        <p:nvSpPr>
          <p:cNvPr id="13" name="Rectangle 12"/>
          <p:cNvSpPr/>
          <p:nvPr/>
        </p:nvSpPr>
        <p:spPr bwMode="auto">
          <a:xfrm>
            <a:off x="6661389" y="1844824"/>
            <a:ext cx="720205" cy="3492388"/>
          </a:xfrm>
          <a:prstGeom prst="rect">
            <a:avLst/>
          </a:prstGeom>
          <a:solidFill>
            <a:schemeClr val="tx1">
              <a:lumMod val="50000"/>
              <a:alpha val="40000"/>
            </a:schemeClr>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bg1"/>
                </a:solidFill>
                <a:effectLst/>
                <a:latin typeface="Lucida Sans" pitchFamily="34" charset="0"/>
                <a:ea typeface="ＭＳ Ｐゴシック" pitchFamily="16" charset="-128"/>
                <a:cs typeface="Arial" charset="0"/>
              </a:rPr>
              <a:t>8</a:t>
            </a:r>
          </a:p>
        </p:txBody>
      </p:sp>
      <p:sp>
        <p:nvSpPr>
          <p:cNvPr id="14" name="Rectangle 13"/>
          <p:cNvSpPr/>
          <p:nvPr/>
        </p:nvSpPr>
        <p:spPr bwMode="auto">
          <a:xfrm>
            <a:off x="7381594" y="1844824"/>
            <a:ext cx="720205" cy="3492388"/>
          </a:xfrm>
          <a:prstGeom prst="rect">
            <a:avLst/>
          </a:prstGeom>
          <a:solidFill>
            <a:schemeClr val="tx2">
              <a:lumMod val="10000"/>
              <a:lumOff val="90000"/>
              <a:alpha val="40000"/>
            </a:schemeClr>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bg1"/>
                </a:solidFill>
                <a:effectLst/>
                <a:latin typeface="Lucida Sans" pitchFamily="34" charset="0"/>
                <a:ea typeface="ＭＳ Ｐゴシック" pitchFamily="16" charset="-128"/>
                <a:cs typeface="Arial" charset="0"/>
              </a:rPr>
              <a:t>9</a:t>
            </a:r>
          </a:p>
        </p:txBody>
      </p:sp>
      <p:sp>
        <p:nvSpPr>
          <p:cNvPr id="15" name="Rectangle 14"/>
          <p:cNvSpPr/>
          <p:nvPr/>
        </p:nvSpPr>
        <p:spPr bwMode="auto">
          <a:xfrm>
            <a:off x="8101799" y="1844824"/>
            <a:ext cx="720205" cy="3492388"/>
          </a:xfrm>
          <a:prstGeom prst="rect">
            <a:avLst/>
          </a:prstGeom>
          <a:solidFill>
            <a:schemeClr val="tx1">
              <a:lumMod val="50000"/>
              <a:alpha val="40000"/>
            </a:schemeClr>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bg1"/>
                </a:solidFill>
                <a:effectLst/>
                <a:latin typeface="Lucida Sans" pitchFamily="34" charset="0"/>
                <a:ea typeface="ＭＳ Ｐゴシック" pitchFamily="16" charset="-128"/>
                <a:cs typeface="Arial" charset="0"/>
              </a:rPr>
              <a:t>10</a:t>
            </a:r>
          </a:p>
        </p:txBody>
      </p:sp>
      <p:sp>
        <p:nvSpPr>
          <p:cNvPr id="6" name="TextBox 5"/>
          <p:cNvSpPr txBox="1"/>
          <p:nvPr/>
        </p:nvSpPr>
        <p:spPr>
          <a:xfrm>
            <a:off x="1524054" y="3573016"/>
            <a:ext cx="6813084" cy="400110"/>
          </a:xfrm>
          <a:prstGeom prst="rect">
            <a:avLst/>
          </a:prstGeom>
          <a:solidFill>
            <a:schemeClr val="tx1"/>
          </a:solidFill>
          <a:ln>
            <a:solidFill>
              <a:schemeClr val="bg1"/>
            </a:solidFill>
          </a:ln>
        </p:spPr>
        <p:txBody>
          <a:bodyPr wrap="none" rtlCol="0">
            <a:spAutoFit/>
          </a:bodyPr>
          <a:lstStyle/>
          <a:p>
            <a:r>
              <a:rPr lang="en-GB" sz="2000" dirty="0" smtClean="0">
                <a:solidFill>
                  <a:schemeClr val="bg1"/>
                </a:solidFill>
              </a:rPr>
              <a:t>Split the output data series into </a:t>
            </a:r>
            <a:r>
              <a:rPr lang="en-GB" sz="2000" i="1" dirty="0" smtClean="0">
                <a:solidFill>
                  <a:schemeClr val="bg1"/>
                </a:solidFill>
              </a:rPr>
              <a:t>b</a:t>
            </a:r>
            <a:r>
              <a:rPr lang="en-GB" sz="2000" dirty="0" smtClean="0">
                <a:solidFill>
                  <a:schemeClr val="bg1"/>
                </a:solidFill>
              </a:rPr>
              <a:t> batches of equal </a:t>
            </a:r>
            <a:r>
              <a:rPr lang="en-GB" sz="2000" dirty="0" smtClean="0">
                <a:solidFill>
                  <a:schemeClr val="bg1"/>
                </a:solidFill>
              </a:rPr>
              <a:t>length </a:t>
            </a:r>
            <a:r>
              <a:rPr lang="en-GB" sz="2000" i="1" dirty="0" smtClean="0">
                <a:solidFill>
                  <a:schemeClr val="bg1"/>
                </a:solidFill>
              </a:rPr>
              <a:t>k</a:t>
            </a:r>
            <a:endParaRPr lang="en-GB" sz="2000" i="1" dirty="0">
              <a:solidFill>
                <a:schemeClr val="bg1"/>
              </a:solidFill>
            </a:endParaRPr>
          </a:p>
        </p:txBody>
      </p:sp>
    </p:spTree>
    <p:extLst>
      <p:ext uri="{BB962C8B-B14F-4D97-AF65-F5344CB8AC3E}">
        <p14:creationId xmlns:p14="http://schemas.microsoft.com/office/powerpoint/2010/main" val="34490666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Batch Means</a:t>
            </a:r>
            <a:endParaRPr lang="en-GB" dirty="0"/>
          </a:p>
        </p:txBody>
      </p:sp>
      <p:sp>
        <p:nvSpPr>
          <p:cNvPr id="3" name="Content Placeholder 2"/>
          <p:cNvSpPr>
            <a:spLocks noGrp="1"/>
          </p:cNvSpPr>
          <p:nvPr>
            <p:ph idx="1"/>
          </p:nvPr>
        </p:nvSpPr>
        <p:spPr/>
        <p:txBody>
          <a:bodyPr/>
          <a:lstStyle/>
          <a:p>
            <a:r>
              <a:rPr lang="en-GB" sz="2400" dirty="0" smtClean="0"/>
              <a:t>Principle: if </a:t>
            </a:r>
            <a:r>
              <a:rPr lang="en-GB" sz="2400" i="1" dirty="0" smtClean="0"/>
              <a:t>k</a:t>
            </a:r>
            <a:r>
              <a:rPr lang="en-GB" sz="2400" dirty="0" smtClean="0"/>
              <a:t> is sufficiently large, the set of batch means can be regarded as independent observations</a:t>
            </a:r>
          </a:p>
          <a:p>
            <a:pPr lvl="1"/>
            <a:r>
              <a:rPr lang="en-GB" sz="2000" dirty="0" smtClean="0"/>
              <a:t>Removes autocorrelation</a:t>
            </a:r>
          </a:p>
          <a:p>
            <a:r>
              <a:rPr lang="en-GB" sz="2400" dirty="0" smtClean="0"/>
              <a:t>Setting </a:t>
            </a:r>
            <a:r>
              <a:rPr lang="en-GB" sz="2400" i="1" dirty="0" smtClean="0"/>
              <a:t>k</a:t>
            </a:r>
            <a:r>
              <a:rPr lang="en-GB" sz="2400" dirty="0" smtClean="0"/>
              <a:t> is a trade off</a:t>
            </a:r>
          </a:p>
          <a:p>
            <a:pPr lvl="1"/>
            <a:endParaRPr lang="en-GB" sz="2000" dirty="0"/>
          </a:p>
        </p:txBody>
      </p:sp>
      <p:pic>
        <p:nvPicPr>
          <p:cNvPr id="3074" name="Picture 2" descr="C:\Users\ccurrie\AppData\Local\Microsoft\Windows\Temporary Internet Files\Content.IE5\AAK2Y395\MC90044516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2384" y="3958754"/>
            <a:ext cx="2520718" cy="160478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367881" y="4221088"/>
            <a:ext cx="942887" cy="369332"/>
          </a:xfrm>
          <a:prstGeom prst="rect">
            <a:avLst/>
          </a:prstGeom>
          <a:noFill/>
        </p:spPr>
        <p:txBody>
          <a:bodyPr wrap="none" rtlCol="0">
            <a:spAutoFit/>
          </a:bodyPr>
          <a:lstStyle/>
          <a:p>
            <a:r>
              <a:rPr lang="en-GB" sz="1800" dirty="0" smtClean="0"/>
              <a:t>Large </a:t>
            </a:r>
            <a:r>
              <a:rPr lang="en-GB" i="1" dirty="0"/>
              <a:t>k</a:t>
            </a:r>
            <a:endParaRPr lang="en-GB" sz="1800" i="1" dirty="0"/>
          </a:p>
        </p:txBody>
      </p:sp>
      <p:sp>
        <p:nvSpPr>
          <p:cNvPr id="6" name="TextBox 5"/>
          <p:cNvSpPr txBox="1"/>
          <p:nvPr/>
        </p:nvSpPr>
        <p:spPr>
          <a:xfrm>
            <a:off x="6229266" y="4221088"/>
            <a:ext cx="944489" cy="369332"/>
          </a:xfrm>
          <a:prstGeom prst="rect">
            <a:avLst/>
          </a:prstGeom>
          <a:noFill/>
        </p:spPr>
        <p:txBody>
          <a:bodyPr wrap="none" rtlCol="0">
            <a:spAutoFit/>
          </a:bodyPr>
          <a:lstStyle/>
          <a:p>
            <a:r>
              <a:rPr lang="en-GB" sz="1800" dirty="0" smtClean="0"/>
              <a:t>Small </a:t>
            </a:r>
            <a:r>
              <a:rPr lang="en-GB" sz="1800" i="1" dirty="0" smtClean="0"/>
              <a:t>k</a:t>
            </a:r>
            <a:endParaRPr lang="en-GB" sz="1800" i="1" dirty="0"/>
          </a:p>
        </p:txBody>
      </p:sp>
      <p:sp>
        <p:nvSpPr>
          <p:cNvPr id="7" name="TextBox 6"/>
          <p:cNvSpPr txBox="1"/>
          <p:nvPr/>
        </p:nvSpPr>
        <p:spPr>
          <a:xfrm>
            <a:off x="539646" y="5332226"/>
            <a:ext cx="2525050" cy="584775"/>
          </a:xfrm>
          <a:prstGeom prst="rect">
            <a:avLst/>
          </a:prstGeom>
          <a:solidFill>
            <a:schemeClr val="tx1"/>
          </a:solidFill>
          <a:ln>
            <a:solidFill>
              <a:schemeClr val="bg1"/>
            </a:solidFill>
          </a:ln>
        </p:spPr>
        <p:txBody>
          <a:bodyPr wrap="none" rtlCol="0">
            <a:spAutoFit/>
          </a:bodyPr>
          <a:lstStyle/>
          <a:p>
            <a:r>
              <a:rPr lang="en-GB" sz="1600" dirty="0" smtClean="0">
                <a:solidFill>
                  <a:schemeClr val="bg1"/>
                </a:solidFill>
              </a:rPr>
              <a:t>More independent results</a:t>
            </a:r>
          </a:p>
          <a:p>
            <a:r>
              <a:rPr lang="en-GB" sz="1600" dirty="0" smtClean="0">
                <a:solidFill>
                  <a:schemeClr val="bg1"/>
                </a:solidFill>
              </a:rPr>
              <a:t>Fewer observations</a:t>
            </a:r>
            <a:endParaRPr lang="en-GB" sz="1600" dirty="0">
              <a:solidFill>
                <a:schemeClr val="bg1"/>
              </a:solidFill>
            </a:endParaRPr>
          </a:p>
        </p:txBody>
      </p:sp>
      <p:sp>
        <p:nvSpPr>
          <p:cNvPr id="8" name="TextBox 7"/>
          <p:cNvSpPr txBox="1"/>
          <p:nvPr/>
        </p:nvSpPr>
        <p:spPr>
          <a:xfrm>
            <a:off x="5653102" y="5332227"/>
            <a:ext cx="1874231" cy="584775"/>
          </a:xfrm>
          <a:prstGeom prst="rect">
            <a:avLst/>
          </a:prstGeom>
          <a:solidFill>
            <a:schemeClr val="tx1"/>
          </a:solidFill>
          <a:ln>
            <a:solidFill>
              <a:schemeClr val="bg1"/>
            </a:solidFill>
          </a:ln>
        </p:spPr>
        <p:txBody>
          <a:bodyPr wrap="none" rtlCol="0">
            <a:spAutoFit/>
          </a:bodyPr>
          <a:lstStyle/>
          <a:p>
            <a:r>
              <a:rPr lang="en-GB" sz="1600" dirty="0" smtClean="0">
                <a:solidFill>
                  <a:schemeClr val="bg1"/>
                </a:solidFill>
              </a:rPr>
              <a:t>More correlation</a:t>
            </a:r>
          </a:p>
          <a:p>
            <a:r>
              <a:rPr lang="en-GB" sz="1600" dirty="0" smtClean="0">
                <a:solidFill>
                  <a:schemeClr val="bg1"/>
                </a:solidFill>
              </a:rPr>
              <a:t>More observations</a:t>
            </a:r>
            <a:endParaRPr lang="en-GB" sz="1600" dirty="0">
              <a:solidFill>
                <a:schemeClr val="bg1"/>
              </a:solidFill>
            </a:endParaRPr>
          </a:p>
        </p:txBody>
      </p:sp>
    </p:spTree>
    <p:extLst>
      <p:ext uri="{BB962C8B-B14F-4D97-AF65-F5344CB8AC3E}">
        <p14:creationId xmlns:p14="http://schemas.microsoft.com/office/powerpoint/2010/main" val="29437053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Agenda</a:t>
            </a:r>
            <a:endParaRPr lang="en-GB" dirty="0"/>
          </a:p>
        </p:txBody>
      </p:sp>
      <p:sp>
        <p:nvSpPr>
          <p:cNvPr id="3" name="Content Placeholder 2"/>
          <p:cNvSpPr>
            <a:spLocks noGrp="1"/>
          </p:cNvSpPr>
          <p:nvPr>
            <p:ph idx="1"/>
          </p:nvPr>
        </p:nvSpPr>
        <p:spPr/>
        <p:txBody>
          <a:bodyPr/>
          <a:lstStyle/>
          <a:p>
            <a:r>
              <a:rPr lang="en-GB" dirty="0"/>
              <a:t>Simulation output data</a:t>
            </a:r>
          </a:p>
          <a:p>
            <a:r>
              <a:rPr lang="en-GB" dirty="0" smtClean="0"/>
              <a:t>Non-terminating </a:t>
            </a:r>
            <a:r>
              <a:rPr lang="en-GB" dirty="0"/>
              <a:t>simulations</a:t>
            </a:r>
          </a:p>
          <a:p>
            <a:r>
              <a:rPr lang="en-GB" dirty="0"/>
              <a:t>Terminating simulations</a:t>
            </a:r>
          </a:p>
          <a:p>
            <a:r>
              <a:rPr lang="en-GB" dirty="0"/>
              <a:t>Performance measures</a:t>
            </a:r>
          </a:p>
          <a:p>
            <a:r>
              <a:rPr lang="en-GB" dirty="0"/>
              <a:t>Making comparisons</a:t>
            </a:r>
          </a:p>
          <a:p>
            <a:r>
              <a:rPr lang="en-GB" dirty="0"/>
              <a:t>Conclusions</a:t>
            </a:r>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solidFill>
                  <a:srgbClr val="323D43"/>
                </a:solidFill>
              </a:rPr>
              <a:pPr>
                <a:defRPr/>
              </a:pPr>
              <a:t>3</a:t>
            </a:fld>
            <a:endParaRPr lang="en-US">
              <a:solidFill>
                <a:srgbClr val="323D43"/>
              </a:solidFill>
            </a:endParaRPr>
          </a:p>
        </p:txBody>
      </p:sp>
    </p:spTree>
    <p:extLst>
      <p:ext uri="{BB962C8B-B14F-4D97-AF65-F5344CB8AC3E}">
        <p14:creationId xmlns:p14="http://schemas.microsoft.com/office/powerpoint/2010/main" val="24261501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Terminating simulations</a:t>
            </a:r>
            <a:endParaRPr lang="en-GB" dirty="0"/>
          </a:p>
        </p:txBody>
      </p:sp>
      <p:sp>
        <p:nvSpPr>
          <p:cNvPr id="3" name="Text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E0919837-C6CB-460E-BB30-9BCF1AB8C6CD}" type="slidenum">
              <a:rPr lang="en-US" smtClean="0">
                <a:solidFill>
                  <a:srgbClr val="323D43"/>
                </a:solidFill>
              </a:rPr>
              <a:pPr>
                <a:defRPr/>
              </a:pPr>
              <a:t>30</a:t>
            </a:fld>
            <a:endParaRPr lang="en-US">
              <a:solidFill>
                <a:srgbClr val="323D43"/>
              </a:solidFill>
            </a:endParaRPr>
          </a:p>
        </p:txBody>
      </p:sp>
    </p:spTree>
    <p:extLst>
      <p:ext uri="{BB962C8B-B14F-4D97-AF65-F5344CB8AC3E}">
        <p14:creationId xmlns:p14="http://schemas.microsoft.com/office/powerpoint/2010/main" val="1092517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Terminating Simulations</a:t>
            </a:r>
            <a:endParaRPr lang="en-GB" dirty="0"/>
          </a:p>
        </p:txBody>
      </p:sp>
      <p:sp>
        <p:nvSpPr>
          <p:cNvPr id="3" name="Content Placeholder 2"/>
          <p:cNvSpPr>
            <a:spLocks noGrp="1"/>
          </p:cNvSpPr>
          <p:nvPr>
            <p:ph idx="1"/>
          </p:nvPr>
        </p:nvSpPr>
        <p:spPr/>
        <p:txBody>
          <a:bodyPr/>
          <a:lstStyle/>
          <a:p>
            <a:r>
              <a:rPr lang="en-GB" dirty="0" smtClean="0"/>
              <a:t>Simulations that have a defined stopping point</a:t>
            </a:r>
          </a:p>
          <a:p>
            <a:pPr lvl="1"/>
            <a:r>
              <a:rPr lang="en-GB" dirty="0" smtClean="0"/>
              <a:t>Stopping point can be </a:t>
            </a:r>
            <a:r>
              <a:rPr lang="en-GB" b="1" i="1" dirty="0" smtClean="0">
                <a:solidFill>
                  <a:schemeClr val="tx2">
                    <a:lumMod val="75000"/>
                    <a:lumOff val="25000"/>
                  </a:schemeClr>
                </a:solidFill>
              </a:rPr>
              <a:t>deterministic</a:t>
            </a:r>
            <a:r>
              <a:rPr lang="en-GB" b="1" dirty="0" smtClean="0">
                <a:solidFill>
                  <a:schemeClr val="tx2">
                    <a:lumMod val="75000"/>
                    <a:lumOff val="25000"/>
                  </a:schemeClr>
                </a:solidFill>
              </a:rPr>
              <a:t> </a:t>
            </a:r>
            <a:r>
              <a:rPr lang="en-GB" dirty="0" smtClean="0"/>
              <a:t>or </a:t>
            </a:r>
            <a:r>
              <a:rPr lang="en-GB" b="1" i="1" dirty="0" smtClean="0">
                <a:solidFill>
                  <a:schemeClr val="tx2">
                    <a:lumMod val="75000"/>
                    <a:lumOff val="25000"/>
                  </a:schemeClr>
                </a:solidFill>
              </a:rPr>
              <a:t>random</a:t>
            </a:r>
          </a:p>
          <a:p>
            <a:r>
              <a:rPr lang="en-GB" dirty="0" smtClean="0"/>
              <a:t>Output data are usually </a:t>
            </a:r>
            <a:r>
              <a:rPr lang="en-GB" b="1" i="1" dirty="0" smtClean="0">
                <a:solidFill>
                  <a:schemeClr val="tx2">
                    <a:lumMod val="75000"/>
                    <a:lumOff val="25000"/>
                  </a:schemeClr>
                </a:solidFill>
              </a:rPr>
              <a:t>transient</a:t>
            </a:r>
          </a:p>
          <a:p>
            <a:pPr lvl="1"/>
            <a:r>
              <a:rPr lang="en-GB" dirty="0" smtClean="0"/>
              <a:t>Drawn from distributions that vary with simulation time</a:t>
            </a:r>
          </a:p>
          <a:p>
            <a:r>
              <a:rPr lang="en-GB" dirty="0" smtClean="0"/>
              <a:t>Presentation of results will be different</a:t>
            </a:r>
            <a:endParaRPr lang="en-GB" dirty="0"/>
          </a:p>
        </p:txBody>
      </p:sp>
    </p:spTree>
    <p:extLst>
      <p:ext uri="{BB962C8B-B14F-4D97-AF65-F5344CB8AC3E}">
        <p14:creationId xmlns:p14="http://schemas.microsoft.com/office/powerpoint/2010/main" val="12786579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Choosing Initial Conditions</a:t>
            </a: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GB" dirty="0" smtClean="0"/>
              <a:t>Observe the real system and gather data on the number of entities in each activity and queue at the start point</a:t>
            </a:r>
          </a:p>
          <a:p>
            <a:pPr marL="1052512" lvl="1" indent="-514350"/>
            <a:r>
              <a:rPr lang="en-GB" dirty="0" smtClean="0"/>
              <a:t>Often either time consuming or impossible</a:t>
            </a:r>
          </a:p>
          <a:p>
            <a:pPr marL="514350" indent="-514350">
              <a:buFont typeface="+mj-lt"/>
              <a:buAutoNum type="arabicPeriod"/>
            </a:pPr>
            <a:r>
              <a:rPr lang="en-GB" dirty="0" smtClean="0"/>
              <a:t>Run the simulation model from some earlier time to obtain initial conditions for the period of interest</a:t>
            </a:r>
          </a:p>
          <a:p>
            <a:pPr marL="1052512" lvl="1" indent="-514350"/>
            <a:r>
              <a:rPr lang="en-GB" dirty="0" smtClean="0"/>
              <a:t>Increases computation time</a:t>
            </a:r>
            <a:endParaRPr lang="en-GB" dirty="0"/>
          </a:p>
        </p:txBody>
      </p:sp>
    </p:spTree>
    <p:extLst>
      <p:ext uri="{BB962C8B-B14F-4D97-AF65-F5344CB8AC3E}">
        <p14:creationId xmlns:p14="http://schemas.microsoft.com/office/powerpoint/2010/main" val="13707420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3: TB/HIV Simulation </a:t>
            </a:r>
            <a:endParaRPr lang="en-GB" dirty="0"/>
          </a:p>
        </p:txBody>
      </p:sp>
      <p:sp>
        <p:nvSpPr>
          <p:cNvPr id="3" name="Content Placeholder 2"/>
          <p:cNvSpPr>
            <a:spLocks noGrp="1"/>
          </p:cNvSpPr>
          <p:nvPr>
            <p:ph idx="1"/>
          </p:nvPr>
        </p:nvSpPr>
        <p:spPr/>
        <p:txBody>
          <a:bodyPr/>
          <a:lstStyle/>
          <a:p>
            <a:r>
              <a:rPr lang="en-GB" b="1" dirty="0"/>
              <a:t>Aim</a:t>
            </a:r>
            <a:r>
              <a:rPr lang="en-GB" dirty="0"/>
              <a:t>: investigate the impact of different interventions against TB and </a:t>
            </a:r>
            <a:r>
              <a:rPr lang="en-GB" dirty="0" smtClean="0"/>
              <a:t>HIV</a:t>
            </a:r>
          </a:p>
          <a:p>
            <a:r>
              <a:rPr lang="en-GB" dirty="0" smtClean="0"/>
              <a:t>Infectious disease model of Tuberculosis (TB) and HIV in Zimbabwe</a:t>
            </a:r>
          </a:p>
          <a:p>
            <a:pPr lvl="1"/>
            <a:r>
              <a:rPr lang="en-GB" dirty="0" smtClean="0"/>
              <a:t>Describes the impact of HIV on TB incidence</a:t>
            </a:r>
          </a:p>
          <a:p>
            <a:pPr lvl="1"/>
            <a:r>
              <a:rPr lang="en-GB" dirty="0" smtClean="0"/>
              <a:t>Includes transmission of TB within families and outside of families</a:t>
            </a:r>
          </a:p>
        </p:txBody>
      </p:sp>
      <p:sp>
        <p:nvSpPr>
          <p:cNvPr id="4" name="TextBox 3"/>
          <p:cNvSpPr txBox="1"/>
          <p:nvPr/>
        </p:nvSpPr>
        <p:spPr>
          <a:xfrm>
            <a:off x="5184969" y="6489340"/>
            <a:ext cx="3478837" cy="338554"/>
          </a:xfrm>
          <a:prstGeom prst="rect">
            <a:avLst/>
          </a:prstGeom>
          <a:noFill/>
        </p:spPr>
        <p:txBody>
          <a:bodyPr wrap="none" rtlCol="0">
            <a:spAutoFit/>
          </a:bodyPr>
          <a:lstStyle/>
          <a:p>
            <a:r>
              <a:rPr lang="en-GB" sz="1600" dirty="0" smtClean="0"/>
              <a:t>Mellor et al. (2011); TOMACS; 21:26</a:t>
            </a:r>
            <a:endParaRPr lang="en-GB" sz="1600" dirty="0"/>
          </a:p>
        </p:txBody>
      </p:sp>
    </p:spTree>
    <p:extLst>
      <p:ext uri="{BB962C8B-B14F-4D97-AF65-F5344CB8AC3E}">
        <p14:creationId xmlns:p14="http://schemas.microsoft.com/office/powerpoint/2010/main" val="10728823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3: TB/HIV Simulation</a:t>
            </a:r>
            <a:endParaRPr lang="en-GB" dirty="0"/>
          </a:p>
        </p:txBody>
      </p:sp>
      <p:pic>
        <p:nvPicPr>
          <p:cNvPr id="4" name="Picture 5" descr="MCj0232730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332" y="2636838"/>
            <a:ext cx="1559196"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TextBox 73"/>
          <p:cNvSpPr txBox="1"/>
          <p:nvPr/>
        </p:nvSpPr>
        <p:spPr>
          <a:xfrm>
            <a:off x="287574" y="6093296"/>
            <a:ext cx="8552268" cy="369332"/>
          </a:xfrm>
          <a:prstGeom prst="rect">
            <a:avLst/>
          </a:prstGeom>
          <a:noFill/>
        </p:spPr>
        <p:txBody>
          <a:bodyPr wrap="square" rtlCol="0">
            <a:spAutoFit/>
          </a:bodyPr>
          <a:lstStyle/>
          <a:p>
            <a:r>
              <a:rPr lang="en-GB" sz="1800" dirty="0" smtClean="0"/>
              <a:t>Transmission to member of household or random member of population</a:t>
            </a:r>
            <a:endParaRPr lang="en-GB" sz="1800" dirty="0"/>
          </a:p>
        </p:txBody>
      </p:sp>
      <p:grpSp>
        <p:nvGrpSpPr>
          <p:cNvPr id="16" name="Group 15"/>
          <p:cNvGrpSpPr/>
          <p:nvPr/>
        </p:nvGrpSpPr>
        <p:grpSpPr>
          <a:xfrm>
            <a:off x="2484870" y="1376363"/>
            <a:ext cx="6559905" cy="2089150"/>
            <a:chOff x="2484870" y="1376363"/>
            <a:chExt cx="6559905" cy="2089150"/>
          </a:xfrm>
        </p:grpSpPr>
        <p:sp>
          <p:nvSpPr>
            <p:cNvPr id="12" name="Line 13"/>
            <p:cNvSpPr>
              <a:spLocks noChangeShapeType="1"/>
            </p:cNvSpPr>
            <p:nvPr/>
          </p:nvSpPr>
          <p:spPr bwMode="auto">
            <a:xfrm flipV="1">
              <a:off x="2484870" y="2277319"/>
              <a:ext cx="1367074" cy="0"/>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6" name="Oval 27"/>
            <p:cNvSpPr>
              <a:spLocks noChangeArrowheads="1"/>
            </p:cNvSpPr>
            <p:nvPr/>
          </p:nvSpPr>
          <p:spPr bwMode="auto">
            <a:xfrm>
              <a:off x="4067882" y="2132856"/>
              <a:ext cx="215937" cy="215900"/>
            </a:xfrm>
            <a:prstGeom prst="ellipse">
              <a:avLst/>
            </a:prstGeom>
            <a:solidFill>
              <a:srgbClr val="FFFF00"/>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grpSp>
          <p:nvGrpSpPr>
            <p:cNvPr id="28" name="Group 29"/>
            <p:cNvGrpSpPr>
              <a:grpSpLocks/>
            </p:cNvGrpSpPr>
            <p:nvPr/>
          </p:nvGrpSpPr>
          <p:grpSpPr bwMode="auto">
            <a:xfrm>
              <a:off x="5298302" y="1376363"/>
              <a:ext cx="2305450" cy="2089150"/>
              <a:chOff x="3424" y="1706"/>
              <a:chExt cx="1452" cy="1316"/>
            </a:xfrm>
          </p:grpSpPr>
          <p:grpSp>
            <p:nvGrpSpPr>
              <p:cNvPr id="29" name="Group 30"/>
              <p:cNvGrpSpPr>
                <a:grpSpLocks/>
              </p:cNvGrpSpPr>
              <p:nvPr/>
            </p:nvGrpSpPr>
            <p:grpSpPr bwMode="auto">
              <a:xfrm>
                <a:off x="3424" y="1706"/>
                <a:ext cx="1452" cy="1316"/>
                <a:chOff x="4513" y="1888"/>
                <a:chExt cx="635" cy="680"/>
              </a:xfrm>
            </p:grpSpPr>
            <p:sp>
              <p:nvSpPr>
                <p:cNvPr id="34" name="Rectangle 31"/>
                <p:cNvSpPr>
                  <a:spLocks noChangeArrowheads="1"/>
                </p:cNvSpPr>
                <p:nvPr/>
              </p:nvSpPr>
              <p:spPr bwMode="auto">
                <a:xfrm>
                  <a:off x="4604" y="2160"/>
                  <a:ext cx="453" cy="40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35" name="AutoShape 32"/>
                <p:cNvSpPr>
                  <a:spLocks noChangeArrowheads="1"/>
                </p:cNvSpPr>
                <p:nvPr/>
              </p:nvSpPr>
              <p:spPr bwMode="auto">
                <a:xfrm>
                  <a:off x="4513" y="1888"/>
                  <a:ext cx="635" cy="272"/>
                </a:xfrm>
                <a:prstGeom prst="triangle">
                  <a:avLst>
                    <a:gd name="adj" fmla="val 50000"/>
                  </a:avLst>
                </a:prstGeom>
                <a:solidFill>
                  <a:schemeClr val="bg2"/>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grpSp>
          <p:pic>
            <p:nvPicPr>
              <p:cNvPr id="30" name="Picture 33" descr="MCj0232730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42" y="2341"/>
                <a:ext cx="436"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Oval 34"/>
              <p:cNvSpPr>
                <a:spLocks noChangeArrowheads="1"/>
              </p:cNvSpPr>
              <p:nvPr/>
            </p:nvSpPr>
            <p:spPr bwMode="auto">
              <a:xfrm>
                <a:off x="4332" y="2341"/>
                <a:ext cx="136" cy="136"/>
              </a:xfrm>
              <a:prstGeom prst="ellipse">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32" name="Oval 35"/>
              <p:cNvSpPr>
                <a:spLocks noChangeArrowheads="1"/>
              </p:cNvSpPr>
              <p:nvPr/>
            </p:nvSpPr>
            <p:spPr bwMode="auto">
              <a:xfrm>
                <a:off x="4332" y="2541"/>
                <a:ext cx="136" cy="136"/>
              </a:xfrm>
              <a:prstGeom prst="ellipse">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33" name="Oval 36"/>
              <p:cNvSpPr>
                <a:spLocks noChangeArrowheads="1"/>
              </p:cNvSpPr>
              <p:nvPr/>
            </p:nvSpPr>
            <p:spPr bwMode="auto">
              <a:xfrm>
                <a:off x="4332" y="2750"/>
                <a:ext cx="136" cy="136"/>
              </a:xfrm>
              <a:prstGeom prst="ellipse">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grpSp>
        <p:pic>
          <p:nvPicPr>
            <p:cNvPr id="61" name="Picture 62" descr="MCj0232730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85977" y="3002012"/>
              <a:ext cx="287388"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Oval 74"/>
            <p:cNvSpPr>
              <a:spLocks noChangeArrowheads="1"/>
            </p:cNvSpPr>
            <p:nvPr/>
          </p:nvSpPr>
          <p:spPr bwMode="auto">
            <a:xfrm>
              <a:off x="6757219" y="3033879"/>
              <a:ext cx="215937" cy="215900"/>
            </a:xfrm>
            <a:prstGeom prst="ellipse">
              <a:avLst/>
            </a:prstGeom>
            <a:solidFill>
              <a:srgbClr val="FFFF00"/>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3" name="TextBox 2"/>
            <p:cNvSpPr txBox="1"/>
            <p:nvPr/>
          </p:nvSpPr>
          <p:spPr>
            <a:xfrm>
              <a:off x="7229855" y="2456892"/>
              <a:ext cx="1814920" cy="338554"/>
            </a:xfrm>
            <a:prstGeom prst="rect">
              <a:avLst/>
            </a:prstGeom>
            <a:noFill/>
          </p:spPr>
          <p:txBody>
            <a:bodyPr wrap="none" rtlCol="0">
              <a:spAutoFit/>
            </a:bodyPr>
            <a:lstStyle/>
            <a:p>
              <a:r>
                <a:rPr lang="en-GB" sz="1600" dirty="0" smtClean="0"/>
                <a:t>Within household</a:t>
              </a:r>
              <a:endParaRPr lang="en-GB" sz="1600" dirty="0"/>
            </a:p>
          </p:txBody>
        </p:sp>
      </p:grpSp>
      <p:grpSp>
        <p:nvGrpSpPr>
          <p:cNvPr id="27" name="Group 26"/>
          <p:cNvGrpSpPr/>
          <p:nvPr/>
        </p:nvGrpSpPr>
        <p:grpSpPr>
          <a:xfrm>
            <a:off x="2484870" y="3752564"/>
            <a:ext cx="5762037" cy="2086396"/>
            <a:chOff x="2484870" y="3752564"/>
            <a:chExt cx="5762037" cy="2086396"/>
          </a:xfrm>
        </p:grpSpPr>
        <p:sp>
          <p:nvSpPr>
            <p:cNvPr id="6" name="Line 7"/>
            <p:cNvSpPr>
              <a:spLocks noChangeShapeType="1"/>
            </p:cNvSpPr>
            <p:nvPr/>
          </p:nvSpPr>
          <p:spPr bwMode="auto">
            <a:xfrm flipV="1">
              <a:off x="2484870" y="4112927"/>
              <a:ext cx="1367074" cy="0"/>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7" name="Line 8"/>
            <p:cNvSpPr>
              <a:spLocks noChangeShapeType="1"/>
            </p:cNvSpPr>
            <p:nvPr/>
          </p:nvSpPr>
          <p:spPr bwMode="auto">
            <a:xfrm flipV="1">
              <a:off x="2484870" y="4328827"/>
              <a:ext cx="1367074" cy="0"/>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8" name="Line 9"/>
            <p:cNvSpPr>
              <a:spLocks noChangeShapeType="1"/>
            </p:cNvSpPr>
            <p:nvPr/>
          </p:nvSpPr>
          <p:spPr bwMode="auto">
            <a:xfrm flipV="1">
              <a:off x="2484870" y="4544727"/>
              <a:ext cx="1367074" cy="0"/>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 name="Line 10"/>
            <p:cNvSpPr>
              <a:spLocks noChangeShapeType="1"/>
            </p:cNvSpPr>
            <p:nvPr/>
          </p:nvSpPr>
          <p:spPr bwMode="auto">
            <a:xfrm flipV="1">
              <a:off x="2484870" y="4760627"/>
              <a:ext cx="1367074" cy="0"/>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 name="Line 11"/>
            <p:cNvSpPr>
              <a:spLocks noChangeShapeType="1"/>
            </p:cNvSpPr>
            <p:nvPr/>
          </p:nvSpPr>
          <p:spPr bwMode="auto">
            <a:xfrm flipV="1">
              <a:off x="2484870" y="4976527"/>
              <a:ext cx="1367074" cy="0"/>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1" name="Line 12"/>
            <p:cNvSpPr>
              <a:spLocks noChangeShapeType="1"/>
            </p:cNvSpPr>
            <p:nvPr/>
          </p:nvSpPr>
          <p:spPr bwMode="auto">
            <a:xfrm flipV="1">
              <a:off x="2484870" y="5192427"/>
              <a:ext cx="1367074" cy="0"/>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3" name="Line 14"/>
            <p:cNvSpPr>
              <a:spLocks noChangeShapeType="1"/>
            </p:cNvSpPr>
            <p:nvPr/>
          </p:nvSpPr>
          <p:spPr bwMode="auto">
            <a:xfrm flipV="1">
              <a:off x="2484870" y="5409914"/>
              <a:ext cx="1367074" cy="0"/>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4" name="Line 15"/>
            <p:cNvSpPr>
              <a:spLocks noChangeShapeType="1"/>
            </p:cNvSpPr>
            <p:nvPr/>
          </p:nvSpPr>
          <p:spPr bwMode="auto">
            <a:xfrm flipV="1">
              <a:off x="2484870" y="5625814"/>
              <a:ext cx="1367074" cy="0"/>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 name="Oval 18"/>
            <p:cNvSpPr>
              <a:spLocks noChangeArrowheads="1"/>
            </p:cNvSpPr>
            <p:nvPr/>
          </p:nvSpPr>
          <p:spPr bwMode="auto">
            <a:xfrm>
              <a:off x="4067882" y="3752564"/>
              <a:ext cx="215937" cy="215900"/>
            </a:xfrm>
            <a:prstGeom prst="ellipse">
              <a:avLst/>
            </a:prstGeom>
            <a:solidFill>
              <a:srgbClr val="FFFFFF"/>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8" name="Oval 19"/>
            <p:cNvSpPr>
              <a:spLocks noChangeArrowheads="1"/>
            </p:cNvSpPr>
            <p:nvPr/>
          </p:nvSpPr>
          <p:spPr bwMode="auto">
            <a:xfrm>
              <a:off x="4067882" y="3968464"/>
              <a:ext cx="215937" cy="215900"/>
            </a:xfrm>
            <a:prstGeom prst="ellipse">
              <a:avLst/>
            </a:prstGeom>
            <a:solidFill>
              <a:srgbClr val="FFFFFF"/>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9" name="Oval 20"/>
            <p:cNvSpPr>
              <a:spLocks noChangeArrowheads="1"/>
            </p:cNvSpPr>
            <p:nvPr/>
          </p:nvSpPr>
          <p:spPr bwMode="auto">
            <a:xfrm>
              <a:off x="4067882" y="4185952"/>
              <a:ext cx="215937" cy="215900"/>
            </a:xfrm>
            <a:prstGeom prst="ellipse">
              <a:avLst/>
            </a:prstGeom>
            <a:solidFill>
              <a:srgbClr val="FFFFFF"/>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20" name="Oval 21"/>
            <p:cNvSpPr>
              <a:spLocks noChangeArrowheads="1"/>
            </p:cNvSpPr>
            <p:nvPr/>
          </p:nvSpPr>
          <p:spPr bwMode="auto">
            <a:xfrm>
              <a:off x="4067882" y="4401852"/>
              <a:ext cx="215937" cy="215900"/>
            </a:xfrm>
            <a:prstGeom prst="ellipse">
              <a:avLst/>
            </a:prstGeom>
            <a:solidFill>
              <a:srgbClr val="FFFFFF"/>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21" name="Oval 22"/>
            <p:cNvSpPr>
              <a:spLocks noChangeArrowheads="1"/>
            </p:cNvSpPr>
            <p:nvPr/>
          </p:nvSpPr>
          <p:spPr bwMode="auto">
            <a:xfrm>
              <a:off x="4067882" y="4617752"/>
              <a:ext cx="215937" cy="215900"/>
            </a:xfrm>
            <a:prstGeom prst="ellipse">
              <a:avLst/>
            </a:prstGeom>
            <a:solidFill>
              <a:srgbClr val="FFFFFF"/>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22" name="Oval 23"/>
            <p:cNvSpPr>
              <a:spLocks noChangeArrowheads="1"/>
            </p:cNvSpPr>
            <p:nvPr/>
          </p:nvSpPr>
          <p:spPr bwMode="auto">
            <a:xfrm>
              <a:off x="4067882" y="4833652"/>
              <a:ext cx="215937" cy="215900"/>
            </a:xfrm>
            <a:prstGeom prst="ellipse">
              <a:avLst/>
            </a:prstGeom>
            <a:solidFill>
              <a:srgbClr val="FFFFFF"/>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23" name="Oval 24"/>
            <p:cNvSpPr>
              <a:spLocks noChangeArrowheads="1"/>
            </p:cNvSpPr>
            <p:nvPr/>
          </p:nvSpPr>
          <p:spPr bwMode="auto">
            <a:xfrm>
              <a:off x="4067882" y="5049552"/>
              <a:ext cx="215937" cy="215900"/>
            </a:xfrm>
            <a:prstGeom prst="ellipse">
              <a:avLst/>
            </a:prstGeom>
            <a:solidFill>
              <a:srgbClr val="FFFFFF"/>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24" name="Oval 25"/>
            <p:cNvSpPr>
              <a:spLocks noChangeArrowheads="1"/>
            </p:cNvSpPr>
            <p:nvPr/>
          </p:nvSpPr>
          <p:spPr bwMode="auto">
            <a:xfrm>
              <a:off x="4069470" y="5265452"/>
              <a:ext cx="215937" cy="215900"/>
            </a:xfrm>
            <a:prstGeom prst="ellipse">
              <a:avLst/>
            </a:prstGeom>
            <a:solidFill>
              <a:srgbClr val="FFFFFF"/>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25" name="Oval 26"/>
            <p:cNvSpPr>
              <a:spLocks noChangeArrowheads="1"/>
            </p:cNvSpPr>
            <p:nvPr/>
          </p:nvSpPr>
          <p:spPr bwMode="auto">
            <a:xfrm>
              <a:off x="4067882" y="5481352"/>
              <a:ext cx="215937" cy="215900"/>
            </a:xfrm>
            <a:prstGeom prst="ellipse">
              <a:avLst/>
            </a:prstGeom>
            <a:solidFill>
              <a:srgbClr val="FFFFFF"/>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38" name="Oval 39"/>
            <p:cNvSpPr>
              <a:spLocks noChangeArrowheads="1"/>
            </p:cNvSpPr>
            <p:nvPr/>
          </p:nvSpPr>
          <p:spPr bwMode="auto">
            <a:xfrm>
              <a:off x="4067882" y="3752564"/>
              <a:ext cx="215937" cy="215900"/>
            </a:xfrm>
            <a:prstGeom prst="ellipse">
              <a:avLst/>
            </a:prstGeom>
            <a:solidFill>
              <a:srgbClr val="FFFF00"/>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39" name="Oval 40"/>
            <p:cNvSpPr>
              <a:spLocks noChangeArrowheads="1"/>
            </p:cNvSpPr>
            <p:nvPr/>
          </p:nvSpPr>
          <p:spPr bwMode="auto">
            <a:xfrm>
              <a:off x="4067882" y="3970052"/>
              <a:ext cx="215937" cy="215900"/>
            </a:xfrm>
            <a:prstGeom prst="ellipse">
              <a:avLst/>
            </a:prstGeom>
            <a:solidFill>
              <a:srgbClr val="FFFF00"/>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40" name="Oval 41"/>
            <p:cNvSpPr>
              <a:spLocks noChangeArrowheads="1"/>
            </p:cNvSpPr>
            <p:nvPr/>
          </p:nvSpPr>
          <p:spPr bwMode="auto">
            <a:xfrm>
              <a:off x="4067882" y="4185952"/>
              <a:ext cx="215937" cy="215900"/>
            </a:xfrm>
            <a:prstGeom prst="ellipse">
              <a:avLst/>
            </a:prstGeom>
            <a:solidFill>
              <a:srgbClr val="FFFF00"/>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41" name="Oval 42"/>
            <p:cNvSpPr>
              <a:spLocks noChangeArrowheads="1"/>
            </p:cNvSpPr>
            <p:nvPr/>
          </p:nvSpPr>
          <p:spPr bwMode="auto">
            <a:xfrm>
              <a:off x="4067882" y="4401852"/>
              <a:ext cx="215937" cy="215900"/>
            </a:xfrm>
            <a:prstGeom prst="ellipse">
              <a:avLst/>
            </a:prstGeom>
            <a:solidFill>
              <a:srgbClr val="FFFF00"/>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42" name="Oval 43"/>
            <p:cNvSpPr>
              <a:spLocks noChangeArrowheads="1"/>
            </p:cNvSpPr>
            <p:nvPr/>
          </p:nvSpPr>
          <p:spPr bwMode="auto">
            <a:xfrm>
              <a:off x="4067882" y="4617752"/>
              <a:ext cx="215937" cy="215900"/>
            </a:xfrm>
            <a:prstGeom prst="ellipse">
              <a:avLst/>
            </a:prstGeom>
            <a:solidFill>
              <a:srgbClr val="FFFF00"/>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43" name="Oval 44"/>
            <p:cNvSpPr>
              <a:spLocks noChangeArrowheads="1"/>
            </p:cNvSpPr>
            <p:nvPr/>
          </p:nvSpPr>
          <p:spPr bwMode="auto">
            <a:xfrm>
              <a:off x="4067882" y="4833652"/>
              <a:ext cx="215937" cy="215900"/>
            </a:xfrm>
            <a:prstGeom prst="ellipse">
              <a:avLst/>
            </a:prstGeom>
            <a:solidFill>
              <a:srgbClr val="FFFF00"/>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44" name="Oval 45"/>
            <p:cNvSpPr>
              <a:spLocks noChangeArrowheads="1"/>
            </p:cNvSpPr>
            <p:nvPr/>
          </p:nvSpPr>
          <p:spPr bwMode="auto">
            <a:xfrm>
              <a:off x="4067882" y="5049552"/>
              <a:ext cx="215937" cy="215900"/>
            </a:xfrm>
            <a:prstGeom prst="ellipse">
              <a:avLst/>
            </a:prstGeom>
            <a:solidFill>
              <a:srgbClr val="FFFF00"/>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45" name="Oval 46"/>
            <p:cNvSpPr>
              <a:spLocks noChangeArrowheads="1"/>
            </p:cNvSpPr>
            <p:nvPr/>
          </p:nvSpPr>
          <p:spPr bwMode="auto">
            <a:xfrm>
              <a:off x="4067882" y="5265452"/>
              <a:ext cx="215937" cy="215900"/>
            </a:xfrm>
            <a:prstGeom prst="ellipse">
              <a:avLst/>
            </a:prstGeom>
            <a:solidFill>
              <a:srgbClr val="FFFF00"/>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46" name="Oval 47"/>
            <p:cNvSpPr>
              <a:spLocks noChangeArrowheads="1"/>
            </p:cNvSpPr>
            <p:nvPr/>
          </p:nvSpPr>
          <p:spPr bwMode="auto">
            <a:xfrm>
              <a:off x="4067882" y="5481352"/>
              <a:ext cx="215937" cy="215900"/>
            </a:xfrm>
            <a:prstGeom prst="ellipse">
              <a:avLst/>
            </a:prstGeom>
            <a:solidFill>
              <a:srgbClr val="FFFF00"/>
            </a:solidFill>
            <a:ln w="9525">
              <a:solidFill>
                <a:schemeClr val="tx2"/>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grpSp>
          <p:nvGrpSpPr>
            <p:cNvPr id="49" name="Group 50"/>
            <p:cNvGrpSpPr>
              <a:grpSpLocks/>
            </p:cNvGrpSpPr>
            <p:nvPr/>
          </p:nvGrpSpPr>
          <p:grpSpPr bwMode="auto">
            <a:xfrm>
              <a:off x="7238670" y="4294188"/>
              <a:ext cx="1008237" cy="1079500"/>
              <a:chOff x="4513" y="1888"/>
              <a:chExt cx="635" cy="680"/>
            </a:xfrm>
          </p:grpSpPr>
          <p:sp>
            <p:nvSpPr>
              <p:cNvPr id="50" name="Rectangle 51"/>
              <p:cNvSpPr>
                <a:spLocks noChangeArrowheads="1"/>
              </p:cNvSpPr>
              <p:nvPr/>
            </p:nvSpPr>
            <p:spPr bwMode="auto">
              <a:xfrm>
                <a:off x="4604" y="2160"/>
                <a:ext cx="453" cy="40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51" name="AutoShape 52"/>
              <p:cNvSpPr>
                <a:spLocks noChangeArrowheads="1"/>
              </p:cNvSpPr>
              <p:nvPr/>
            </p:nvSpPr>
            <p:spPr bwMode="auto">
              <a:xfrm>
                <a:off x="4513" y="1888"/>
                <a:ext cx="635" cy="272"/>
              </a:xfrm>
              <a:prstGeom prst="triangle">
                <a:avLst>
                  <a:gd name="adj" fmla="val 50000"/>
                </a:avLst>
              </a:prstGeom>
              <a:solidFill>
                <a:schemeClr val="bg2"/>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grpSp>
        <p:grpSp>
          <p:nvGrpSpPr>
            <p:cNvPr id="52" name="Group 53"/>
            <p:cNvGrpSpPr>
              <a:grpSpLocks/>
            </p:cNvGrpSpPr>
            <p:nvPr/>
          </p:nvGrpSpPr>
          <p:grpSpPr bwMode="auto">
            <a:xfrm>
              <a:off x="6085945" y="4292600"/>
              <a:ext cx="1008237" cy="1079500"/>
              <a:chOff x="4513" y="1888"/>
              <a:chExt cx="635" cy="680"/>
            </a:xfrm>
          </p:grpSpPr>
          <p:sp>
            <p:nvSpPr>
              <p:cNvPr id="53" name="Rectangle 54"/>
              <p:cNvSpPr>
                <a:spLocks noChangeArrowheads="1"/>
              </p:cNvSpPr>
              <p:nvPr/>
            </p:nvSpPr>
            <p:spPr bwMode="auto">
              <a:xfrm>
                <a:off x="4604" y="2160"/>
                <a:ext cx="453" cy="40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54" name="AutoShape 55"/>
              <p:cNvSpPr>
                <a:spLocks noChangeArrowheads="1"/>
              </p:cNvSpPr>
              <p:nvPr/>
            </p:nvSpPr>
            <p:spPr bwMode="auto">
              <a:xfrm>
                <a:off x="4513" y="1888"/>
                <a:ext cx="635" cy="272"/>
              </a:xfrm>
              <a:prstGeom prst="triangle">
                <a:avLst>
                  <a:gd name="adj" fmla="val 50000"/>
                </a:avLst>
              </a:prstGeom>
              <a:solidFill>
                <a:schemeClr val="bg2"/>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grpSp>
        <p:grpSp>
          <p:nvGrpSpPr>
            <p:cNvPr id="55" name="Group 56"/>
            <p:cNvGrpSpPr>
              <a:grpSpLocks/>
            </p:cNvGrpSpPr>
            <p:nvPr/>
          </p:nvGrpSpPr>
          <p:grpSpPr bwMode="auto">
            <a:xfrm>
              <a:off x="4933220" y="4292600"/>
              <a:ext cx="1008237" cy="1079500"/>
              <a:chOff x="4513" y="1888"/>
              <a:chExt cx="635" cy="680"/>
            </a:xfrm>
          </p:grpSpPr>
          <p:sp>
            <p:nvSpPr>
              <p:cNvPr id="56" name="Rectangle 57"/>
              <p:cNvSpPr>
                <a:spLocks noChangeArrowheads="1"/>
              </p:cNvSpPr>
              <p:nvPr/>
            </p:nvSpPr>
            <p:spPr bwMode="auto">
              <a:xfrm>
                <a:off x="4604" y="2160"/>
                <a:ext cx="453" cy="40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57" name="AutoShape 58"/>
              <p:cNvSpPr>
                <a:spLocks noChangeArrowheads="1"/>
              </p:cNvSpPr>
              <p:nvPr/>
            </p:nvSpPr>
            <p:spPr bwMode="auto">
              <a:xfrm>
                <a:off x="4513" y="1888"/>
                <a:ext cx="635" cy="272"/>
              </a:xfrm>
              <a:prstGeom prst="triangle">
                <a:avLst>
                  <a:gd name="adj" fmla="val 50000"/>
                </a:avLst>
              </a:prstGeom>
              <a:solidFill>
                <a:schemeClr val="bg2"/>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grpSp>
        <p:sp>
          <p:nvSpPr>
            <p:cNvPr id="65" name="Oval 66"/>
            <p:cNvSpPr>
              <a:spLocks noChangeArrowheads="1"/>
            </p:cNvSpPr>
            <p:nvPr/>
          </p:nvSpPr>
          <p:spPr bwMode="auto">
            <a:xfrm>
              <a:off x="7454608" y="4797425"/>
              <a:ext cx="215937" cy="215900"/>
            </a:xfrm>
            <a:prstGeom prst="ellipse">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66" name="Oval 67"/>
            <p:cNvSpPr>
              <a:spLocks noChangeArrowheads="1"/>
            </p:cNvSpPr>
            <p:nvPr/>
          </p:nvSpPr>
          <p:spPr bwMode="auto">
            <a:xfrm>
              <a:off x="7815032" y="5084763"/>
              <a:ext cx="215937" cy="215900"/>
            </a:xfrm>
            <a:prstGeom prst="ellipse">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67" name="Oval 68"/>
            <p:cNvSpPr>
              <a:spLocks noChangeArrowheads="1"/>
            </p:cNvSpPr>
            <p:nvPr/>
          </p:nvSpPr>
          <p:spPr bwMode="auto">
            <a:xfrm>
              <a:off x="6662307" y="4797425"/>
              <a:ext cx="215937" cy="215900"/>
            </a:xfrm>
            <a:prstGeom prst="ellipse">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68" name="Oval 69"/>
            <p:cNvSpPr>
              <a:spLocks noChangeArrowheads="1"/>
            </p:cNvSpPr>
            <p:nvPr/>
          </p:nvSpPr>
          <p:spPr bwMode="auto">
            <a:xfrm>
              <a:off x="6301882" y="5084763"/>
              <a:ext cx="215937" cy="215900"/>
            </a:xfrm>
            <a:prstGeom prst="ellipse">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69" name="Oval 70"/>
            <p:cNvSpPr>
              <a:spLocks noChangeArrowheads="1"/>
            </p:cNvSpPr>
            <p:nvPr/>
          </p:nvSpPr>
          <p:spPr bwMode="auto">
            <a:xfrm>
              <a:off x="6662307" y="5084763"/>
              <a:ext cx="215937" cy="215900"/>
            </a:xfrm>
            <a:prstGeom prst="ellipse">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71" name="Oval 72"/>
            <p:cNvSpPr>
              <a:spLocks noChangeArrowheads="1"/>
            </p:cNvSpPr>
            <p:nvPr/>
          </p:nvSpPr>
          <p:spPr bwMode="auto">
            <a:xfrm>
              <a:off x="6301882" y="4797425"/>
              <a:ext cx="215937" cy="215900"/>
            </a:xfrm>
            <a:prstGeom prst="ellipse">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72" name="Oval 73"/>
            <p:cNvSpPr>
              <a:spLocks noChangeArrowheads="1"/>
            </p:cNvSpPr>
            <p:nvPr/>
          </p:nvSpPr>
          <p:spPr bwMode="auto">
            <a:xfrm>
              <a:off x="5149157" y="4797425"/>
              <a:ext cx="215937" cy="215900"/>
            </a:xfrm>
            <a:prstGeom prst="ellipse">
              <a:avLst/>
            </a:prstGeom>
            <a:solidFill>
              <a:srgbClr val="FFFFFF"/>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73" name="Oval 74"/>
            <p:cNvSpPr>
              <a:spLocks noChangeArrowheads="1"/>
            </p:cNvSpPr>
            <p:nvPr/>
          </p:nvSpPr>
          <p:spPr bwMode="auto">
            <a:xfrm>
              <a:off x="5149157" y="4797425"/>
              <a:ext cx="215937" cy="215900"/>
            </a:xfrm>
            <a:prstGeom prst="ellipse">
              <a:avLst/>
            </a:prstGeom>
            <a:solidFill>
              <a:srgbClr val="FFFF00"/>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5" name="Line 6"/>
            <p:cNvSpPr>
              <a:spLocks noChangeShapeType="1"/>
            </p:cNvSpPr>
            <p:nvPr/>
          </p:nvSpPr>
          <p:spPr bwMode="auto">
            <a:xfrm flipV="1">
              <a:off x="2484870" y="3897027"/>
              <a:ext cx="1367074" cy="0"/>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76" name="TextBox 75"/>
            <p:cNvSpPr txBox="1"/>
            <p:nvPr/>
          </p:nvSpPr>
          <p:spPr>
            <a:xfrm>
              <a:off x="5467508" y="5500406"/>
              <a:ext cx="2194832" cy="338554"/>
            </a:xfrm>
            <a:prstGeom prst="rect">
              <a:avLst/>
            </a:prstGeom>
            <a:noFill/>
          </p:spPr>
          <p:txBody>
            <a:bodyPr wrap="none" rtlCol="0">
              <a:spAutoFit/>
            </a:bodyPr>
            <a:lstStyle/>
            <a:p>
              <a:r>
                <a:rPr lang="en-GB" sz="1600" dirty="0" smtClean="0"/>
                <a:t>Random transmission</a:t>
              </a:r>
              <a:endParaRPr lang="en-GB" sz="1600" dirty="0"/>
            </a:p>
          </p:txBody>
        </p:sp>
      </p:grpSp>
    </p:spTree>
    <p:extLst>
      <p:ext uri="{BB962C8B-B14F-4D97-AF65-F5344CB8AC3E}">
        <p14:creationId xmlns:p14="http://schemas.microsoft.com/office/powerpoint/2010/main" val="2417710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838" y="404664"/>
            <a:ext cx="8427913" cy="973138"/>
          </a:xfrm>
        </p:spPr>
        <p:txBody>
          <a:bodyPr/>
          <a:lstStyle/>
          <a:p>
            <a:r>
              <a:rPr lang="en-GB" dirty="0" smtClean="0"/>
              <a:t>TB/HIV Modelling Example</a:t>
            </a:r>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595" y="1526656"/>
            <a:ext cx="8426399" cy="5142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186766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TB/HIV Modelling Example</a:t>
            </a:r>
            <a:endParaRPr lang="en-GB" dirty="0"/>
          </a:p>
        </p:txBody>
      </p:sp>
      <p:sp>
        <p:nvSpPr>
          <p:cNvPr id="3" name="Content Placeholder 2"/>
          <p:cNvSpPr>
            <a:spLocks noGrp="1"/>
          </p:cNvSpPr>
          <p:nvPr>
            <p:ph idx="1"/>
          </p:nvPr>
        </p:nvSpPr>
        <p:spPr/>
        <p:txBody>
          <a:bodyPr/>
          <a:lstStyle/>
          <a:p>
            <a:r>
              <a:rPr lang="en-GB" dirty="0" smtClean="0"/>
              <a:t>Ensure the simulation model is in the correct state in 1980 to reproduce the TB incidence data</a:t>
            </a:r>
          </a:p>
          <a:p>
            <a:r>
              <a:rPr lang="en-GB" dirty="0" smtClean="0"/>
              <a:t>A very long run length is needed to obtain correct initial conditions</a:t>
            </a:r>
          </a:p>
          <a:p>
            <a:r>
              <a:rPr lang="en-GB" dirty="0" smtClean="0"/>
              <a:t>Store the state of the simulation model in 1980 for a large number of replications</a:t>
            </a:r>
          </a:p>
          <a:p>
            <a:pPr lvl="1"/>
            <a:r>
              <a:rPr lang="en-GB" dirty="0" smtClean="0"/>
              <a:t>Sample from this set in each run</a:t>
            </a:r>
            <a:endParaRPr lang="en-GB" dirty="0"/>
          </a:p>
        </p:txBody>
      </p:sp>
    </p:spTree>
    <p:extLst>
      <p:ext uri="{BB962C8B-B14F-4D97-AF65-F5344CB8AC3E}">
        <p14:creationId xmlns:p14="http://schemas.microsoft.com/office/powerpoint/2010/main" val="29423917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Performance measures</a:t>
            </a:r>
            <a:endParaRPr lang="en-GB" dirty="0"/>
          </a:p>
        </p:txBody>
      </p:sp>
      <p:sp>
        <p:nvSpPr>
          <p:cNvPr id="3" name="Text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E0919837-C6CB-460E-BB30-9BCF1AB8C6CD}" type="slidenum">
              <a:rPr lang="en-US" smtClean="0">
                <a:solidFill>
                  <a:srgbClr val="323D43"/>
                </a:solidFill>
              </a:rPr>
              <a:pPr>
                <a:defRPr/>
              </a:pPr>
              <a:t>37</a:t>
            </a:fld>
            <a:endParaRPr lang="en-US">
              <a:solidFill>
                <a:srgbClr val="323D43"/>
              </a:solidFill>
            </a:endParaRPr>
          </a:p>
        </p:txBody>
      </p:sp>
    </p:spTree>
    <p:extLst>
      <p:ext uri="{BB962C8B-B14F-4D97-AF65-F5344CB8AC3E}">
        <p14:creationId xmlns:p14="http://schemas.microsoft.com/office/powerpoint/2010/main" val="6373543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Setting Performance Measures</a:t>
            </a:r>
            <a:endParaRPr lang="en-GB" dirty="0"/>
          </a:p>
        </p:txBody>
      </p:sp>
      <p:sp>
        <p:nvSpPr>
          <p:cNvPr id="4" name="Rounded Rectangle 3"/>
          <p:cNvSpPr/>
          <p:nvPr/>
        </p:nvSpPr>
        <p:spPr bwMode="auto">
          <a:xfrm>
            <a:off x="3240414" y="1628800"/>
            <a:ext cx="2376677" cy="1008112"/>
          </a:xfrm>
          <a:prstGeom prst="roundRect">
            <a:avLst/>
          </a:prstGeom>
          <a:solidFill>
            <a:schemeClr val="tx1"/>
          </a:solidFill>
          <a:ln w="12700" cap="flat" cmpd="sng" algn="ctr">
            <a:solidFill>
              <a:schemeClr val="bg1"/>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228600" indent="-228600" algn="ctr">
              <a:buAutoNum type="arabicPeriod"/>
            </a:pPr>
            <a:r>
              <a:rPr lang="en-GB" sz="1600" dirty="0" smtClean="0">
                <a:solidFill>
                  <a:schemeClr val="bg1"/>
                </a:solidFill>
              </a:rPr>
              <a:t>Clearly-defined </a:t>
            </a:r>
          </a:p>
          <a:p>
            <a:pPr algn="ctr"/>
            <a:r>
              <a:rPr lang="en-GB" sz="1600" dirty="0">
                <a:solidFill>
                  <a:schemeClr val="bg1"/>
                </a:solidFill>
              </a:rPr>
              <a:t>p</a:t>
            </a:r>
            <a:r>
              <a:rPr lang="en-GB" sz="1600" dirty="0" smtClean="0">
                <a:solidFill>
                  <a:schemeClr val="bg1"/>
                </a:solidFill>
              </a:rPr>
              <a:t>urpose and</a:t>
            </a:r>
          </a:p>
          <a:p>
            <a:pPr algn="ctr"/>
            <a:r>
              <a:rPr lang="en-GB" sz="1600" dirty="0" smtClean="0">
                <a:solidFill>
                  <a:schemeClr val="bg1"/>
                </a:solidFill>
              </a:rPr>
              <a:t>set </a:t>
            </a:r>
            <a:r>
              <a:rPr lang="en-GB" sz="1600" dirty="0">
                <a:solidFill>
                  <a:schemeClr val="bg1"/>
                </a:solidFill>
              </a:rPr>
              <a:t>of </a:t>
            </a:r>
            <a:r>
              <a:rPr lang="en-GB" sz="1600" dirty="0" smtClean="0">
                <a:solidFill>
                  <a:schemeClr val="bg1"/>
                </a:solidFill>
              </a:rPr>
              <a:t>questions</a:t>
            </a:r>
            <a:endParaRPr lang="en-GB" sz="1600" dirty="0">
              <a:solidFill>
                <a:schemeClr val="bg1"/>
              </a:solidFill>
            </a:endParaRPr>
          </a:p>
        </p:txBody>
      </p:sp>
      <p:sp>
        <p:nvSpPr>
          <p:cNvPr id="6" name="Rounded Rectangle 5"/>
          <p:cNvSpPr/>
          <p:nvPr/>
        </p:nvSpPr>
        <p:spPr bwMode="auto">
          <a:xfrm>
            <a:off x="3240414" y="3356992"/>
            <a:ext cx="2376677" cy="1008112"/>
          </a:xfrm>
          <a:prstGeom prst="roundRect">
            <a:avLst/>
          </a:prstGeom>
          <a:solidFill>
            <a:schemeClr val="tx1"/>
          </a:solidFill>
          <a:ln w="12700" cap="flat" cmpd="sng" algn="ctr">
            <a:solidFill>
              <a:schemeClr val="bg1"/>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algn="ctr"/>
            <a:r>
              <a:rPr lang="en-GB" sz="1600" dirty="0" smtClean="0">
                <a:solidFill>
                  <a:schemeClr val="bg1"/>
                </a:solidFill>
              </a:rPr>
              <a:t>2. Model structure </a:t>
            </a:r>
          </a:p>
          <a:p>
            <a:pPr algn="ctr"/>
            <a:r>
              <a:rPr lang="en-GB" sz="1600" dirty="0" smtClean="0">
                <a:solidFill>
                  <a:schemeClr val="bg1"/>
                </a:solidFill>
              </a:rPr>
              <a:t>and level of </a:t>
            </a:r>
          </a:p>
          <a:p>
            <a:pPr algn="ctr"/>
            <a:r>
              <a:rPr lang="en-GB" sz="1600" dirty="0" smtClean="0">
                <a:solidFill>
                  <a:schemeClr val="bg1"/>
                </a:solidFill>
              </a:rPr>
              <a:t>complexity</a:t>
            </a:r>
            <a:endParaRPr lang="en-GB" sz="1600" dirty="0">
              <a:solidFill>
                <a:schemeClr val="bg1"/>
              </a:solidFill>
            </a:endParaRPr>
          </a:p>
        </p:txBody>
      </p:sp>
      <p:sp>
        <p:nvSpPr>
          <p:cNvPr id="7" name="Rounded Rectangle 6"/>
          <p:cNvSpPr/>
          <p:nvPr/>
        </p:nvSpPr>
        <p:spPr bwMode="auto">
          <a:xfrm>
            <a:off x="3240414" y="5121188"/>
            <a:ext cx="2376677" cy="1008112"/>
          </a:xfrm>
          <a:prstGeom prst="roundRect">
            <a:avLst/>
          </a:prstGeom>
          <a:solidFill>
            <a:schemeClr val="tx1"/>
          </a:solidFill>
          <a:ln w="12700" cap="flat" cmpd="sng" algn="ctr">
            <a:solidFill>
              <a:schemeClr val="bg1"/>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algn="ctr"/>
            <a:r>
              <a:rPr lang="en-GB" sz="1600" dirty="0">
                <a:solidFill>
                  <a:schemeClr val="bg1"/>
                </a:solidFill>
              </a:rPr>
              <a:t>3</a:t>
            </a:r>
            <a:r>
              <a:rPr lang="en-GB" sz="1600" dirty="0" smtClean="0">
                <a:solidFill>
                  <a:schemeClr val="bg1"/>
                </a:solidFill>
              </a:rPr>
              <a:t>. Performance </a:t>
            </a:r>
          </a:p>
          <a:p>
            <a:pPr algn="ctr"/>
            <a:r>
              <a:rPr lang="en-GB" sz="1600" dirty="0" smtClean="0">
                <a:solidFill>
                  <a:schemeClr val="bg1"/>
                </a:solidFill>
              </a:rPr>
              <a:t>measures of interest</a:t>
            </a:r>
            <a:endParaRPr lang="en-GB" sz="1600" dirty="0">
              <a:solidFill>
                <a:schemeClr val="bg1"/>
              </a:solidFill>
            </a:endParaRPr>
          </a:p>
        </p:txBody>
      </p:sp>
      <p:sp>
        <p:nvSpPr>
          <p:cNvPr id="8" name="Down Arrow 7"/>
          <p:cNvSpPr/>
          <p:nvPr/>
        </p:nvSpPr>
        <p:spPr bwMode="auto">
          <a:xfrm>
            <a:off x="4194686" y="2697255"/>
            <a:ext cx="468133" cy="576064"/>
          </a:xfrm>
          <a:prstGeom prst="downArrow">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a typeface="ＭＳ Ｐゴシック" pitchFamily="16" charset="-128"/>
              <a:cs typeface="Arial" charset="0"/>
            </a:endParaRPr>
          </a:p>
        </p:txBody>
      </p:sp>
      <p:sp>
        <p:nvSpPr>
          <p:cNvPr id="9" name="Down Arrow 8"/>
          <p:cNvSpPr/>
          <p:nvPr/>
        </p:nvSpPr>
        <p:spPr bwMode="auto">
          <a:xfrm>
            <a:off x="4212692" y="4473116"/>
            <a:ext cx="468133" cy="576064"/>
          </a:xfrm>
          <a:prstGeom prst="downArrow">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a typeface="ＭＳ Ｐゴシック" pitchFamily="16" charset="-128"/>
              <a:cs typeface="Arial" charset="0"/>
            </a:endParaRPr>
          </a:p>
        </p:txBody>
      </p:sp>
    </p:spTree>
    <p:extLst>
      <p:ext uri="{BB962C8B-B14F-4D97-AF65-F5344CB8AC3E}">
        <p14:creationId xmlns:p14="http://schemas.microsoft.com/office/powerpoint/2010/main" val="35469313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Run More than Once?</a:t>
            </a:r>
            <a:endParaRPr lang="en-GB" dirty="0"/>
          </a:p>
        </p:txBody>
      </p:sp>
      <p:sp>
        <p:nvSpPr>
          <p:cNvPr id="7" name="TextBox 6"/>
          <p:cNvSpPr txBox="1"/>
          <p:nvPr/>
        </p:nvSpPr>
        <p:spPr>
          <a:xfrm>
            <a:off x="1639659" y="6258508"/>
            <a:ext cx="4576894" cy="461665"/>
          </a:xfrm>
          <a:prstGeom prst="rect">
            <a:avLst/>
          </a:prstGeom>
          <a:noFill/>
        </p:spPr>
        <p:txBody>
          <a:bodyPr wrap="none" rtlCol="0">
            <a:spAutoFit/>
          </a:bodyPr>
          <a:lstStyle/>
          <a:p>
            <a:r>
              <a:rPr lang="en-GB" sz="2400" dirty="0" smtClean="0">
                <a:latin typeface="+mj-lt"/>
              </a:rPr>
              <a:t>Average number in queue = 22.1</a:t>
            </a:r>
            <a:endParaRPr lang="en-GB" sz="2400" dirty="0">
              <a:latin typeface="+mj-lt"/>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749" y="1679614"/>
            <a:ext cx="7486578" cy="4665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78728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Simulation output data</a:t>
            </a:r>
            <a:endParaRPr lang="en-GB" dirty="0"/>
          </a:p>
        </p:txBody>
      </p:sp>
      <p:sp>
        <p:nvSpPr>
          <p:cNvPr id="3" name="Text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2"/>
          </p:nvPr>
        </p:nvSpPr>
        <p:spPr/>
        <p:txBody>
          <a:bodyPr/>
          <a:lstStyle/>
          <a:p>
            <a:pPr>
              <a:defRPr/>
            </a:pPr>
            <a:fld id="{E0919837-C6CB-460E-BB30-9BCF1AB8C6CD}" type="slidenum">
              <a:rPr lang="en-US" smtClean="0">
                <a:solidFill>
                  <a:srgbClr val="323D43"/>
                </a:solidFill>
              </a:rPr>
              <a:pPr>
                <a:defRPr/>
              </a:pPr>
              <a:t>4</a:t>
            </a:fld>
            <a:endParaRPr lang="en-US">
              <a:solidFill>
                <a:srgbClr val="323D43"/>
              </a:solidFill>
            </a:endParaRPr>
          </a:p>
        </p:txBody>
      </p:sp>
    </p:spTree>
    <p:extLst>
      <p:ext uri="{BB962C8B-B14F-4D97-AF65-F5344CB8AC3E}">
        <p14:creationId xmlns:p14="http://schemas.microsoft.com/office/powerpoint/2010/main" val="18419287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Run More than Once?</a:t>
            </a:r>
            <a:endParaRPr lang="en-GB" dirty="0"/>
          </a:p>
        </p:txBody>
      </p:sp>
      <p:sp>
        <p:nvSpPr>
          <p:cNvPr id="7" name="TextBox 6"/>
          <p:cNvSpPr txBox="1"/>
          <p:nvPr/>
        </p:nvSpPr>
        <p:spPr>
          <a:xfrm>
            <a:off x="1542662" y="6258508"/>
            <a:ext cx="4778872" cy="461665"/>
          </a:xfrm>
          <a:prstGeom prst="rect">
            <a:avLst/>
          </a:prstGeom>
          <a:noFill/>
        </p:spPr>
        <p:txBody>
          <a:bodyPr wrap="none" rtlCol="0">
            <a:spAutoFit/>
          </a:bodyPr>
          <a:lstStyle/>
          <a:p>
            <a:r>
              <a:rPr lang="en-GB" sz="2400" dirty="0" smtClean="0">
                <a:latin typeface="+mj-lt"/>
              </a:rPr>
              <a:t>Average number in queue = 70.45</a:t>
            </a:r>
            <a:endParaRPr lang="en-GB" sz="2400" dirty="0">
              <a:latin typeface="+mj-lt"/>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719" y="1776414"/>
            <a:ext cx="7310081" cy="4555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88353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Run More than Once?</a:t>
            </a:r>
            <a:endParaRPr lang="en-GB" dirty="0"/>
          </a:p>
        </p:txBody>
      </p:sp>
      <p:sp>
        <p:nvSpPr>
          <p:cNvPr id="7" name="TextBox 6"/>
          <p:cNvSpPr txBox="1"/>
          <p:nvPr/>
        </p:nvSpPr>
        <p:spPr>
          <a:xfrm>
            <a:off x="1542662" y="6258508"/>
            <a:ext cx="4748416" cy="461665"/>
          </a:xfrm>
          <a:prstGeom prst="rect">
            <a:avLst/>
          </a:prstGeom>
          <a:noFill/>
        </p:spPr>
        <p:txBody>
          <a:bodyPr wrap="none" rtlCol="0">
            <a:spAutoFit/>
          </a:bodyPr>
          <a:lstStyle/>
          <a:p>
            <a:r>
              <a:rPr lang="en-GB" sz="2400" dirty="0" smtClean="0">
                <a:latin typeface="+mj-lt"/>
              </a:rPr>
              <a:t>Average number in queue = 122.2</a:t>
            </a:r>
            <a:endParaRPr lang="en-GB" sz="2400" dirty="0">
              <a:latin typeface="+mj-lt"/>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3968" y="1776413"/>
            <a:ext cx="7191946" cy="4482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713832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Run More than Once?</a:t>
            </a:r>
            <a:endParaRPr lang="en-GB" dirty="0"/>
          </a:p>
        </p:txBody>
      </p:sp>
      <p:sp>
        <p:nvSpPr>
          <p:cNvPr id="7" name="TextBox 6"/>
          <p:cNvSpPr txBox="1"/>
          <p:nvPr/>
        </p:nvSpPr>
        <p:spPr>
          <a:xfrm>
            <a:off x="1542662" y="6258508"/>
            <a:ext cx="4727576" cy="461665"/>
          </a:xfrm>
          <a:prstGeom prst="rect">
            <a:avLst/>
          </a:prstGeom>
          <a:noFill/>
        </p:spPr>
        <p:txBody>
          <a:bodyPr wrap="none" rtlCol="0">
            <a:spAutoFit/>
          </a:bodyPr>
          <a:lstStyle/>
          <a:p>
            <a:r>
              <a:rPr lang="en-GB" sz="2400" dirty="0" smtClean="0">
                <a:latin typeface="+mj-lt"/>
              </a:rPr>
              <a:t>Average number in queue = 110.2</a:t>
            </a:r>
            <a:endParaRPr lang="en-GB" sz="2400" dirty="0">
              <a:latin typeface="+mj-lt"/>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337" y="1776413"/>
            <a:ext cx="7202390" cy="4488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833428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Run More than Once?</a:t>
            </a:r>
            <a:endParaRPr lang="en-GB" dirty="0"/>
          </a:p>
        </p:txBody>
      </p:sp>
      <p:sp>
        <p:nvSpPr>
          <p:cNvPr id="7" name="TextBox 6"/>
          <p:cNvSpPr txBox="1"/>
          <p:nvPr/>
        </p:nvSpPr>
        <p:spPr>
          <a:xfrm>
            <a:off x="1639660" y="6258508"/>
            <a:ext cx="4623382" cy="461665"/>
          </a:xfrm>
          <a:prstGeom prst="rect">
            <a:avLst/>
          </a:prstGeom>
          <a:noFill/>
        </p:spPr>
        <p:txBody>
          <a:bodyPr wrap="none" rtlCol="0">
            <a:spAutoFit/>
          </a:bodyPr>
          <a:lstStyle/>
          <a:p>
            <a:r>
              <a:rPr lang="en-GB" sz="2400" dirty="0" smtClean="0">
                <a:latin typeface="+mj-lt"/>
              </a:rPr>
              <a:t>Average number in queue = 99.4</a:t>
            </a:r>
            <a:endParaRPr lang="en-GB" sz="2400" dirty="0">
              <a:latin typeface="+mj-lt"/>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7780" y="1796451"/>
            <a:ext cx="7238061" cy="4510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71234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Take Home Message</a:t>
            </a:r>
            <a:endParaRPr lang="en-GB" dirty="0"/>
          </a:p>
        </p:txBody>
      </p:sp>
      <p:pic>
        <p:nvPicPr>
          <p:cNvPr id="2050" name="Picture 2" descr="C:\Users\ccurrie\AppData\Local\Microsoft\Windows\Temporary Internet Files\Content.IE5\4BOJRL7Y\MC90044145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399" y="961597"/>
            <a:ext cx="8616847" cy="861535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160107" y="3430740"/>
            <a:ext cx="4861384" cy="2554545"/>
          </a:xfrm>
          <a:prstGeom prst="rect">
            <a:avLst/>
          </a:prstGeom>
          <a:solidFill>
            <a:schemeClr val="accent3"/>
          </a:solidFill>
          <a:ln>
            <a:solidFill>
              <a:schemeClr val="tx2">
                <a:lumMod val="50000"/>
              </a:schemeClr>
            </a:solidFill>
          </a:ln>
        </p:spPr>
        <p:txBody>
          <a:bodyPr wrap="square" rtlCol="0">
            <a:spAutoFit/>
          </a:bodyPr>
          <a:lstStyle/>
          <a:p>
            <a:r>
              <a:rPr lang="en-GB" sz="4000" dirty="0" smtClean="0"/>
              <a:t>Always run more than one replication of your simulation model</a:t>
            </a:r>
            <a:endParaRPr lang="en-GB" sz="4000" dirty="0"/>
          </a:p>
        </p:txBody>
      </p:sp>
    </p:spTree>
    <p:extLst>
      <p:ext uri="{BB962C8B-B14F-4D97-AF65-F5344CB8AC3E}">
        <p14:creationId xmlns:p14="http://schemas.microsoft.com/office/powerpoint/2010/main" val="311668686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Estimating Variability</a:t>
            </a:r>
            <a:endParaRPr lang="en-GB" dirty="0"/>
          </a:p>
        </p:txBody>
      </p:sp>
      <p:sp>
        <p:nvSpPr>
          <p:cNvPr id="3" name="Content Placeholder 2"/>
          <p:cNvSpPr>
            <a:spLocks noGrp="1"/>
          </p:cNvSpPr>
          <p:nvPr>
            <p:ph idx="1"/>
          </p:nvPr>
        </p:nvSpPr>
        <p:spPr/>
        <p:txBody>
          <a:bodyPr/>
          <a:lstStyle/>
          <a:p>
            <a:r>
              <a:rPr lang="en-GB" dirty="0" smtClean="0"/>
              <a:t>Which is more useful?</a:t>
            </a:r>
          </a:p>
          <a:p>
            <a:endParaRPr lang="en-GB" dirty="0" smtClean="0"/>
          </a:p>
          <a:p>
            <a:endParaRPr lang="en-GB" dirty="0"/>
          </a:p>
          <a:p>
            <a:endParaRPr lang="en-GB" dirty="0" smtClean="0"/>
          </a:p>
          <a:p>
            <a:r>
              <a:rPr lang="en-GB" dirty="0" smtClean="0"/>
              <a:t>It’s good to show your level of confidence in the results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4041259893"/>
              </p:ext>
            </p:extLst>
          </p:nvPr>
        </p:nvGraphicFramePr>
        <p:xfrm>
          <a:off x="362309" y="2816932"/>
          <a:ext cx="7616517" cy="1036320"/>
        </p:xfrm>
        <a:graphic>
          <a:graphicData uri="http://schemas.openxmlformats.org/drawingml/2006/table">
            <a:tbl>
              <a:tblPr firstRow="1" bandRow="1">
                <a:tableStyleId>{5C22544A-7EE6-4342-B048-85BDC9FD1C3A}</a:tableStyleId>
              </a:tblPr>
              <a:tblGrid>
                <a:gridCol w="3708750"/>
                <a:gridCol w="3907767"/>
              </a:tblGrid>
              <a:tr h="370840">
                <a:tc gridSpan="2">
                  <a:txBody>
                    <a:bodyPr/>
                    <a:lstStyle/>
                    <a:p>
                      <a:r>
                        <a:rPr lang="en-GB" sz="2800" dirty="0" smtClean="0"/>
                        <a:t>Requests Waiting</a:t>
                      </a:r>
                      <a:r>
                        <a:rPr lang="en-GB" sz="2800" baseline="0" dirty="0" smtClean="0"/>
                        <a:t> More than 5 Seconds</a:t>
                      </a:r>
                      <a:endParaRPr lang="en-GB" sz="2800" dirty="0"/>
                    </a:p>
                  </a:txBody>
                  <a:tcPr marL="91456" marR="91456"/>
                </a:tc>
                <a:tc hMerge="1">
                  <a:txBody>
                    <a:bodyPr/>
                    <a:lstStyle/>
                    <a:p>
                      <a:endParaRPr lang="en-GB" dirty="0"/>
                    </a:p>
                  </a:txBody>
                  <a:tcPr/>
                </a:tc>
              </a:tr>
              <a:tr h="370840">
                <a:tc>
                  <a:txBody>
                    <a:bodyPr/>
                    <a:lstStyle/>
                    <a:p>
                      <a:r>
                        <a:rPr lang="en-GB" sz="2800" dirty="0" smtClean="0">
                          <a:solidFill>
                            <a:schemeClr val="bg1"/>
                          </a:solidFill>
                        </a:rPr>
                        <a:t>(a) 33.0%</a:t>
                      </a:r>
                      <a:r>
                        <a:rPr lang="en-GB" sz="2800" baseline="0" dirty="0" smtClean="0">
                          <a:solidFill>
                            <a:schemeClr val="bg1"/>
                          </a:solidFill>
                        </a:rPr>
                        <a:t> [26.5, 39.4]</a:t>
                      </a:r>
                      <a:endParaRPr lang="en-GB" sz="2800" dirty="0">
                        <a:solidFill>
                          <a:schemeClr val="bg1"/>
                        </a:solidFill>
                      </a:endParaRPr>
                    </a:p>
                  </a:txBody>
                  <a:tcPr marL="91456" marR="91456">
                    <a:solidFill>
                      <a:schemeClr val="accent4">
                        <a:lumMod val="50000"/>
                        <a:lumOff val="50000"/>
                      </a:schemeClr>
                    </a:solidFill>
                  </a:tcPr>
                </a:tc>
                <a:tc>
                  <a:txBody>
                    <a:bodyPr/>
                    <a:lstStyle/>
                    <a:p>
                      <a:r>
                        <a:rPr lang="en-GB" sz="2800" dirty="0" smtClean="0">
                          <a:solidFill>
                            <a:schemeClr val="bg1"/>
                          </a:solidFill>
                        </a:rPr>
                        <a:t>(b) 33.0%</a:t>
                      </a:r>
                      <a:endParaRPr lang="en-GB" sz="2800" dirty="0">
                        <a:solidFill>
                          <a:schemeClr val="bg1"/>
                        </a:solidFill>
                      </a:endParaRPr>
                    </a:p>
                  </a:txBody>
                  <a:tcPr marL="91456" marR="91456">
                    <a:solidFill>
                      <a:schemeClr val="accent4">
                        <a:lumMod val="50000"/>
                        <a:lumOff val="50000"/>
                      </a:schemeClr>
                    </a:solidFill>
                  </a:tcPr>
                </a:tc>
              </a:tr>
            </a:tbl>
          </a:graphicData>
        </a:graphic>
      </p:graphicFrame>
    </p:spTree>
    <p:extLst>
      <p:ext uri="{BB962C8B-B14F-4D97-AF65-F5344CB8AC3E}">
        <p14:creationId xmlns:p14="http://schemas.microsoft.com/office/powerpoint/2010/main" val="241788649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Calculating Confidence Intervals</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58838" y="1700808"/>
                <a:ext cx="8427913" cy="4470400"/>
              </a:xfrm>
            </p:spPr>
            <p:txBody>
              <a:bodyPr/>
              <a:lstStyle/>
              <a:p>
                <a:pPr marL="0" indent="0">
                  <a:buNone/>
                </a:pPr>
                <a:r>
                  <a:rPr lang="en-GB" dirty="0" smtClean="0"/>
                  <a:t>Assume that we are calculating the mean </a:t>
                </a:r>
                <a14:m>
                  <m:oMath xmlns:m="http://schemas.openxmlformats.org/officeDocument/2006/math">
                    <m:acc>
                      <m:accPr>
                        <m:chr m:val="̅"/>
                        <m:ctrlPr>
                          <a:rPr lang="en-GB" i="1" smtClean="0">
                            <a:latin typeface="Cambria Math"/>
                          </a:rPr>
                        </m:ctrlPr>
                      </m:accPr>
                      <m:e>
                        <m:r>
                          <a:rPr lang="en-GB" b="0" i="1" smtClean="0">
                            <a:latin typeface="Cambria Math"/>
                          </a:rPr>
                          <m:t>𝑦</m:t>
                        </m:r>
                      </m:e>
                    </m:acc>
                  </m:oMath>
                </a14:m>
                <a:endParaRPr lang="en-GB" dirty="0" smtClean="0"/>
              </a:p>
              <a:p>
                <a:pPr marL="514350" indent="-514350">
                  <a:buFont typeface="+mj-lt"/>
                  <a:buAutoNum type="arabicPeriod"/>
                </a:pPr>
                <a:r>
                  <a:rPr lang="en-GB" dirty="0" smtClean="0"/>
                  <a:t>Check for normality</a:t>
                </a:r>
              </a:p>
              <a:p>
                <a:pPr marL="514350" indent="-514350">
                  <a:buFont typeface="+mj-lt"/>
                  <a:buAutoNum type="arabicPeriod"/>
                </a:pPr>
                <a:r>
                  <a:rPr lang="en-GB" dirty="0" smtClean="0"/>
                  <a:t>Calculate the standard deviation </a:t>
                </a:r>
                <a:r>
                  <a:rPr lang="en-GB" i="1" dirty="0" smtClean="0"/>
                  <a:t>S</a:t>
                </a:r>
              </a:p>
              <a:p>
                <a:pPr marL="514350" indent="-514350">
                  <a:buFont typeface="+mj-lt"/>
                  <a:buAutoNum type="arabicPeriod"/>
                </a:pPr>
                <a:endParaRPr lang="en-GB" dirty="0" smtClean="0"/>
              </a:p>
              <a:p>
                <a:pPr marL="457200" indent="-457200">
                  <a:buFont typeface="+mj-lt"/>
                  <a:buAutoNum type="arabicPeriod"/>
                </a:pPr>
                <a:r>
                  <a:rPr lang="en-GB" dirty="0" smtClean="0"/>
                  <a:t>The 100(1- </a:t>
                </a:r>
                <a:r>
                  <a:rPr lang="en-GB" dirty="0" smtClean="0">
                    <a:latin typeface="Symbol" panose="05050102010706020507" pitchFamily="18" charset="2"/>
                  </a:rPr>
                  <a:t>a</a:t>
                </a:r>
                <a:r>
                  <a:rPr lang="en-GB" dirty="0" smtClean="0"/>
                  <a:t>)% confidence interval is</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58838" y="1700808"/>
                <a:ext cx="8427913" cy="4470400"/>
              </a:xfrm>
              <a:blipFill rotWithShape="1">
                <a:blip r:embed="rId3"/>
                <a:stretch>
                  <a:fillRect l="-2243" t="-10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1995652" y="3284797"/>
                <a:ext cx="2443722" cy="100168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𝑆</m:t>
                      </m:r>
                      <m:r>
                        <a:rPr lang="en-GB" sz="2000" b="0" i="1" smtClean="0">
                          <a:latin typeface="Cambria Math"/>
                        </a:rPr>
                        <m:t>=</m:t>
                      </m:r>
                      <m:rad>
                        <m:radPr>
                          <m:degHide m:val="on"/>
                          <m:ctrlPr>
                            <a:rPr lang="en-GB" sz="2000" b="0" i="1" smtClean="0">
                              <a:latin typeface="Cambria Math"/>
                            </a:rPr>
                          </m:ctrlPr>
                        </m:radPr>
                        <m:deg/>
                        <m:e>
                          <m:f>
                            <m:fPr>
                              <m:ctrlPr>
                                <a:rPr lang="en-GB" sz="2000" b="0" i="1" smtClean="0">
                                  <a:latin typeface="Cambria Math"/>
                                </a:rPr>
                              </m:ctrlPr>
                            </m:fPr>
                            <m:num>
                              <m:nary>
                                <m:naryPr>
                                  <m:chr m:val="∑"/>
                                  <m:ctrlPr>
                                    <a:rPr lang="en-GB" sz="2000" b="0" i="1" smtClean="0">
                                      <a:latin typeface="Cambria Math"/>
                                    </a:rPr>
                                  </m:ctrlPr>
                                </m:naryPr>
                                <m:sub>
                                  <m:r>
                                    <m:rPr>
                                      <m:brk m:alnAt="23"/>
                                    </m:rPr>
                                    <a:rPr lang="en-GB" sz="2000" b="0" i="1" smtClean="0">
                                      <a:latin typeface="Cambria Math"/>
                                    </a:rPr>
                                    <m:t>𝑖</m:t>
                                  </m:r>
                                  <m:r>
                                    <a:rPr lang="en-GB" sz="2000" b="0" i="1" smtClean="0">
                                      <a:latin typeface="Cambria Math"/>
                                    </a:rPr>
                                    <m:t>=1</m:t>
                                  </m:r>
                                </m:sub>
                                <m:sup>
                                  <m:r>
                                    <a:rPr lang="en-GB" sz="2000" b="0" i="1" smtClean="0">
                                      <a:latin typeface="Cambria Math"/>
                                    </a:rPr>
                                    <m:t>𝑛</m:t>
                                  </m:r>
                                </m:sup>
                                <m:e>
                                  <m:sSup>
                                    <m:sSupPr>
                                      <m:ctrlPr>
                                        <a:rPr lang="en-GB" sz="2000" b="0" i="1" smtClean="0">
                                          <a:latin typeface="Cambria Math"/>
                                        </a:rPr>
                                      </m:ctrlPr>
                                    </m:sSupPr>
                                    <m:e>
                                      <m:r>
                                        <a:rPr lang="en-GB" sz="2000" i="1">
                                          <a:latin typeface="Cambria Math"/>
                                        </a:rPr>
                                        <m:t>(</m:t>
                                      </m:r>
                                      <m:sSub>
                                        <m:sSubPr>
                                          <m:ctrlPr>
                                            <a:rPr lang="en-GB" sz="2000" i="1">
                                              <a:latin typeface="Cambria Math"/>
                                            </a:rPr>
                                          </m:ctrlPr>
                                        </m:sSubPr>
                                        <m:e>
                                          <m:r>
                                            <a:rPr lang="en-GB" sz="2000" i="1">
                                              <a:latin typeface="Cambria Math"/>
                                            </a:rPr>
                                            <m:t>𝑦</m:t>
                                          </m:r>
                                        </m:e>
                                        <m:sub>
                                          <m:r>
                                            <a:rPr lang="en-GB" sz="2000" i="1">
                                              <a:latin typeface="Cambria Math"/>
                                            </a:rPr>
                                            <m:t>𝑖</m:t>
                                          </m:r>
                                        </m:sub>
                                      </m:sSub>
                                      <m:r>
                                        <a:rPr lang="en-GB" sz="2000" i="1">
                                          <a:latin typeface="Cambria Math"/>
                                        </a:rPr>
                                        <m:t>−</m:t>
                                      </m:r>
                                      <m:acc>
                                        <m:accPr>
                                          <m:chr m:val="̅"/>
                                          <m:ctrlPr>
                                            <a:rPr lang="en-GB" sz="2000" i="1">
                                              <a:latin typeface="Cambria Math"/>
                                            </a:rPr>
                                          </m:ctrlPr>
                                        </m:accPr>
                                        <m:e>
                                          <m:r>
                                            <a:rPr lang="en-GB" sz="2000" i="1">
                                              <a:latin typeface="Cambria Math"/>
                                            </a:rPr>
                                            <m:t>𝑦</m:t>
                                          </m:r>
                                        </m:e>
                                      </m:acc>
                                      <m:r>
                                        <a:rPr lang="en-GB" sz="2000" i="1">
                                          <a:latin typeface="Cambria Math"/>
                                        </a:rPr>
                                        <m:t>)</m:t>
                                      </m:r>
                                    </m:e>
                                    <m:sup>
                                      <m:r>
                                        <a:rPr lang="en-GB" sz="2000" b="0" i="1" smtClean="0">
                                          <a:latin typeface="Cambria Math"/>
                                        </a:rPr>
                                        <m:t>2</m:t>
                                      </m:r>
                                    </m:sup>
                                  </m:sSup>
                                </m:e>
                              </m:nary>
                            </m:num>
                            <m:den>
                              <m:r>
                                <a:rPr lang="en-GB" sz="2000" b="0" i="1" smtClean="0">
                                  <a:latin typeface="Cambria Math"/>
                                </a:rPr>
                                <m:t>𝑛</m:t>
                              </m:r>
                              <m:r>
                                <a:rPr lang="en-GB" sz="2000" b="0" i="1" smtClean="0">
                                  <a:latin typeface="Cambria Math"/>
                                </a:rPr>
                                <m:t>−1</m:t>
                              </m:r>
                            </m:den>
                          </m:f>
                        </m:e>
                      </m:rad>
                    </m:oMath>
                  </m:oMathPara>
                </a14:m>
                <a:endParaRPr lang="en-GB" sz="2000" dirty="0"/>
              </a:p>
            </p:txBody>
          </p:sp>
        </mc:Choice>
        <mc:Fallback xmlns="">
          <p:sp>
            <p:nvSpPr>
              <p:cNvPr id="4" name="TextBox 3"/>
              <p:cNvSpPr txBox="1">
                <a:spLocks noRot="1" noChangeAspect="1" noMove="1" noResize="1" noEditPoints="1" noAdjustHandles="1" noChangeArrowheads="1" noChangeShapeType="1" noTextEdit="1"/>
              </p:cNvSpPr>
              <p:nvPr/>
            </p:nvSpPr>
            <p:spPr>
              <a:xfrm>
                <a:off x="1995652" y="3284797"/>
                <a:ext cx="2443722" cy="1001684"/>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1752872" y="4833156"/>
                <a:ext cx="4568069" cy="77726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sz="2000" i="1" smtClean="0">
                              <a:latin typeface="Cambria Math"/>
                            </a:rPr>
                          </m:ctrlPr>
                        </m:dPr>
                        <m:e>
                          <m:acc>
                            <m:accPr>
                              <m:chr m:val="̅"/>
                              <m:ctrlPr>
                                <a:rPr lang="en-GB" sz="2000" i="1" smtClean="0">
                                  <a:latin typeface="Cambria Math"/>
                                </a:rPr>
                              </m:ctrlPr>
                            </m:accPr>
                            <m:e>
                              <m:r>
                                <a:rPr lang="en-GB" sz="2000" b="0" i="1" smtClean="0">
                                  <a:latin typeface="Cambria Math"/>
                                </a:rPr>
                                <m:t>𝑦</m:t>
                              </m:r>
                            </m:e>
                          </m:acc>
                          <m:r>
                            <a:rPr lang="en-GB" sz="2000" b="0" i="1" smtClean="0">
                              <a:latin typeface="Cambria Math"/>
                            </a:rPr>
                            <m:t>−</m:t>
                          </m:r>
                          <m:sSub>
                            <m:sSubPr>
                              <m:ctrlPr>
                                <a:rPr lang="en-GB" sz="2000" b="0" i="1" smtClean="0">
                                  <a:latin typeface="Cambria Math"/>
                                </a:rPr>
                              </m:ctrlPr>
                            </m:sSubPr>
                            <m:e>
                              <m:r>
                                <a:rPr lang="en-GB" sz="2000" b="0" i="1" smtClean="0">
                                  <a:latin typeface="Cambria Math"/>
                                </a:rPr>
                                <m:t>𝑡</m:t>
                              </m:r>
                            </m:e>
                            <m:sub>
                              <m:r>
                                <a:rPr lang="en-GB" sz="2000" b="0" i="1" smtClean="0">
                                  <a:latin typeface="Cambria Math"/>
                                </a:rPr>
                                <m:t>1−</m:t>
                              </m:r>
                              <m:f>
                                <m:fPr>
                                  <m:ctrlPr>
                                    <a:rPr lang="en-GB" sz="2000" b="0" i="1" smtClean="0">
                                      <a:latin typeface="Cambria Math"/>
                                      <a:ea typeface="Cambria Math"/>
                                    </a:rPr>
                                  </m:ctrlPr>
                                </m:fPr>
                                <m:num>
                                  <m:r>
                                    <a:rPr lang="en-GB" sz="2000" b="0" i="1" smtClean="0">
                                      <a:latin typeface="Cambria Math"/>
                                      <a:ea typeface="Cambria Math"/>
                                    </a:rPr>
                                    <m:t>𝛼</m:t>
                                  </m:r>
                                </m:num>
                                <m:den>
                                  <m:r>
                                    <a:rPr lang="en-GB" sz="2000" b="0" i="1" smtClean="0">
                                      <a:latin typeface="Cambria Math"/>
                                      <a:ea typeface="Cambria Math"/>
                                    </a:rPr>
                                    <m:t>2</m:t>
                                  </m:r>
                                </m:den>
                              </m:f>
                              <m:r>
                                <a:rPr lang="en-GB" sz="2000" b="0" i="1" smtClean="0">
                                  <a:latin typeface="Cambria Math"/>
                                  <a:ea typeface="Cambria Math"/>
                                </a:rPr>
                                <m:t>;</m:t>
                              </m:r>
                              <m:r>
                                <a:rPr lang="en-GB" sz="2000" b="0" i="1" smtClean="0">
                                  <a:latin typeface="Cambria Math"/>
                                  <a:ea typeface="Cambria Math"/>
                                </a:rPr>
                                <m:t>𝑛</m:t>
                              </m:r>
                              <m:r>
                                <a:rPr lang="en-GB" sz="2000" b="0" i="1" smtClean="0">
                                  <a:latin typeface="Cambria Math"/>
                                  <a:ea typeface="Cambria Math"/>
                                </a:rPr>
                                <m:t>−1</m:t>
                              </m:r>
                            </m:sub>
                          </m:sSub>
                          <m:f>
                            <m:fPr>
                              <m:ctrlPr>
                                <a:rPr lang="en-GB" sz="2000" b="0" i="1" smtClean="0">
                                  <a:latin typeface="Cambria Math"/>
                                </a:rPr>
                              </m:ctrlPr>
                            </m:fPr>
                            <m:num>
                              <m:r>
                                <a:rPr lang="en-GB" sz="2000" b="0" i="1" smtClean="0">
                                  <a:latin typeface="Cambria Math"/>
                                </a:rPr>
                                <m:t>𝑆</m:t>
                              </m:r>
                            </m:num>
                            <m:den>
                              <m:rad>
                                <m:radPr>
                                  <m:degHide m:val="on"/>
                                  <m:ctrlPr>
                                    <a:rPr lang="en-GB" sz="2000" b="0" i="1" smtClean="0">
                                      <a:latin typeface="Cambria Math"/>
                                    </a:rPr>
                                  </m:ctrlPr>
                                </m:radPr>
                                <m:deg/>
                                <m:e>
                                  <m:r>
                                    <a:rPr lang="en-GB" sz="2000" b="0" i="1" smtClean="0">
                                      <a:latin typeface="Cambria Math"/>
                                    </a:rPr>
                                    <m:t>𝑛</m:t>
                                  </m:r>
                                </m:e>
                              </m:rad>
                            </m:den>
                          </m:f>
                          <m:r>
                            <a:rPr lang="en-GB" sz="2000" b="0" i="1" smtClean="0">
                              <a:latin typeface="Cambria Math"/>
                            </a:rPr>
                            <m:t>,   </m:t>
                          </m:r>
                          <m:acc>
                            <m:accPr>
                              <m:chr m:val="̅"/>
                              <m:ctrlPr>
                                <a:rPr lang="en-GB" sz="2000" b="0" i="1" smtClean="0">
                                  <a:latin typeface="Cambria Math"/>
                                </a:rPr>
                              </m:ctrlPr>
                            </m:accPr>
                            <m:e>
                              <m:r>
                                <a:rPr lang="en-GB" sz="2000" b="0" i="1" smtClean="0">
                                  <a:latin typeface="Cambria Math"/>
                                </a:rPr>
                                <m:t>𝑦</m:t>
                              </m:r>
                            </m:e>
                          </m:acc>
                          <m:r>
                            <a:rPr lang="en-GB" sz="2000" b="0" i="1" smtClean="0">
                              <a:latin typeface="Cambria Math"/>
                            </a:rPr>
                            <m:t>+</m:t>
                          </m:r>
                          <m:sSub>
                            <m:sSubPr>
                              <m:ctrlPr>
                                <a:rPr lang="en-GB" sz="2000" b="0" i="1" smtClean="0">
                                  <a:latin typeface="Cambria Math"/>
                                </a:rPr>
                              </m:ctrlPr>
                            </m:sSubPr>
                            <m:e>
                              <m:r>
                                <a:rPr lang="en-GB" sz="2000" b="0" i="1" smtClean="0">
                                  <a:latin typeface="Cambria Math"/>
                                </a:rPr>
                                <m:t>𝑡</m:t>
                              </m:r>
                            </m:e>
                            <m:sub>
                              <m:r>
                                <a:rPr lang="en-GB" sz="2000" b="0" i="1" smtClean="0">
                                  <a:latin typeface="Cambria Math"/>
                                </a:rPr>
                                <m:t>1−</m:t>
                              </m:r>
                              <m:f>
                                <m:fPr>
                                  <m:ctrlPr>
                                    <a:rPr lang="en-GB" sz="2000" b="0" i="1" smtClean="0">
                                      <a:latin typeface="Cambria Math"/>
                                      <a:ea typeface="Cambria Math"/>
                                    </a:rPr>
                                  </m:ctrlPr>
                                </m:fPr>
                                <m:num>
                                  <m:r>
                                    <a:rPr lang="en-GB" sz="2000" b="0" i="1" smtClean="0">
                                      <a:latin typeface="Cambria Math"/>
                                      <a:ea typeface="Cambria Math"/>
                                    </a:rPr>
                                    <m:t>𝛼</m:t>
                                  </m:r>
                                </m:num>
                                <m:den>
                                  <m:r>
                                    <a:rPr lang="en-GB" sz="2000" b="0" i="1" smtClean="0">
                                      <a:latin typeface="Cambria Math"/>
                                      <a:ea typeface="Cambria Math"/>
                                    </a:rPr>
                                    <m:t>2</m:t>
                                  </m:r>
                                </m:den>
                              </m:f>
                              <m:r>
                                <a:rPr lang="en-GB" sz="2000" b="0" i="1" smtClean="0">
                                  <a:latin typeface="Cambria Math"/>
                                  <a:ea typeface="Cambria Math"/>
                                </a:rPr>
                                <m:t>;</m:t>
                              </m:r>
                              <m:r>
                                <a:rPr lang="en-GB" sz="2000" b="0" i="1" smtClean="0">
                                  <a:latin typeface="Cambria Math"/>
                                  <a:ea typeface="Cambria Math"/>
                                </a:rPr>
                                <m:t>𝑛</m:t>
                              </m:r>
                              <m:r>
                                <a:rPr lang="en-GB" sz="2000" b="0" i="1" smtClean="0">
                                  <a:latin typeface="Cambria Math"/>
                                  <a:ea typeface="Cambria Math"/>
                                </a:rPr>
                                <m:t>−1</m:t>
                              </m:r>
                            </m:sub>
                          </m:sSub>
                          <m:f>
                            <m:fPr>
                              <m:ctrlPr>
                                <a:rPr lang="en-GB" sz="2000" b="0" i="1" smtClean="0">
                                  <a:latin typeface="Cambria Math"/>
                                </a:rPr>
                              </m:ctrlPr>
                            </m:fPr>
                            <m:num>
                              <m:r>
                                <a:rPr lang="en-GB" sz="2000" b="0" i="1" smtClean="0">
                                  <a:latin typeface="Cambria Math"/>
                                </a:rPr>
                                <m:t>𝑆</m:t>
                              </m:r>
                            </m:num>
                            <m:den>
                              <m:rad>
                                <m:radPr>
                                  <m:degHide m:val="on"/>
                                  <m:ctrlPr>
                                    <a:rPr lang="en-GB" sz="2000" b="0" i="1" smtClean="0">
                                      <a:latin typeface="Cambria Math"/>
                                    </a:rPr>
                                  </m:ctrlPr>
                                </m:radPr>
                                <m:deg/>
                                <m:e>
                                  <m:r>
                                    <a:rPr lang="en-GB" sz="2000" b="0" i="1" smtClean="0">
                                      <a:latin typeface="Cambria Math"/>
                                    </a:rPr>
                                    <m:t>𝑛</m:t>
                                  </m:r>
                                </m:e>
                              </m:rad>
                            </m:den>
                          </m:f>
                        </m:e>
                      </m:d>
                    </m:oMath>
                  </m:oMathPara>
                </a14:m>
                <a:endParaRPr lang="en-GB" sz="2000" dirty="0"/>
              </a:p>
            </p:txBody>
          </p:sp>
        </mc:Choice>
        <mc:Fallback xmlns="">
          <p:sp>
            <p:nvSpPr>
              <p:cNvPr id="5" name="TextBox 4"/>
              <p:cNvSpPr txBox="1">
                <a:spLocks noRot="1" noChangeAspect="1" noMove="1" noResize="1" noEditPoints="1" noAdjustHandles="1" noChangeArrowheads="1" noChangeShapeType="1" noTextEdit="1"/>
              </p:cNvSpPr>
              <p:nvPr/>
            </p:nvSpPr>
            <p:spPr>
              <a:xfrm>
                <a:off x="1752568" y="4833156"/>
                <a:ext cx="4567276" cy="777264"/>
              </a:xfrm>
              <a:prstGeom prst="rect">
                <a:avLst/>
              </a:prstGeom>
              <a:blipFill rotWithShape="1">
                <a:blip r:embed="rId5"/>
                <a:stretch>
                  <a:fillRect/>
                </a:stretch>
              </a:blipFill>
            </p:spPr>
            <p:txBody>
              <a:bodyPr/>
              <a:lstStyle/>
              <a:p>
                <a:r>
                  <a:rPr lang="en-GB">
                    <a:noFill/>
                  </a:rPr>
                  <a:t> </a:t>
                </a:r>
              </a:p>
            </p:txBody>
          </p:sp>
        </mc:Fallback>
      </mc:AlternateContent>
      <p:cxnSp>
        <p:nvCxnSpPr>
          <p:cNvPr id="8" name="Straight Arrow Connector 7"/>
          <p:cNvCxnSpPr/>
          <p:nvPr/>
        </p:nvCxnSpPr>
        <p:spPr bwMode="auto">
          <a:xfrm flipV="1">
            <a:off x="1583943" y="5549025"/>
            <a:ext cx="468133" cy="688288"/>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Box 8"/>
          <p:cNvSpPr txBox="1"/>
          <p:nvPr/>
        </p:nvSpPr>
        <p:spPr>
          <a:xfrm>
            <a:off x="-26503" y="6325146"/>
            <a:ext cx="2545890" cy="369332"/>
          </a:xfrm>
          <a:prstGeom prst="rect">
            <a:avLst/>
          </a:prstGeom>
          <a:noFill/>
        </p:spPr>
        <p:txBody>
          <a:bodyPr wrap="none" rtlCol="0">
            <a:spAutoFit/>
          </a:bodyPr>
          <a:lstStyle/>
          <a:p>
            <a:r>
              <a:rPr lang="en-GB" sz="1800" dirty="0" smtClean="0"/>
              <a:t>Mean value of output </a:t>
            </a:r>
            <a:r>
              <a:rPr lang="en-GB" sz="1800" i="1" dirty="0" smtClean="0"/>
              <a:t>y</a:t>
            </a:r>
            <a:endParaRPr lang="en-GB" sz="1800" i="1" dirty="0"/>
          </a:p>
        </p:txBody>
      </p:sp>
      <p:sp>
        <p:nvSpPr>
          <p:cNvPr id="10" name="TextBox 9"/>
          <p:cNvSpPr txBox="1"/>
          <p:nvPr/>
        </p:nvSpPr>
        <p:spPr>
          <a:xfrm>
            <a:off x="2808292" y="6048148"/>
            <a:ext cx="3806181" cy="646331"/>
          </a:xfrm>
          <a:prstGeom prst="rect">
            <a:avLst/>
          </a:prstGeom>
          <a:noFill/>
        </p:spPr>
        <p:txBody>
          <a:bodyPr wrap="square" rtlCol="0">
            <a:spAutoFit/>
          </a:bodyPr>
          <a:lstStyle/>
          <a:p>
            <a:r>
              <a:rPr lang="en-GB" sz="1800" dirty="0">
                <a:latin typeface="Symbol" panose="05050102010706020507" pitchFamily="18" charset="2"/>
              </a:rPr>
              <a:t>a</a:t>
            </a:r>
            <a:r>
              <a:rPr lang="en-GB" sz="1800" dirty="0" smtClean="0"/>
              <a:t>-1 point on the t-distribution with n-1 degrees of freedom</a:t>
            </a:r>
            <a:endParaRPr lang="en-GB" sz="1800" dirty="0"/>
          </a:p>
        </p:txBody>
      </p:sp>
      <p:cxnSp>
        <p:nvCxnSpPr>
          <p:cNvPr id="12" name="Straight Arrow Connector 11"/>
          <p:cNvCxnSpPr/>
          <p:nvPr/>
        </p:nvCxnSpPr>
        <p:spPr bwMode="auto">
          <a:xfrm flipH="1" flipV="1">
            <a:off x="2913227" y="5826196"/>
            <a:ext cx="653111" cy="231104"/>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Arrow Connector 13"/>
          <p:cNvCxnSpPr/>
          <p:nvPr/>
        </p:nvCxnSpPr>
        <p:spPr bwMode="auto">
          <a:xfrm flipV="1">
            <a:off x="4500774" y="5892098"/>
            <a:ext cx="735723" cy="156049"/>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Right Brace 14"/>
          <p:cNvSpPr/>
          <p:nvPr/>
        </p:nvSpPr>
        <p:spPr bwMode="auto">
          <a:xfrm rot="5400000">
            <a:off x="2763100" y="5237726"/>
            <a:ext cx="245662" cy="849390"/>
          </a:xfrm>
          <a:prstGeom prst="rightBrace">
            <a:avLst/>
          </a:prstGeom>
          <a:no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17" name="Right Brace 16"/>
          <p:cNvSpPr/>
          <p:nvPr/>
        </p:nvSpPr>
        <p:spPr bwMode="auto">
          <a:xfrm rot="5400000">
            <a:off x="5113666" y="5254522"/>
            <a:ext cx="245662" cy="849390"/>
          </a:xfrm>
          <a:prstGeom prst="rightBrace">
            <a:avLst/>
          </a:prstGeom>
          <a:no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Tree>
    <p:extLst>
      <p:ext uri="{BB962C8B-B14F-4D97-AF65-F5344CB8AC3E}">
        <p14:creationId xmlns:p14="http://schemas.microsoft.com/office/powerpoint/2010/main" val="195012048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838" y="799678"/>
            <a:ext cx="8427913" cy="973138"/>
          </a:xfrm>
        </p:spPr>
        <p:txBody>
          <a:bodyPr/>
          <a:lstStyle/>
          <a:p>
            <a:r>
              <a:rPr lang="en-GB" dirty="0" smtClean="0"/>
              <a:t>Choosing the Number of Replications</a:t>
            </a:r>
            <a:endParaRPr lang="en-GB"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728" y="1880828"/>
            <a:ext cx="7597361" cy="45660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384756" y="3284984"/>
            <a:ext cx="1447832" cy="400110"/>
          </a:xfrm>
          <a:prstGeom prst="rect">
            <a:avLst/>
          </a:prstGeom>
          <a:noFill/>
        </p:spPr>
        <p:txBody>
          <a:bodyPr wrap="none" rtlCol="0">
            <a:spAutoFit/>
          </a:bodyPr>
          <a:lstStyle/>
          <a:p>
            <a:r>
              <a:rPr lang="en-GB" sz="2000" dirty="0" smtClean="0">
                <a:solidFill>
                  <a:schemeClr val="bg1">
                    <a:lumMod val="50000"/>
                  </a:schemeClr>
                </a:solidFill>
              </a:rPr>
              <a:t>n increases</a:t>
            </a:r>
            <a:endParaRPr lang="en-GB" sz="2000" dirty="0">
              <a:solidFill>
                <a:schemeClr val="bg1">
                  <a:lumMod val="50000"/>
                </a:schemeClr>
              </a:solidFill>
            </a:endParaRPr>
          </a:p>
        </p:txBody>
      </p:sp>
      <p:cxnSp>
        <p:nvCxnSpPr>
          <p:cNvPr id="6" name="Straight Arrow Connector 5"/>
          <p:cNvCxnSpPr/>
          <p:nvPr/>
        </p:nvCxnSpPr>
        <p:spPr bwMode="auto">
          <a:xfrm>
            <a:off x="6481338" y="3717032"/>
            <a:ext cx="1389597" cy="0"/>
          </a:xfrm>
          <a:prstGeom prst="straightConnector1">
            <a:avLst/>
          </a:prstGeom>
          <a:solidFill>
            <a:schemeClr val="accent1"/>
          </a:solidFill>
          <a:ln w="28575" cap="flat" cmpd="sng" algn="ctr">
            <a:solidFill>
              <a:schemeClr val="bg1">
                <a:lumMod val="50000"/>
              </a:schemeClr>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p:cNvSpPr txBox="1"/>
          <p:nvPr/>
        </p:nvSpPr>
        <p:spPr>
          <a:xfrm>
            <a:off x="1931093" y="3353307"/>
            <a:ext cx="2518638" cy="400110"/>
          </a:xfrm>
          <a:prstGeom prst="rect">
            <a:avLst/>
          </a:prstGeom>
          <a:noFill/>
        </p:spPr>
        <p:txBody>
          <a:bodyPr wrap="none" rtlCol="0">
            <a:spAutoFit/>
          </a:bodyPr>
          <a:lstStyle/>
          <a:p>
            <a:r>
              <a:rPr lang="en-GB" sz="2000" b="1" dirty="0" smtClean="0">
                <a:solidFill>
                  <a:schemeClr val="accent1">
                    <a:lumMod val="75000"/>
                  </a:schemeClr>
                </a:solidFill>
              </a:rPr>
              <a:t>Desired precision</a:t>
            </a:r>
            <a:endParaRPr lang="en-GB" sz="2000" b="1" dirty="0">
              <a:solidFill>
                <a:schemeClr val="accent1">
                  <a:lumMod val="75000"/>
                </a:schemeClr>
              </a:solidFill>
            </a:endParaRPr>
          </a:p>
        </p:txBody>
      </p:sp>
      <p:sp>
        <p:nvSpPr>
          <p:cNvPr id="18" name="TextBox 17"/>
          <p:cNvSpPr txBox="1"/>
          <p:nvPr/>
        </p:nvSpPr>
        <p:spPr>
          <a:xfrm>
            <a:off x="2733065" y="3967027"/>
            <a:ext cx="484428" cy="400110"/>
          </a:xfrm>
          <a:prstGeom prst="rect">
            <a:avLst/>
          </a:prstGeom>
          <a:noFill/>
        </p:spPr>
        <p:txBody>
          <a:bodyPr wrap="none" rtlCol="0">
            <a:spAutoFit/>
          </a:bodyPr>
          <a:lstStyle/>
          <a:p>
            <a:r>
              <a:rPr lang="en-GB" sz="2000" b="1" dirty="0" smtClean="0">
                <a:solidFill>
                  <a:schemeClr val="accent1">
                    <a:lumMod val="75000"/>
                  </a:schemeClr>
                </a:solidFill>
              </a:rPr>
              <a:t>n*</a:t>
            </a:r>
            <a:endParaRPr lang="en-GB" sz="2000" b="1" dirty="0">
              <a:solidFill>
                <a:schemeClr val="accent1">
                  <a:lumMod val="75000"/>
                </a:schemeClr>
              </a:solidFill>
            </a:endParaRPr>
          </a:p>
        </p:txBody>
      </p:sp>
      <p:cxnSp>
        <p:nvCxnSpPr>
          <p:cNvPr id="21" name="Straight Arrow Connector 20"/>
          <p:cNvCxnSpPr/>
          <p:nvPr/>
        </p:nvCxnSpPr>
        <p:spPr bwMode="auto">
          <a:xfrm>
            <a:off x="1727984" y="3717032"/>
            <a:ext cx="0" cy="900100"/>
          </a:xfrm>
          <a:prstGeom prst="straightConnector1">
            <a:avLst/>
          </a:prstGeom>
          <a:solidFill>
            <a:schemeClr val="accent1"/>
          </a:solidFill>
          <a:ln w="38100" cap="flat" cmpd="sng" algn="ctr">
            <a:solidFill>
              <a:schemeClr val="bg1">
                <a:lumMod val="50000"/>
              </a:schemeClr>
            </a:solidFill>
            <a:prstDash val="solid"/>
            <a:round/>
            <a:headEnd type="arrow"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Box 21"/>
          <p:cNvSpPr txBox="1"/>
          <p:nvPr/>
        </p:nvSpPr>
        <p:spPr>
          <a:xfrm>
            <a:off x="1468391" y="4654878"/>
            <a:ext cx="1876010" cy="707886"/>
          </a:xfrm>
          <a:prstGeom prst="rect">
            <a:avLst/>
          </a:prstGeom>
          <a:noFill/>
        </p:spPr>
        <p:txBody>
          <a:bodyPr wrap="square" rtlCol="0">
            <a:spAutoFit/>
          </a:bodyPr>
          <a:lstStyle/>
          <a:p>
            <a:r>
              <a:rPr lang="en-GB" sz="2000" dirty="0" smtClean="0">
                <a:solidFill>
                  <a:schemeClr val="bg1">
                    <a:lumMod val="50000"/>
                  </a:schemeClr>
                </a:solidFill>
              </a:rPr>
              <a:t>Confidence Interval</a:t>
            </a:r>
            <a:endParaRPr lang="en-GB" sz="2000" dirty="0">
              <a:solidFill>
                <a:schemeClr val="bg1">
                  <a:lumMod val="50000"/>
                </a:schemeClr>
              </a:solidFill>
            </a:endParaRPr>
          </a:p>
        </p:txBody>
      </p:sp>
      <mc:AlternateContent xmlns:mc="http://schemas.openxmlformats.org/markup-compatibility/2006" xmlns:a14="http://schemas.microsoft.com/office/drawing/2010/main">
        <mc:Choice Requires="a14">
          <p:sp>
            <p:nvSpPr>
              <p:cNvPr id="23" name="TextBox 22"/>
              <p:cNvSpPr txBox="1"/>
              <p:nvPr/>
            </p:nvSpPr>
            <p:spPr>
              <a:xfrm>
                <a:off x="1043790" y="1952836"/>
                <a:ext cx="6705746" cy="372410"/>
              </a:xfrm>
              <a:prstGeom prst="rect">
                <a:avLst/>
              </a:prstGeom>
              <a:noFill/>
            </p:spPr>
            <p:txBody>
              <a:bodyPr wrap="none" rtlCol="0">
                <a:spAutoFit/>
              </a:bodyPr>
              <a:lstStyle/>
              <a:p>
                <a:r>
                  <a:rPr lang="en-GB" sz="1800" dirty="0" smtClean="0">
                    <a:solidFill>
                      <a:schemeClr val="tx1">
                        <a:lumMod val="75000"/>
                      </a:schemeClr>
                    </a:solidFill>
                  </a:rPr>
                  <a:t>As </a:t>
                </a:r>
                <a:r>
                  <a:rPr lang="en-GB" sz="1800" i="1" dirty="0" smtClean="0">
                    <a:solidFill>
                      <a:schemeClr val="tx1">
                        <a:lumMod val="75000"/>
                      </a:schemeClr>
                    </a:solidFill>
                  </a:rPr>
                  <a:t>n</a:t>
                </a:r>
                <a:r>
                  <a:rPr lang="en-GB" sz="1800" dirty="0" smtClean="0">
                    <a:solidFill>
                      <a:schemeClr val="tx1">
                        <a:lumMod val="75000"/>
                      </a:schemeClr>
                    </a:solidFill>
                  </a:rPr>
                  <a:t> increases, the confidence interval narrows at a rate of </a:t>
                </a:r>
                <a14:m>
                  <m:oMath xmlns:m="http://schemas.openxmlformats.org/officeDocument/2006/math">
                    <m:r>
                      <a:rPr lang="en-GB" sz="1800" b="0" i="1" smtClean="0">
                        <a:solidFill>
                          <a:schemeClr val="tx1">
                            <a:lumMod val="75000"/>
                          </a:schemeClr>
                        </a:solidFill>
                        <a:latin typeface="Cambria Math"/>
                      </a:rPr>
                      <m:t>1/</m:t>
                    </m:r>
                    <m:rad>
                      <m:radPr>
                        <m:degHide m:val="on"/>
                        <m:ctrlPr>
                          <a:rPr lang="en-GB" sz="1800" b="0" i="1" smtClean="0">
                            <a:solidFill>
                              <a:schemeClr val="tx1">
                                <a:lumMod val="75000"/>
                              </a:schemeClr>
                            </a:solidFill>
                            <a:latin typeface="Cambria Math"/>
                          </a:rPr>
                        </m:ctrlPr>
                      </m:radPr>
                      <m:deg/>
                      <m:e>
                        <m:r>
                          <a:rPr lang="en-GB" sz="1800" b="0" i="1" smtClean="0">
                            <a:solidFill>
                              <a:schemeClr val="tx1">
                                <a:lumMod val="75000"/>
                              </a:schemeClr>
                            </a:solidFill>
                            <a:latin typeface="Cambria Math"/>
                          </a:rPr>
                          <m:t>𝑛</m:t>
                        </m:r>
                      </m:e>
                    </m:rad>
                  </m:oMath>
                </a14:m>
                <a:endParaRPr lang="en-GB" sz="1800" dirty="0">
                  <a:solidFill>
                    <a:schemeClr val="tx1">
                      <a:lumMod val="75000"/>
                    </a:schemeClr>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1043790" y="1952836"/>
                <a:ext cx="6705746" cy="372410"/>
              </a:xfrm>
              <a:prstGeom prst="rect">
                <a:avLst/>
              </a:prstGeom>
              <a:blipFill rotWithShape="1">
                <a:blip r:embed="rId4"/>
                <a:stretch>
                  <a:fillRect l="-727" t="-6557" b="-26230"/>
                </a:stretch>
              </a:blipFill>
            </p:spPr>
            <p:txBody>
              <a:bodyPr/>
              <a:lstStyle/>
              <a:p>
                <a:r>
                  <a:rPr lang="en-GB">
                    <a:noFill/>
                  </a:rPr>
                  <a:t> </a:t>
                </a:r>
              </a:p>
            </p:txBody>
          </p:sp>
        </mc:Fallback>
      </mc:AlternateContent>
      <p:cxnSp>
        <p:nvCxnSpPr>
          <p:cNvPr id="26" name="Straight Arrow Connector 25"/>
          <p:cNvCxnSpPr/>
          <p:nvPr/>
        </p:nvCxnSpPr>
        <p:spPr bwMode="auto">
          <a:xfrm>
            <a:off x="2736271" y="3869432"/>
            <a:ext cx="0" cy="567680"/>
          </a:xfrm>
          <a:prstGeom prst="straightConnector1">
            <a:avLst/>
          </a:prstGeom>
          <a:solidFill>
            <a:schemeClr val="accent1"/>
          </a:solidFill>
          <a:ln w="38100" cap="flat" cmpd="sng" algn="ctr">
            <a:solidFill>
              <a:schemeClr val="accent1">
                <a:lumMod val="75000"/>
              </a:schemeClr>
            </a:solidFill>
            <a:prstDash val="solid"/>
            <a:round/>
            <a:headEnd type="arrow"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80848734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838" y="835682"/>
            <a:ext cx="8427913" cy="973138"/>
          </a:xfrm>
        </p:spPr>
        <p:txBody>
          <a:bodyPr/>
          <a:lstStyle/>
          <a:p>
            <a:r>
              <a:rPr lang="en-GB" dirty="0" smtClean="0"/>
              <a:t>Choosing the Number of Replications</a:t>
            </a:r>
            <a:endParaRPr lang="en-GB" dirty="0"/>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358838" y="2234964"/>
                <a:ext cx="8427913" cy="4470400"/>
              </a:xfrm>
              <a:noFill/>
            </p:spPr>
            <p:txBody>
              <a:bodyPr/>
              <a:lstStyle/>
              <a:p>
                <a:pPr>
                  <a:buClr>
                    <a:schemeClr val="tx1"/>
                  </a:buClr>
                </a:pPr>
                <a:r>
                  <a:rPr lang="en-GB" dirty="0" smtClean="0">
                    <a:latin typeface="Cambria Math"/>
                  </a:rPr>
                  <a:t>In some situations there is a pre-specified precision </a:t>
                </a:r>
                <a:r>
                  <a:rPr lang="el-GR" dirty="0" smtClean="0">
                    <a:latin typeface="Cambria Math"/>
                  </a:rPr>
                  <a:t>ε</a:t>
                </a:r>
                <a:r>
                  <a:rPr lang="en-GB" dirty="0" smtClean="0">
                    <a:latin typeface="Cambria Math"/>
                  </a:rPr>
                  <a:t> that we wish to achieve</a:t>
                </a:r>
              </a:p>
              <a:p>
                <a:pPr lvl="1">
                  <a:buClr>
                    <a:schemeClr val="tx1"/>
                  </a:buClr>
                </a:pPr>
                <a:r>
                  <a:rPr lang="en-GB" dirty="0" smtClean="0">
                    <a:latin typeface="Cambria Math"/>
                  </a:rPr>
                  <a:t>This can be expressed in terms of absolute error</a:t>
                </a:r>
                <a:endParaRPr lang="en-GB" dirty="0">
                  <a:latin typeface="Cambria Math"/>
                </a:endParaRPr>
              </a:p>
              <a:p>
                <a:pPr lvl="1">
                  <a:buClr>
                    <a:schemeClr val="tx1"/>
                  </a:buClr>
                </a:pPr>
                <a14:m>
                  <m:oMath xmlns:m="http://schemas.openxmlformats.org/officeDocument/2006/math">
                    <m:d>
                      <m:dPr>
                        <m:begChr m:val="|"/>
                        <m:endChr m:val="|"/>
                        <m:ctrlPr>
                          <a:rPr lang="en-GB" i="1" smtClean="0">
                            <a:solidFill>
                              <a:schemeClr val="tx1"/>
                            </a:solidFill>
                            <a:latin typeface="Cambria Math"/>
                          </a:rPr>
                        </m:ctrlPr>
                      </m:dPr>
                      <m:e>
                        <m:acc>
                          <m:accPr>
                            <m:chr m:val="̅"/>
                            <m:ctrlPr>
                              <a:rPr lang="en-GB" i="1" smtClean="0">
                                <a:solidFill>
                                  <a:schemeClr val="tx1"/>
                                </a:solidFill>
                                <a:latin typeface="Cambria Math"/>
                              </a:rPr>
                            </m:ctrlPr>
                          </m:accPr>
                          <m:e>
                            <m:r>
                              <a:rPr lang="en-GB" b="0" i="1" smtClean="0">
                                <a:solidFill>
                                  <a:schemeClr val="tx1"/>
                                </a:solidFill>
                                <a:latin typeface="Cambria Math"/>
                              </a:rPr>
                              <m:t>𝑦</m:t>
                            </m:r>
                          </m:e>
                        </m:acc>
                        <m:r>
                          <a:rPr lang="en-GB" b="0" i="1" smtClean="0">
                            <a:solidFill>
                              <a:schemeClr val="tx1"/>
                            </a:solidFill>
                            <a:latin typeface="Cambria Math"/>
                          </a:rPr>
                          <m:t>−</m:t>
                        </m:r>
                        <m:r>
                          <a:rPr lang="en-GB" b="0" i="1" smtClean="0">
                            <a:solidFill>
                              <a:schemeClr val="tx1"/>
                            </a:solidFill>
                            <a:latin typeface="Cambria Math"/>
                            <a:ea typeface="Cambria Math"/>
                          </a:rPr>
                          <m:t>𝜇</m:t>
                        </m:r>
                      </m:e>
                    </m:d>
                    <m:r>
                      <a:rPr lang="en-GB" b="0" i="1" smtClean="0">
                        <a:solidFill>
                          <a:schemeClr val="tx1"/>
                        </a:solidFill>
                        <a:latin typeface="Cambria Math"/>
                      </a:rPr>
                      <m:t>&lt;</m:t>
                    </m:r>
                    <m:r>
                      <a:rPr lang="en-GB" b="0" i="1" smtClean="0">
                        <a:solidFill>
                          <a:schemeClr val="tx1"/>
                        </a:solidFill>
                        <a:latin typeface="Cambria Math"/>
                        <a:ea typeface="Cambria Math"/>
                      </a:rPr>
                      <m:t>𝜀</m:t>
                    </m:r>
                  </m:oMath>
                </a14:m>
                <a:r>
                  <a:rPr lang="en-GB" dirty="0" smtClean="0">
                    <a:solidFill>
                      <a:schemeClr val="tx1"/>
                    </a:solidFill>
                  </a:rPr>
                  <a:t> with probability </a:t>
                </a:r>
                <a14:m>
                  <m:oMath xmlns:m="http://schemas.openxmlformats.org/officeDocument/2006/math">
                    <m:r>
                      <a:rPr lang="en-GB" b="0" i="1" smtClean="0">
                        <a:solidFill>
                          <a:schemeClr val="tx1"/>
                        </a:solidFill>
                        <a:latin typeface="Cambria Math"/>
                      </a:rPr>
                      <m:t>1−</m:t>
                    </m:r>
                    <m:r>
                      <a:rPr lang="en-GB" b="0" i="1" smtClean="0">
                        <a:solidFill>
                          <a:schemeClr val="tx1"/>
                        </a:solidFill>
                        <a:latin typeface="Cambria Math"/>
                        <a:ea typeface="Cambria Math"/>
                      </a:rPr>
                      <m:t>𝛼</m:t>
                    </m:r>
                  </m:oMath>
                </a14:m>
                <a:r>
                  <a:rPr lang="en-GB" dirty="0" smtClean="0">
                    <a:solidFill>
                      <a:schemeClr val="tx1"/>
                    </a:solidFill>
                  </a:rPr>
                  <a:t> </a:t>
                </a:r>
              </a:p>
              <a:p>
                <a:pPr lvl="1">
                  <a:buClr>
                    <a:schemeClr val="tx1"/>
                  </a:buClr>
                </a:pPr>
                <a:r>
                  <a:rPr lang="en-GB" dirty="0" smtClean="0"/>
                  <a:t>Or in terms of relative error</a:t>
                </a:r>
              </a:p>
              <a:p>
                <a:pPr lvl="1">
                  <a:buClr>
                    <a:schemeClr val="tx1"/>
                  </a:buClr>
                </a:pPr>
                <a14:m>
                  <m:oMath xmlns:m="http://schemas.openxmlformats.org/officeDocument/2006/math">
                    <m:d>
                      <m:dPr>
                        <m:begChr m:val="|"/>
                        <m:endChr m:val="|"/>
                        <m:ctrlPr>
                          <a:rPr lang="en-GB" i="1">
                            <a:latin typeface="Cambria Math"/>
                          </a:rPr>
                        </m:ctrlPr>
                      </m:dPr>
                      <m:e>
                        <m:r>
                          <a:rPr lang="en-GB" b="0" i="1" smtClean="0">
                            <a:latin typeface="Cambria Math"/>
                          </a:rPr>
                          <m:t>(</m:t>
                        </m:r>
                        <m:acc>
                          <m:accPr>
                            <m:chr m:val="̅"/>
                            <m:ctrlPr>
                              <a:rPr lang="en-GB" i="1">
                                <a:latin typeface="Cambria Math"/>
                              </a:rPr>
                            </m:ctrlPr>
                          </m:accPr>
                          <m:e>
                            <m:r>
                              <a:rPr lang="en-GB" i="1">
                                <a:latin typeface="Cambria Math"/>
                              </a:rPr>
                              <m:t>𝑦</m:t>
                            </m:r>
                          </m:e>
                        </m:acc>
                        <m:r>
                          <a:rPr lang="en-GB" i="1">
                            <a:latin typeface="Cambria Math"/>
                          </a:rPr>
                          <m:t>−</m:t>
                        </m:r>
                        <m:r>
                          <a:rPr lang="en-GB" i="1">
                            <a:latin typeface="Cambria Math"/>
                            <a:ea typeface="Cambria Math"/>
                          </a:rPr>
                          <m:t>𝜇</m:t>
                        </m:r>
                        <m:r>
                          <a:rPr lang="en-GB" b="0" i="1" smtClean="0">
                            <a:latin typeface="Cambria Math"/>
                            <a:ea typeface="Cambria Math"/>
                          </a:rPr>
                          <m:t>)/</m:t>
                        </m:r>
                        <m:r>
                          <a:rPr lang="en-GB" b="0" i="1" smtClean="0">
                            <a:latin typeface="Cambria Math"/>
                            <a:ea typeface="Cambria Math"/>
                          </a:rPr>
                          <m:t>𝜇</m:t>
                        </m:r>
                      </m:e>
                    </m:d>
                    <m:r>
                      <a:rPr lang="en-GB" i="1">
                        <a:latin typeface="Cambria Math"/>
                      </a:rPr>
                      <m:t>&lt;</m:t>
                    </m:r>
                    <m:r>
                      <a:rPr lang="en-GB" i="1">
                        <a:latin typeface="Cambria Math"/>
                        <a:ea typeface="Cambria Math"/>
                      </a:rPr>
                      <m:t>𝜀</m:t>
                    </m:r>
                  </m:oMath>
                </a14:m>
                <a:r>
                  <a:rPr lang="en-GB" dirty="0"/>
                  <a:t> with probability </a:t>
                </a:r>
                <a14:m>
                  <m:oMath xmlns:m="http://schemas.openxmlformats.org/officeDocument/2006/math">
                    <m:r>
                      <a:rPr lang="en-GB" i="1">
                        <a:latin typeface="Cambria Math"/>
                      </a:rPr>
                      <m:t>1−</m:t>
                    </m:r>
                    <m:r>
                      <a:rPr lang="en-GB" i="1">
                        <a:latin typeface="Cambria Math"/>
                        <a:ea typeface="Cambria Math"/>
                      </a:rPr>
                      <m:t>𝛼</m:t>
                    </m:r>
                  </m:oMath>
                </a14:m>
                <a:r>
                  <a:rPr lang="en-GB" dirty="0"/>
                  <a:t> </a:t>
                </a:r>
                <a:endParaRPr lang="en-GB" dirty="0" smtClean="0">
                  <a:solidFill>
                    <a:schemeClr val="tx1"/>
                  </a:solidFill>
                </a:endParaRPr>
              </a:p>
              <a:p>
                <a:pPr>
                  <a:buClr>
                    <a:schemeClr val="tx1"/>
                  </a:buClr>
                </a:pPr>
                <a:r>
                  <a:rPr lang="el-GR" dirty="0" smtClean="0">
                    <a:solidFill>
                      <a:schemeClr val="tx1"/>
                    </a:solidFill>
                  </a:rPr>
                  <a:t>α</a:t>
                </a:r>
                <a:r>
                  <a:rPr lang="en-GB" dirty="0" smtClean="0">
                    <a:solidFill>
                      <a:schemeClr val="tx1"/>
                    </a:solidFill>
                  </a:rPr>
                  <a:t> = 0.95 or 0.9</a:t>
                </a:r>
              </a:p>
              <a:p>
                <a:pPr>
                  <a:buClr>
                    <a:schemeClr val="tx1"/>
                  </a:buClr>
                </a:pPr>
                <a:endParaRPr lang="en-GB" i="1" dirty="0" smtClean="0">
                  <a:solidFill>
                    <a:schemeClr val="tx1"/>
                  </a:solidFill>
                </a:endParaRPr>
              </a:p>
              <a:p>
                <a:pPr>
                  <a:buClr>
                    <a:schemeClr val="tx1"/>
                  </a:buClr>
                </a:pPr>
                <a:endParaRPr lang="en-GB" dirty="0">
                  <a:solidFill>
                    <a:schemeClr val="tx1"/>
                  </a:solidFill>
                </a:endParaRPr>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358838" y="2234964"/>
                <a:ext cx="8427913" cy="4470400"/>
              </a:xfrm>
              <a:blipFill rotWithShape="1">
                <a:blip r:embed="rId3"/>
                <a:stretch>
                  <a:fillRect l="-2171" t="-1091" r="-1375"/>
                </a:stretch>
              </a:blipFill>
            </p:spPr>
            <p:txBody>
              <a:bodyPr/>
              <a:lstStyle/>
              <a:p>
                <a:r>
                  <a:rPr lang="en-GB">
                    <a:noFill/>
                  </a:rPr>
                  <a:t> </a:t>
                </a:r>
              </a:p>
            </p:txBody>
          </p:sp>
        </mc:Fallback>
      </mc:AlternateContent>
    </p:spTree>
    <p:extLst>
      <p:ext uri="{BB962C8B-B14F-4D97-AF65-F5344CB8AC3E}">
        <p14:creationId xmlns:p14="http://schemas.microsoft.com/office/powerpoint/2010/main" val="214759719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Choosing the number of replications</a:t>
            </a:r>
            <a:endParaRPr lang="en-GB" dirty="0"/>
          </a:p>
        </p:txBody>
      </p:sp>
      <mc:AlternateContent xmlns:mc="http://schemas.openxmlformats.org/markup-compatibility/2006" xmlns:a14="http://schemas.microsoft.com/office/drawing/2010/main">
        <mc:Choice Requires="a14">
          <p:sp>
            <p:nvSpPr>
              <p:cNvPr id="5" name="Content Placeholder 4"/>
              <p:cNvSpPr txBox="1">
                <a:spLocks noGrp="1"/>
              </p:cNvSpPr>
              <p:nvPr>
                <p:ph idx="1"/>
              </p:nvPr>
            </p:nvSpPr>
            <p:spPr>
              <a:xfrm>
                <a:off x="323906" y="1700213"/>
                <a:ext cx="8497776" cy="4080476"/>
              </a:xfrm>
              <a:prstGeom prst="rect">
                <a:avLst/>
              </a:prstGeom>
              <a:noFill/>
            </p:spPr>
            <p:txBody>
              <a:bodyPr wrap="square" rtlCol="0">
                <a:spAutoFit/>
              </a:bodyPr>
              <a:lstStyle/>
              <a:p>
                <a:r>
                  <a:rPr lang="en-GB" sz="2800" dirty="0" smtClean="0">
                    <a:latin typeface="Cambria Math"/>
                  </a:rPr>
                  <a:t>The smallest number of runs that would achieve this precision for the absolute error is the smallest value of </a:t>
                </a:r>
                <a:r>
                  <a:rPr lang="en-GB" sz="2800" i="1" dirty="0" smtClean="0">
                    <a:latin typeface="Cambria Math"/>
                  </a:rPr>
                  <a:t>n</a:t>
                </a:r>
                <a:r>
                  <a:rPr lang="en-GB" sz="2800" dirty="0" smtClean="0">
                    <a:latin typeface="Cambria Math"/>
                  </a:rPr>
                  <a:t>* for which</a:t>
                </a:r>
              </a:p>
              <a:p>
                <a:pPr marL="0" indent="0">
                  <a:buNone/>
                </a:pPr>
                <a14:m>
                  <m:oMathPara xmlns:m="http://schemas.openxmlformats.org/officeDocument/2006/math">
                    <m:oMathParaPr>
                      <m:jc m:val="centerGroup"/>
                    </m:oMathParaPr>
                    <m:oMath xmlns:m="http://schemas.openxmlformats.org/officeDocument/2006/math">
                      <m:sSub>
                        <m:sSubPr>
                          <m:ctrlPr>
                            <a:rPr lang="en-GB" sz="2800" i="1" smtClean="0">
                              <a:latin typeface="Cambria Math"/>
                            </a:rPr>
                          </m:ctrlPr>
                        </m:sSubPr>
                        <m:e>
                          <m:r>
                            <a:rPr lang="en-GB" sz="2800" i="1">
                              <a:latin typeface="Cambria Math"/>
                            </a:rPr>
                            <m:t>𝑡</m:t>
                          </m:r>
                        </m:e>
                        <m:sub>
                          <m:r>
                            <a:rPr lang="en-GB" sz="2800" i="1">
                              <a:latin typeface="Cambria Math"/>
                            </a:rPr>
                            <m:t>1−</m:t>
                          </m:r>
                          <m:f>
                            <m:fPr>
                              <m:ctrlPr>
                                <a:rPr lang="en-GB" sz="2800" i="1">
                                  <a:latin typeface="Cambria Math"/>
                                  <a:ea typeface="Cambria Math"/>
                                </a:rPr>
                              </m:ctrlPr>
                            </m:fPr>
                            <m:num>
                              <m:r>
                                <a:rPr lang="en-GB" sz="2800" i="1">
                                  <a:latin typeface="Cambria Math"/>
                                  <a:ea typeface="Cambria Math"/>
                                </a:rPr>
                                <m:t>𝛼</m:t>
                              </m:r>
                            </m:num>
                            <m:den>
                              <m:r>
                                <a:rPr lang="en-GB" sz="2800" i="1">
                                  <a:latin typeface="Cambria Math"/>
                                  <a:ea typeface="Cambria Math"/>
                                </a:rPr>
                                <m:t>2</m:t>
                              </m:r>
                            </m:den>
                          </m:f>
                          <m:r>
                            <a:rPr lang="en-GB" sz="2800" i="1">
                              <a:latin typeface="Cambria Math"/>
                              <a:ea typeface="Cambria Math"/>
                            </a:rPr>
                            <m:t>;</m:t>
                          </m:r>
                          <m:r>
                            <a:rPr lang="en-GB" sz="2800" b="0" i="1" smtClean="0">
                              <a:latin typeface="Cambria Math"/>
                              <a:ea typeface="Cambria Math"/>
                            </a:rPr>
                            <m:t>𝑛</m:t>
                          </m:r>
                          <m:r>
                            <a:rPr lang="en-GB" sz="2800" b="0" i="1" smtClean="0">
                              <a:latin typeface="Cambria Math"/>
                              <a:ea typeface="Cambria Math"/>
                            </a:rPr>
                            <m:t>∗−1</m:t>
                          </m:r>
                        </m:sub>
                      </m:sSub>
                      <m:f>
                        <m:fPr>
                          <m:ctrlPr>
                            <a:rPr lang="en-GB" sz="2800" i="1">
                              <a:latin typeface="Cambria Math"/>
                            </a:rPr>
                          </m:ctrlPr>
                        </m:fPr>
                        <m:num>
                          <m:r>
                            <a:rPr lang="en-GB" sz="2800" i="1">
                              <a:latin typeface="Cambria Math"/>
                            </a:rPr>
                            <m:t>𝑆</m:t>
                          </m:r>
                          <m:r>
                            <a:rPr lang="en-GB" sz="2800" i="1">
                              <a:latin typeface="Cambria Math"/>
                            </a:rPr>
                            <m:t>(</m:t>
                          </m:r>
                          <m:r>
                            <a:rPr lang="en-GB" sz="2800" i="1">
                              <a:latin typeface="Cambria Math"/>
                            </a:rPr>
                            <m:t>𝑛</m:t>
                          </m:r>
                          <m:r>
                            <a:rPr lang="en-GB" sz="2800" i="1">
                              <a:latin typeface="Cambria Math"/>
                            </a:rPr>
                            <m:t>)</m:t>
                          </m:r>
                        </m:num>
                        <m:den>
                          <m:rad>
                            <m:radPr>
                              <m:degHide m:val="on"/>
                              <m:ctrlPr>
                                <a:rPr lang="en-GB" sz="2800" i="1">
                                  <a:latin typeface="Cambria Math"/>
                                </a:rPr>
                              </m:ctrlPr>
                            </m:radPr>
                            <m:deg/>
                            <m:e>
                              <m:sSup>
                                <m:sSupPr>
                                  <m:ctrlPr>
                                    <a:rPr lang="en-GB" sz="2800" i="1" smtClean="0">
                                      <a:latin typeface="Cambria Math"/>
                                    </a:rPr>
                                  </m:ctrlPr>
                                </m:sSupPr>
                                <m:e>
                                  <m:r>
                                    <a:rPr lang="en-GB" sz="2800" b="0" i="1" smtClean="0">
                                      <a:latin typeface="Cambria Math"/>
                                    </a:rPr>
                                    <m:t>𝑛</m:t>
                                  </m:r>
                                </m:e>
                                <m:sup>
                                  <m:r>
                                    <a:rPr lang="en-GB" sz="2800" b="0" i="1" smtClean="0">
                                      <a:latin typeface="Cambria Math"/>
                                    </a:rPr>
                                    <m:t>∗</m:t>
                                  </m:r>
                                </m:sup>
                              </m:sSup>
                            </m:e>
                          </m:rad>
                        </m:den>
                      </m:f>
                      <m:r>
                        <a:rPr lang="en-GB" sz="2800" i="1">
                          <a:latin typeface="Cambria Math"/>
                          <a:ea typeface="Cambria Math"/>
                        </a:rPr>
                        <m:t>≤</m:t>
                      </m:r>
                      <m:r>
                        <a:rPr lang="en-GB" sz="2800" i="1">
                          <a:latin typeface="Cambria Math"/>
                          <a:ea typeface="Cambria Math"/>
                        </a:rPr>
                        <m:t>𝜀</m:t>
                      </m:r>
                    </m:oMath>
                  </m:oMathPara>
                </a14:m>
                <a:endParaRPr lang="en-GB" sz="2800" dirty="0"/>
              </a:p>
              <a:p>
                <a:r>
                  <a:rPr lang="en-GB" sz="2800" dirty="0" smtClean="0"/>
                  <a:t>A similar equation can be derived for relative error and is given in the accompanying paper</a:t>
                </a:r>
                <a:endParaRPr lang="en-GB" sz="2800" dirty="0"/>
              </a:p>
            </p:txBody>
          </p:sp>
        </mc:Choice>
        <mc:Fallback xmlns="">
          <p:sp>
            <p:nvSpPr>
              <p:cNvPr id="5" name="Content Placeholder 4"/>
              <p:cNvSpPr txBox="1">
                <a:spLocks noGrp="1" noRot="1" noChangeAspect="1" noMove="1" noResize="1" noEditPoints="1" noAdjustHandles="1" noChangeArrowheads="1" noChangeShapeType="1" noTextEdit="1"/>
              </p:cNvSpPr>
              <p:nvPr>
                <p:ph idx="1"/>
              </p:nvPr>
            </p:nvSpPr>
            <p:spPr>
              <a:xfrm>
                <a:off x="323906" y="1700213"/>
                <a:ext cx="8497776" cy="4080476"/>
              </a:xfrm>
              <a:prstGeom prst="rect">
                <a:avLst/>
              </a:prstGeom>
              <a:blipFill rotWithShape="1">
                <a:blip r:embed="rId3"/>
                <a:stretch>
                  <a:fillRect l="-2439" t="-1495" r="-1004" b="-3288"/>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pPr>
              <a:defRPr/>
            </a:pPr>
            <a:fld id="{EF09B4B1-7412-4000-A7F1-5F611D42859D}" type="slidenum">
              <a:rPr lang="en-US" smtClean="0">
                <a:solidFill>
                  <a:srgbClr val="323D43"/>
                </a:solidFill>
              </a:rPr>
              <a:pPr>
                <a:defRPr/>
              </a:pPr>
              <a:t>49</a:t>
            </a:fld>
            <a:endParaRPr lang="en-US">
              <a:solidFill>
                <a:srgbClr val="323D43"/>
              </a:solidFill>
            </a:endParaRPr>
          </a:p>
        </p:txBody>
      </p:sp>
    </p:spTree>
    <p:extLst>
      <p:ext uri="{BB962C8B-B14F-4D97-AF65-F5344CB8AC3E}">
        <p14:creationId xmlns:p14="http://schemas.microsoft.com/office/powerpoint/2010/main" val="8128199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Simulation Output Data</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solidFill>
                  <a:srgbClr val="323D43"/>
                </a:solidFill>
              </a:rPr>
              <a:pPr>
                <a:defRPr/>
              </a:pPr>
              <a:t>5</a:t>
            </a:fld>
            <a:endParaRPr lang="en-US">
              <a:solidFill>
                <a:srgbClr val="323D43"/>
              </a:solidFill>
            </a:endParaRPr>
          </a:p>
        </p:txBody>
      </p:sp>
      <p:sp>
        <p:nvSpPr>
          <p:cNvPr id="11" name="Right Arrow 10"/>
          <p:cNvSpPr/>
          <p:nvPr/>
        </p:nvSpPr>
        <p:spPr bwMode="auto">
          <a:xfrm>
            <a:off x="1331640" y="2816932"/>
            <a:ext cx="1656184" cy="936104"/>
          </a:xfrm>
          <a:prstGeom prst="rightArrow">
            <a:avLst/>
          </a:prstGeom>
          <a:solidFill>
            <a:schemeClr val="accent3">
              <a:lumMod val="20000"/>
              <a:lumOff val="80000"/>
            </a:schemeClr>
          </a:solidFill>
          <a:ln w="12700" cap="flat" cmpd="sng" algn="ctr">
            <a:solidFill>
              <a:schemeClr val="tx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2"/>
                </a:solidFill>
                <a:effectLst/>
                <a:latin typeface="Lucida Sans" pitchFamily="34" charset="0"/>
                <a:ea typeface="ＭＳ Ｐゴシック" pitchFamily="16" charset="-128"/>
                <a:cs typeface="Arial" charset="0"/>
              </a:rPr>
              <a:t>Input</a:t>
            </a:r>
          </a:p>
        </p:txBody>
      </p:sp>
      <p:sp>
        <p:nvSpPr>
          <p:cNvPr id="12" name="Rounded Rectangle 11"/>
          <p:cNvSpPr/>
          <p:nvPr/>
        </p:nvSpPr>
        <p:spPr bwMode="auto">
          <a:xfrm>
            <a:off x="3059832" y="2312876"/>
            <a:ext cx="3096344" cy="2016224"/>
          </a:xfrm>
          <a:prstGeom prst="roundRect">
            <a:avLst/>
          </a:prstGeom>
          <a:solidFill>
            <a:schemeClr val="accent3">
              <a:lumMod val="20000"/>
              <a:lumOff val="80000"/>
            </a:schemeClr>
          </a:solidFill>
          <a:ln w="12700" cap="flat" cmpd="sng" algn="ctr">
            <a:solidFill>
              <a:schemeClr val="tx2"/>
            </a:solidFill>
            <a:prstDash val="solid"/>
            <a:round/>
            <a:headEnd type="none" w="med" len="med"/>
            <a:tailEnd type="none" w="med" len="med"/>
          </a:ln>
          <a:effectLst/>
          <a:extLst/>
        </p:spPr>
        <p:txBody>
          <a:bodyPr vert="horz" wrap="none" lIns="91440" tIns="45720" rIns="91440" bIns="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2"/>
                </a:solidFill>
                <a:effectLst/>
                <a:latin typeface="Lucida Sans" pitchFamily="34" charset="0"/>
                <a:ea typeface="ＭＳ Ｐゴシック" pitchFamily="16" charset="-128"/>
                <a:cs typeface="Arial" charset="0"/>
              </a:rPr>
              <a:t>Simulation Model</a:t>
            </a:r>
          </a:p>
        </p:txBody>
      </p:sp>
      <p:sp>
        <p:nvSpPr>
          <p:cNvPr id="13" name="Right Arrow 12"/>
          <p:cNvSpPr/>
          <p:nvPr/>
        </p:nvSpPr>
        <p:spPr bwMode="auto">
          <a:xfrm>
            <a:off x="6228184" y="2816932"/>
            <a:ext cx="1656184" cy="936104"/>
          </a:xfrm>
          <a:prstGeom prst="rightArrow">
            <a:avLst/>
          </a:prstGeom>
          <a:solidFill>
            <a:schemeClr val="accent3">
              <a:lumMod val="20000"/>
              <a:lumOff val="80000"/>
            </a:schemeClr>
          </a:solidFill>
          <a:ln w="12700" cap="flat" cmpd="sng" algn="ctr">
            <a:solidFill>
              <a:schemeClr val="tx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2"/>
                </a:solidFill>
                <a:effectLst/>
                <a:latin typeface="Lucida Sans" pitchFamily="34" charset="0"/>
                <a:ea typeface="ＭＳ Ｐゴシック" pitchFamily="16" charset="-128"/>
                <a:cs typeface="Arial" charset="0"/>
              </a:rPr>
              <a:t>Output</a:t>
            </a:r>
          </a:p>
        </p:txBody>
      </p:sp>
      <p:sp>
        <p:nvSpPr>
          <p:cNvPr id="14" name="Oval 13"/>
          <p:cNvSpPr/>
          <p:nvPr/>
        </p:nvSpPr>
        <p:spPr bwMode="auto">
          <a:xfrm>
            <a:off x="5688124" y="2024844"/>
            <a:ext cx="2916324" cy="2592288"/>
          </a:xfrm>
          <a:prstGeom prst="ellipse">
            <a:avLst/>
          </a:prstGeom>
          <a:noFill/>
          <a:ln w="76200" cap="flat" cmpd="sng" algn="ctr">
            <a:solidFill>
              <a:srgbClr val="FF0000"/>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2"/>
              </a:solidFill>
              <a:effectLst/>
              <a:latin typeface="Lucida Sans" pitchFamily="34" charset="0"/>
              <a:ea typeface="ＭＳ Ｐゴシック" pitchFamily="16" charset="-128"/>
              <a:cs typeface="Arial" charset="0"/>
            </a:endParaRPr>
          </a:p>
        </p:txBody>
      </p:sp>
      <p:sp>
        <p:nvSpPr>
          <p:cNvPr id="15" name="TextBox 14"/>
          <p:cNvSpPr txBox="1"/>
          <p:nvPr/>
        </p:nvSpPr>
        <p:spPr>
          <a:xfrm>
            <a:off x="849963" y="3028890"/>
            <a:ext cx="351378" cy="461665"/>
          </a:xfrm>
          <a:prstGeom prst="rect">
            <a:avLst/>
          </a:prstGeom>
          <a:noFill/>
        </p:spPr>
        <p:txBody>
          <a:bodyPr wrap="none" rtlCol="0">
            <a:spAutoFit/>
          </a:bodyPr>
          <a:lstStyle/>
          <a:p>
            <a:r>
              <a:rPr lang="en-GB" sz="2400" i="1" dirty="0" smtClean="0">
                <a:solidFill>
                  <a:schemeClr val="tx2"/>
                </a:solidFill>
              </a:rPr>
              <a:t>x</a:t>
            </a:r>
            <a:endParaRPr lang="en-GB" sz="2400" i="1" dirty="0">
              <a:solidFill>
                <a:schemeClr val="tx2"/>
              </a:solidFill>
            </a:endParaRPr>
          </a:p>
        </p:txBody>
      </p:sp>
      <p:sp>
        <p:nvSpPr>
          <p:cNvPr id="16" name="TextBox 15"/>
          <p:cNvSpPr txBox="1"/>
          <p:nvPr/>
        </p:nvSpPr>
        <p:spPr>
          <a:xfrm>
            <a:off x="7904251" y="3028890"/>
            <a:ext cx="354584" cy="461665"/>
          </a:xfrm>
          <a:prstGeom prst="rect">
            <a:avLst/>
          </a:prstGeom>
          <a:noFill/>
        </p:spPr>
        <p:txBody>
          <a:bodyPr wrap="none" rtlCol="0">
            <a:spAutoFit/>
          </a:bodyPr>
          <a:lstStyle/>
          <a:p>
            <a:r>
              <a:rPr lang="en-GB" sz="2400" i="1" dirty="0" smtClean="0">
                <a:solidFill>
                  <a:schemeClr val="tx2"/>
                </a:solidFill>
              </a:rPr>
              <a:t>y</a:t>
            </a:r>
            <a:endParaRPr lang="en-GB" sz="2400" i="1" dirty="0">
              <a:solidFill>
                <a:schemeClr val="tx2"/>
              </a:solidFill>
            </a:endParaRPr>
          </a:p>
        </p:txBody>
      </p:sp>
      <p:sp>
        <p:nvSpPr>
          <p:cNvPr id="17" name="TextBox 16"/>
          <p:cNvSpPr txBox="1"/>
          <p:nvPr/>
        </p:nvSpPr>
        <p:spPr>
          <a:xfrm>
            <a:off x="683568" y="4942038"/>
            <a:ext cx="8064896" cy="1384995"/>
          </a:xfrm>
          <a:prstGeom prst="rect">
            <a:avLst/>
          </a:prstGeom>
          <a:noFill/>
        </p:spPr>
        <p:txBody>
          <a:bodyPr wrap="square" rtlCol="0">
            <a:spAutoFit/>
          </a:bodyPr>
          <a:lstStyle/>
          <a:p>
            <a:pPr marL="171450" indent="-171450" algn="l">
              <a:buFont typeface="Arial" panose="020B0604020202020204" pitchFamily="34" charset="0"/>
              <a:buChar char="•"/>
            </a:pPr>
            <a:r>
              <a:rPr lang="en-GB" sz="2800" dirty="0" smtClean="0"/>
              <a:t>Run simulation model </a:t>
            </a:r>
            <a:r>
              <a:rPr lang="en-GB" sz="2800" i="1" dirty="0" smtClean="0"/>
              <a:t>n</a:t>
            </a:r>
            <a:r>
              <a:rPr lang="en-GB" sz="2800" dirty="0" smtClean="0"/>
              <a:t> times</a:t>
            </a:r>
          </a:p>
          <a:p>
            <a:pPr marL="171450" indent="-171450" algn="l">
              <a:buFont typeface="Arial" panose="020B0604020202020204" pitchFamily="34" charset="0"/>
              <a:buChar char="•"/>
            </a:pPr>
            <a:r>
              <a:rPr lang="en-GB" sz="2800" dirty="0" smtClean="0"/>
              <a:t>Collect </a:t>
            </a:r>
            <a:r>
              <a:rPr lang="en-GB" sz="2800" i="1" dirty="0" smtClean="0"/>
              <a:t>n</a:t>
            </a:r>
            <a:r>
              <a:rPr lang="en-GB" sz="2800" dirty="0" smtClean="0"/>
              <a:t> sets of outputs </a:t>
            </a:r>
            <a:r>
              <a:rPr lang="en-GB" sz="2800" i="1" dirty="0" smtClean="0"/>
              <a:t>y</a:t>
            </a:r>
            <a:endParaRPr lang="en-GB" sz="2800" dirty="0" smtClean="0"/>
          </a:p>
          <a:p>
            <a:pPr marL="171450" indent="-171450" algn="l">
              <a:buFont typeface="Arial" panose="020B0604020202020204" pitchFamily="34" charset="0"/>
              <a:buChar char="•"/>
            </a:pPr>
            <a:r>
              <a:rPr lang="en-GB" sz="2800" dirty="0" smtClean="0"/>
              <a:t>Each output set </a:t>
            </a:r>
            <a:r>
              <a:rPr lang="en-GB" sz="2800" i="1" dirty="0" smtClean="0"/>
              <a:t>y</a:t>
            </a:r>
            <a:r>
              <a:rPr lang="en-GB" sz="2800" dirty="0" smtClean="0"/>
              <a:t> consists of </a:t>
            </a:r>
            <a:r>
              <a:rPr lang="en-GB" sz="2800" i="1" dirty="0" smtClean="0"/>
              <a:t>m</a:t>
            </a:r>
            <a:r>
              <a:rPr lang="en-GB" sz="2800" dirty="0" smtClean="0"/>
              <a:t> values</a:t>
            </a:r>
            <a:endParaRPr lang="en-GB" sz="2800" dirty="0"/>
          </a:p>
        </p:txBody>
      </p:sp>
    </p:spTree>
    <p:extLst>
      <p:ext uri="{BB962C8B-B14F-4D97-AF65-F5344CB8AC3E}">
        <p14:creationId xmlns:p14="http://schemas.microsoft.com/office/powerpoint/2010/main" val="3275236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Variance Reduction Techniques</a:t>
            </a:r>
            <a:endParaRPr lang="en-GB" dirty="0"/>
          </a:p>
        </p:txBody>
      </p:sp>
      <p:sp>
        <p:nvSpPr>
          <p:cNvPr id="3" name="Content Placeholder 2"/>
          <p:cNvSpPr>
            <a:spLocks noGrp="1"/>
          </p:cNvSpPr>
          <p:nvPr>
            <p:ph idx="1"/>
          </p:nvPr>
        </p:nvSpPr>
        <p:spPr/>
        <p:txBody>
          <a:bodyPr/>
          <a:lstStyle/>
          <a:p>
            <a:r>
              <a:rPr lang="en-GB" dirty="0" smtClean="0"/>
              <a:t>Principle: increase the precision of results without increasing the computation time</a:t>
            </a:r>
          </a:p>
          <a:p>
            <a:r>
              <a:rPr lang="en-GB" dirty="0" smtClean="0"/>
              <a:t>Most widely used technique: </a:t>
            </a:r>
            <a:r>
              <a:rPr lang="en-GB" b="1" i="1" dirty="0" smtClean="0">
                <a:solidFill>
                  <a:schemeClr val="tx2">
                    <a:lumMod val="75000"/>
                    <a:lumOff val="25000"/>
                  </a:schemeClr>
                </a:solidFill>
              </a:rPr>
              <a:t>Common Random Numbers</a:t>
            </a:r>
            <a:r>
              <a:rPr lang="en-GB" b="1" dirty="0" smtClean="0">
                <a:solidFill>
                  <a:schemeClr val="tx2">
                    <a:lumMod val="75000"/>
                    <a:lumOff val="25000"/>
                  </a:schemeClr>
                </a:solidFill>
              </a:rPr>
              <a:t> </a:t>
            </a:r>
            <a:r>
              <a:rPr lang="en-GB" dirty="0" smtClean="0"/>
              <a:t>(CRN)</a:t>
            </a:r>
          </a:p>
          <a:p>
            <a:r>
              <a:rPr lang="en-GB" dirty="0" smtClean="0"/>
              <a:t>In essence, we compare the effects of different system changes on the same scenarios</a:t>
            </a:r>
            <a:endParaRPr lang="en-GB" dirty="0"/>
          </a:p>
        </p:txBody>
      </p:sp>
    </p:spTree>
    <p:extLst>
      <p:ext uri="{BB962C8B-B14F-4D97-AF65-F5344CB8AC3E}">
        <p14:creationId xmlns:p14="http://schemas.microsoft.com/office/powerpoint/2010/main" val="365658949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CRN</a:t>
            </a:r>
            <a:endParaRPr lang="en-GB" dirty="0"/>
          </a:p>
        </p:txBody>
      </p:sp>
      <p:pic>
        <p:nvPicPr>
          <p:cNvPr id="4" name="Picture 1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9902" y="1412658"/>
            <a:ext cx="6092494" cy="544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07621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Time for an example</a:t>
            </a:r>
            <a:endParaRPr lang="en-GB" dirty="0"/>
          </a:p>
        </p:txBody>
      </p:sp>
      <p:sp>
        <p:nvSpPr>
          <p:cNvPr id="3" name="Text Placeholder 2"/>
          <p:cNvSpPr>
            <a:spLocks noGrp="1"/>
          </p:cNvSpPr>
          <p:nvPr>
            <p:ph type="body" idx="1"/>
          </p:nvPr>
        </p:nvSpPr>
        <p:spPr/>
        <p:txBody>
          <a:bodyPr/>
          <a:lstStyle/>
          <a:p>
            <a:r>
              <a:rPr lang="en-GB" dirty="0" smtClean="0"/>
              <a:t>Example 4: CRN</a:t>
            </a:r>
            <a:endParaRPr lang="en-GB" dirty="0"/>
          </a:p>
        </p:txBody>
      </p:sp>
      <p:sp>
        <p:nvSpPr>
          <p:cNvPr id="4" name="Slide Number Placeholder 3"/>
          <p:cNvSpPr>
            <a:spLocks noGrp="1"/>
          </p:cNvSpPr>
          <p:nvPr>
            <p:ph type="sldNum" sz="quarter" idx="12"/>
          </p:nvPr>
        </p:nvSpPr>
        <p:spPr/>
        <p:txBody>
          <a:bodyPr/>
          <a:lstStyle/>
          <a:p>
            <a:pPr>
              <a:defRPr/>
            </a:pPr>
            <a:fld id="{E0919837-C6CB-460E-BB30-9BCF1AB8C6CD}" type="slidenum">
              <a:rPr lang="en-US" smtClean="0">
                <a:solidFill>
                  <a:srgbClr val="323D43"/>
                </a:solidFill>
              </a:rPr>
              <a:pPr>
                <a:defRPr/>
              </a:pPr>
              <a:t>52</a:t>
            </a:fld>
            <a:endParaRPr lang="en-US">
              <a:solidFill>
                <a:srgbClr val="323D43"/>
              </a:solidFill>
            </a:endParaRPr>
          </a:p>
        </p:txBody>
      </p:sp>
    </p:spTree>
    <p:extLst>
      <p:ext uri="{BB962C8B-B14F-4D97-AF65-F5344CB8AC3E}">
        <p14:creationId xmlns:p14="http://schemas.microsoft.com/office/powerpoint/2010/main" val="268235794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Making comparisons</a:t>
            </a:r>
            <a:endParaRPr lang="en-GB" dirty="0"/>
          </a:p>
        </p:txBody>
      </p:sp>
      <p:sp>
        <p:nvSpPr>
          <p:cNvPr id="3" name="Text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E0919837-C6CB-460E-BB30-9BCF1AB8C6CD}" type="slidenum">
              <a:rPr lang="en-US" smtClean="0">
                <a:solidFill>
                  <a:srgbClr val="323D43"/>
                </a:solidFill>
              </a:rPr>
              <a:pPr>
                <a:defRPr/>
              </a:pPr>
              <a:t>53</a:t>
            </a:fld>
            <a:endParaRPr lang="en-US">
              <a:solidFill>
                <a:srgbClr val="323D43"/>
              </a:solidFill>
            </a:endParaRPr>
          </a:p>
        </p:txBody>
      </p:sp>
    </p:spTree>
    <p:extLst>
      <p:ext uri="{BB962C8B-B14F-4D97-AF65-F5344CB8AC3E}">
        <p14:creationId xmlns:p14="http://schemas.microsoft.com/office/powerpoint/2010/main" val="408978156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Comparisons</a:t>
            </a:r>
            <a:endParaRPr lang="en-GB" dirty="0"/>
          </a:p>
        </p:txBody>
      </p:sp>
      <p:sp>
        <p:nvSpPr>
          <p:cNvPr id="3" name="Content Placeholder 2"/>
          <p:cNvSpPr>
            <a:spLocks noGrp="1"/>
          </p:cNvSpPr>
          <p:nvPr>
            <p:ph idx="1"/>
          </p:nvPr>
        </p:nvSpPr>
        <p:spPr/>
        <p:txBody>
          <a:bodyPr/>
          <a:lstStyle/>
          <a:p>
            <a:r>
              <a:rPr lang="en-GB" dirty="0" smtClean="0"/>
              <a:t>Principle: determine which system is better </a:t>
            </a:r>
            <a:r>
              <a:rPr lang="en-GB" b="1" dirty="0" smtClean="0"/>
              <a:t>and</a:t>
            </a:r>
            <a:r>
              <a:rPr lang="en-GB" dirty="0" smtClean="0"/>
              <a:t> how confident you are</a:t>
            </a:r>
          </a:p>
          <a:p>
            <a:pPr lvl="1"/>
            <a:r>
              <a:rPr lang="en-GB" dirty="0" smtClean="0"/>
              <a:t>e.g. calculate confidence intervals for comparisons between two systems or many systems</a:t>
            </a:r>
          </a:p>
          <a:p>
            <a:endParaRPr lang="en-GB" dirty="0"/>
          </a:p>
          <a:p>
            <a:r>
              <a:rPr lang="en-GB" dirty="0" smtClean="0"/>
              <a:t>We don’t consider </a:t>
            </a:r>
          </a:p>
          <a:p>
            <a:pPr lvl="1"/>
            <a:r>
              <a:rPr lang="en-GB" dirty="0" smtClean="0"/>
              <a:t>Experimental design</a:t>
            </a:r>
          </a:p>
          <a:p>
            <a:pPr lvl="1"/>
            <a:r>
              <a:rPr lang="en-GB" dirty="0" smtClean="0"/>
              <a:t>Simulation optimization</a:t>
            </a:r>
          </a:p>
          <a:p>
            <a:endParaRPr lang="en-GB" dirty="0" smtClean="0"/>
          </a:p>
        </p:txBody>
      </p:sp>
    </p:spTree>
    <p:extLst>
      <p:ext uri="{BB962C8B-B14F-4D97-AF65-F5344CB8AC3E}">
        <p14:creationId xmlns:p14="http://schemas.microsoft.com/office/powerpoint/2010/main" val="73321413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Comparing Two Systems</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GB" dirty="0" smtClean="0"/>
                  <a:t>Assume here that we are comparing the means of two systems</a:t>
                </a:r>
              </a:p>
              <a:p>
                <a:r>
                  <a:rPr lang="en-GB" dirty="0" smtClean="0"/>
                  <a:t>Run </a:t>
                </a:r>
                <a:r>
                  <a:rPr lang="en-GB" i="1" dirty="0" smtClean="0"/>
                  <a:t>n</a:t>
                </a:r>
                <a:r>
                  <a:rPr lang="en-GB" dirty="0" smtClean="0"/>
                  <a:t> replications for each of the two systems </a:t>
                </a:r>
              </a:p>
              <a:p>
                <a:pPr lvl="1"/>
                <a14:m>
                  <m:oMath xmlns:m="http://schemas.openxmlformats.org/officeDocument/2006/math">
                    <m:sSub>
                      <m:sSubPr>
                        <m:ctrlPr>
                          <a:rPr lang="en-GB" i="1" smtClean="0">
                            <a:latin typeface="Cambria Math"/>
                          </a:rPr>
                        </m:ctrlPr>
                      </m:sSubPr>
                      <m:e>
                        <m:acc>
                          <m:accPr>
                            <m:chr m:val="̅"/>
                            <m:ctrlPr>
                              <a:rPr lang="en-GB" i="1" smtClean="0">
                                <a:latin typeface="Cambria Math"/>
                              </a:rPr>
                            </m:ctrlPr>
                          </m:accPr>
                          <m:e>
                            <m:r>
                              <a:rPr lang="en-GB" i="1">
                                <a:latin typeface="Cambria Math"/>
                              </a:rPr>
                              <m:t>𝑦</m:t>
                            </m:r>
                          </m:e>
                        </m:acc>
                      </m:e>
                      <m:sub>
                        <m:r>
                          <a:rPr lang="en-GB" b="0" i="1" smtClean="0">
                            <a:latin typeface="Cambria Math"/>
                          </a:rPr>
                          <m:t>1</m:t>
                        </m:r>
                      </m:sub>
                    </m:sSub>
                    <m:r>
                      <a:rPr lang="en-GB" b="0" i="1" smtClean="0">
                        <a:latin typeface="Cambria Math"/>
                      </a:rPr>
                      <m:t>(1), </m:t>
                    </m:r>
                    <m:sSub>
                      <m:sSubPr>
                        <m:ctrlPr>
                          <a:rPr lang="en-GB" b="0" i="1" smtClean="0">
                            <a:latin typeface="Cambria Math"/>
                          </a:rPr>
                        </m:ctrlPr>
                      </m:sSubPr>
                      <m:e>
                        <m:acc>
                          <m:accPr>
                            <m:chr m:val="̅"/>
                            <m:ctrlPr>
                              <a:rPr lang="en-GB" b="0" i="1" smtClean="0">
                                <a:latin typeface="Cambria Math"/>
                              </a:rPr>
                            </m:ctrlPr>
                          </m:accPr>
                          <m:e>
                            <m:r>
                              <a:rPr lang="en-GB" i="1">
                                <a:latin typeface="Cambria Math"/>
                              </a:rPr>
                              <m:t>𝑦</m:t>
                            </m:r>
                          </m:e>
                        </m:acc>
                      </m:e>
                      <m:sub>
                        <m:r>
                          <a:rPr lang="en-GB" b="0" i="1" smtClean="0">
                            <a:latin typeface="Cambria Math"/>
                          </a:rPr>
                          <m:t>2</m:t>
                        </m:r>
                      </m:sub>
                    </m:sSub>
                    <m:r>
                      <a:rPr lang="en-GB" b="0" i="1" smtClean="0">
                        <a:latin typeface="Cambria Math"/>
                      </a:rPr>
                      <m:t>(1), …, </m:t>
                    </m:r>
                    <m:sSub>
                      <m:sSubPr>
                        <m:ctrlPr>
                          <a:rPr lang="en-GB" b="0" i="1" smtClean="0">
                            <a:latin typeface="Cambria Math"/>
                          </a:rPr>
                        </m:ctrlPr>
                      </m:sSubPr>
                      <m:e>
                        <m:acc>
                          <m:accPr>
                            <m:chr m:val="̅"/>
                            <m:ctrlPr>
                              <a:rPr lang="en-GB" b="0" i="1" smtClean="0">
                                <a:latin typeface="Cambria Math"/>
                              </a:rPr>
                            </m:ctrlPr>
                          </m:accPr>
                          <m:e>
                            <m:r>
                              <a:rPr lang="en-GB" i="1">
                                <a:latin typeface="Cambria Math"/>
                              </a:rPr>
                              <m:t>𝑦</m:t>
                            </m:r>
                          </m:e>
                        </m:acc>
                      </m:e>
                      <m:sub>
                        <m:r>
                          <a:rPr lang="en-GB" b="0" i="1" smtClean="0">
                            <a:latin typeface="Cambria Math"/>
                          </a:rPr>
                          <m:t>𝑛</m:t>
                        </m:r>
                      </m:sub>
                    </m:sSub>
                    <m:r>
                      <a:rPr lang="en-GB" b="0" i="1" smtClean="0">
                        <a:latin typeface="Cambria Math"/>
                      </a:rPr>
                      <m:t>(1)</m:t>
                    </m:r>
                  </m:oMath>
                </a14:m>
                <a:r>
                  <a:rPr lang="en-GB" dirty="0" smtClean="0"/>
                  <a:t> and </a:t>
                </a:r>
                <a14:m>
                  <m:oMath xmlns:m="http://schemas.openxmlformats.org/officeDocument/2006/math">
                    <m:sSub>
                      <m:sSubPr>
                        <m:ctrlPr>
                          <a:rPr lang="en-GB" i="1">
                            <a:latin typeface="Cambria Math"/>
                          </a:rPr>
                        </m:ctrlPr>
                      </m:sSubPr>
                      <m:e>
                        <m:acc>
                          <m:accPr>
                            <m:chr m:val="̅"/>
                            <m:ctrlPr>
                              <a:rPr lang="en-GB" i="1">
                                <a:latin typeface="Cambria Math"/>
                              </a:rPr>
                            </m:ctrlPr>
                          </m:accPr>
                          <m:e>
                            <m:r>
                              <a:rPr lang="en-GB" i="1">
                                <a:latin typeface="Cambria Math"/>
                              </a:rPr>
                              <m:t>𝑦</m:t>
                            </m:r>
                          </m:e>
                        </m:acc>
                      </m:e>
                      <m:sub>
                        <m:r>
                          <a:rPr lang="en-GB" i="1">
                            <a:latin typeface="Cambria Math"/>
                          </a:rPr>
                          <m:t>1</m:t>
                        </m:r>
                      </m:sub>
                    </m:sSub>
                    <m:r>
                      <a:rPr lang="en-GB" b="0" i="1" smtClean="0">
                        <a:latin typeface="Cambria Math"/>
                      </a:rPr>
                      <m:t>(2)</m:t>
                    </m:r>
                    <m:r>
                      <a:rPr lang="en-GB" i="1">
                        <a:latin typeface="Cambria Math"/>
                      </a:rPr>
                      <m:t>, </m:t>
                    </m:r>
                    <m:sSub>
                      <m:sSubPr>
                        <m:ctrlPr>
                          <a:rPr lang="en-GB" i="1">
                            <a:latin typeface="Cambria Math"/>
                          </a:rPr>
                        </m:ctrlPr>
                      </m:sSubPr>
                      <m:e>
                        <m:acc>
                          <m:accPr>
                            <m:chr m:val="̅"/>
                            <m:ctrlPr>
                              <a:rPr lang="en-GB" i="1">
                                <a:latin typeface="Cambria Math"/>
                              </a:rPr>
                            </m:ctrlPr>
                          </m:accPr>
                          <m:e>
                            <m:r>
                              <a:rPr lang="en-GB" i="1">
                                <a:latin typeface="Cambria Math"/>
                              </a:rPr>
                              <m:t>𝑦</m:t>
                            </m:r>
                          </m:e>
                        </m:acc>
                      </m:e>
                      <m:sub>
                        <m:r>
                          <a:rPr lang="en-GB" i="1">
                            <a:latin typeface="Cambria Math"/>
                          </a:rPr>
                          <m:t>2</m:t>
                        </m:r>
                      </m:sub>
                    </m:sSub>
                    <m:r>
                      <a:rPr lang="en-GB" b="0" i="1" smtClean="0">
                        <a:latin typeface="Cambria Math"/>
                      </a:rPr>
                      <m:t>(2)</m:t>
                    </m:r>
                    <m:r>
                      <a:rPr lang="en-GB" i="1">
                        <a:latin typeface="Cambria Math"/>
                      </a:rPr>
                      <m:t>, …, </m:t>
                    </m:r>
                    <m:sSub>
                      <m:sSubPr>
                        <m:ctrlPr>
                          <a:rPr lang="en-GB" i="1">
                            <a:latin typeface="Cambria Math"/>
                          </a:rPr>
                        </m:ctrlPr>
                      </m:sSubPr>
                      <m:e>
                        <m:acc>
                          <m:accPr>
                            <m:chr m:val="̅"/>
                            <m:ctrlPr>
                              <a:rPr lang="en-GB" i="1">
                                <a:latin typeface="Cambria Math"/>
                              </a:rPr>
                            </m:ctrlPr>
                          </m:accPr>
                          <m:e>
                            <m:r>
                              <a:rPr lang="en-GB" i="1">
                                <a:latin typeface="Cambria Math"/>
                              </a:rPr>
                              <m:t>𝑦</m:t>
                            </m:r>
                          </m:e>
                        </m:acc>
                      </m:e>
                      <m:sub>
                        <m:r>
                          <a:rPr lang="en-GB" i="1">
                            <a:latin typeface="Cambria Math"/>
                          </a:rPr>
                          <m:t>𝑛</m:t>
                        </m:r>
                      </m:sub>
                    </m:sSub>
                    <m:r>
                      <a:rPr lang="en-GB" b="0" i="1" smtClean="0">
                        <a:latin typeface="Cambria Math"/>
                      </a:rPr>
                      <m:t>(2)</m:t>
                    </m:r>
                  </m:oMath>
                </a14:m>
                <a:endParaRPr lang="en-GB" dirty="0" smtClean="0"/>
              </a:p>
              <a:p>
                <a:pPr lvl="1"/>
                <a:r>
                  <a:rPr lang="en-GB" dirty="0" smtClean="0"/>
                  <a:t>Define </a:t>
                </a:r>
                <a14:m>
                  <m:oMath xmlns:m="http://schemas.openxmlformats.org/officeDocument/2006/math">
                    <m:sSub>
                      <m:sSubPr>
                        <m:ctrlPr>
                          <a:rPr lang="en-GB" i="1" smtClean="0">
                            <a:latin typeface="Cambria Math"/>
                          </a:rPr>
                        </m:ctrlPr>
                      </m:sSubPr>
                      <m:e>
                        <m:r>
                          <a:rPr lang="en-GB" i="1" smtClean="0">
                            <a:latin typeface="Cambria Math"/>
                            <a:ea typeface="Cambria Math"/>
                          </a:rPr>
                          <m:t>∆</m:t>
                        </m:r>
                      </m:e>
                      <m:sub>
                        <m:r>
                          <a:rPr lang="en-GB" b="0" i="1" smtClean="0">
                            <a:latin typeface="Cambria Math"/>
                          </a:rPr>
                          <m:t>𝑖</m:t>
                        </m:r>
                      </m:sub>
                    </m:sSub>
                    <m:r>
                      <a:rPr lang="en-GB" b="0" i="1" smtClean="0">
                        <a:latin typeface="Cambria Math"/>
                      </a:rPr>
                      <m:t>=</m:t>
                    </m:r>
                    <m:sSub>
                      <m:sSubPr>
                        <m:ctrlPr>
                          <a:rPr lang="en-GB" b="0" i="1" smtClean="0">
                            <a:latin typeface="Cambria Math"/>
                          </a:rPr>
                        </m:ctrlPr>
                      </m:sSubPr>
                      <m:e>
                        <m:acc>
                          <m:accPr>
                            <m:chr m:val="̅"/>
                            <m:ctrlPr>
                              <a:rPr lang="en-GB" b="0" i="1" smtClean="0">
                                <a:latin typeface="Cambria Math"/>
                              </a:rPr>
                            </m:ctrlPr>
                          </m:accPr>
                          <m:e>
                            <m:r>
                              <a:rPr lang="en-GB" i="1">
                                <a:latin typeface="Cambria Math"/>
                              </a:rPr>
                              <m:t>𝑦</m:t>
                            </m:r>
                          </m:e>
                        </m:acc>
                      </m:e>
                      <m:sub>
                        <m:r>
                          <a:rPr lang="en-GB" b="0" i="1" smtClean="0">
                            <a:latin typeface="Cambria Math"/>
                          </a:rPr>
                          <m:t>𝑖</m:t>
                        </m:r>
                      </m:sub>
                    </m:sSub>
                    <m:r>
                      <a:rPr lang="en-GB" b="0" i="1" smtClean="0">
                        <a:latin typeface="Cambria Math"/>
                      </a:rPr>
                      <m:t>(1)−</m:t>
                    </m:r>
                    <m:sSub>
                      <m:sSubPr>
                        <m:ctrlPr>
                          <a:rPr lang="en-GB" b="0" i="1" smtClean="0">
                            <a:latin typeface="Cambria Math"/>
                          </a:rPr>
                        </m:ctrlPr>
                      </m:sSubPr>
                      <m:e>
                        <m:acc>
                          <m:accPr>
                            <m:chr m:val="̅"/>
                            <m:ctrlPr>
                              <a:rPr lang="en-GB" b="0" i="1" smtClean="0">
                                <a:latin typeface="Cambria Math"/>
                              </a:rPr>
                            </m:ctrlPr>
                          </m:accPr>
                          <m:e>
                            <m:r>
                              <a:rPr lang="en-GB" i="1">
                                <a:latin typeface="Cambria Math"/>
                              </a:rPr>
                              <m:t>𝑦</m:t>
                            </m:r>
                          </m:e>
                        </m:acc>
                      </m:e>
                      <m:sub>
                        <m:r>
                          <a:rPr lang="en-GB" b="0" i="1" smtClean="0">
                            <a:latin typeface="Cambria Math"/>
                          </a:rPr>
                          <m:t>𝑖</m:t>
                        </m:r>
                      </m:sub>
                    </m:sSub>
                    <m:r>
                      <a:rPr lang="en-GB" b="0" i="1" smtClean="0">
                        <a:latin typeface="Cambria Math"/>
                      </a:rPr>
                      <m:t>(2),  </m:t>
                    </m:r>
                    <m:r>
                      <a:rPr lang="en-GB" b="0" i="1" smtClean="0">
                        <a:latin typeface="Cambria Math"/>
                      </a:rPr>
                      <m:t>𝑖</m:t>
                    </m:r>
                    <m:r>
                      <a:rPr lang="en-GB" b="0" i="1" smtClean="0">
                        <a:latin typeface="Cambria Math"/>
                      </a:rPr>
                      <m:t>=1, …, </m:t>
                    </m:r>
                    <m:r>
                      <a:rPr lang="en-GB" b="0" i="1" smtClean="0">
                        <a:latin typeface="Cambria Math"/>
                      </a:rPr>
                      <m:t>𝑛</m:t>
                    </m:r>
                  </m:oMath>
                </a14:m>
                <a:endParaRPr lang="en-GB" dirty="0" smtClean="0"/>
              </a:p>
              <a:p>
                <a:r>
                  <a:rPr lang="en-GB" dirty="0" smtClean="0"/>
                  <a:t>Is </a:t>
                </a:r>
                <a14:m>
                  <m:oMath xmlns:m="http://schemas.openxmlformats.org/officeDocument/2006/math">
                    <m:sSub>
                      <m:sSubPr>
                        <m:ctrlPr>
                          <a:rPr lang="en-GB" i="1" smtClean="0">
                            <a:latin typeface="Cambria Math"/>
                          </a:rPr>
                        </m:ctrlPr>
                      </m:sSubPr>
                      <m:e>
                        <m:r>
                          <a:rPr lang="en-GB" i="1" smtClean="0">
                            <a:latin typeface="Cambria Math"/>
                            <a:ea typeface="Cambria Math"/>
                          </a:rPr>
                          <m:t>∆</m:t>
                        </m:r>
                      </m:e>
                      <m:sub>
                        <m:r>
                          <a:rPr lang="en-GB" b="0" i="1" smtClean="0">
                            <a:latin typeface="Cambria Math"/>
                          </a:rPr>
                          <m:t>𝑖</m:t>
                        </m:r>
                      </m:sub>
                    </m:sSub>
                  </m:oMath>
                </a14:m>
                <a:r>
                  <a:rPr lang="en-GB" dirty="0" smtClean="0"/>
                  <a:t> </a:t>
                </a:r>
              </a:p>
              <a:p>
                <a:pPr lvl="1"/>
                <a:r>
                  <a:rPr lang="en-GB" dirty="0" smtClean="0"/>
                  <a:t>random noise around zero – </a:t>
                </a:r>
                <a:r>
                  <a:rPr lang="en-GB" b="1" i="1" dirty="0" smtClean="0">
                    <a:solidFill>
                      <a:schemeClr val="tx2">
                        <a:lumMod val="75000"/>
                        <a:lumOff val="25000"/>
                      </a:schemeClr>
                    </a:solidFill>
                  </a:rPr>
                  <a:t>no difference</a:t>
                </a:r>
              </a:p>
              <a:p>
                <a:pPr lvl="1"/>
                <a:r>
                  <a:rPr lang="en-GB" dirty="0" smtClean="0"/>
                  <a:t>a signal with non-zero mean – </a:t>
                </a:r>
                <a:r>
                  <a:rPr lang="en-GB" b="1" i="1" dirty="0" smtClean="0">
                    <a:solidFill>
                      <a:schemeClr val="tx2">
                        <a:lumMod val="75000"/>
                        <a:lumOff val="25000"/>
                      </a:schemeClr>
                    </a:solidFill>
                  </a:rPr>
                  <a:t>difference</a:t>
                </a:r>
                <a:endParaRPr lang="en-GB" b="1" i="1" dirty="0">
                  <a:solidFill>
                    <a:schemeClr val="tx2">
                      <a:lumMod val="75000"/>
                      <a:lumOff val="25000"/>
                    </a:schemeClr>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2152" t="-1185" r="-143"/>
                </a:stretch>
              </a:blipFill>
            </p:spPr>
            <p:txBody>
              <a:bodyPr/>
              <a:lstStyle/>
              <a:p>
                <a:r>
                  <a:rPr lang="en-GB">
                    <a:noFill/>
                  </a:rPr>
                  <a:t> </a:t>
                </a:r>
              </a:p>
            </p:txBody>
          </p:sp>
        </mc:Fallback>
      </mc:AlternateContent>
    </p:spTree>
    <p:extLst>
      <p:ext uri="{BB962C8B-B14F-4D97-AF65-F5344CB8AC3E}">
        <p14:creationId xmlns:p14="http://schemas.microsoft.com/office/powerpoint/2010/main" val="400541282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Comparing Two Systems</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GB" dirty="0" smtClean="0"/>
                  <a:t>When we have checked that the </a:t>
                </a:r>
                <a14:m>
                  <m:oMath xmlns:m="http://schemas.openxmlformats.org/officeDocument/2006/math">
                    <m:sSub>
                      <m:sSubPr>
                        <m:ctrlPr>
                          <a:rPr lang="en-GB" i="1">
                            <a:latin typeface="Cambria Math"/>
                          </a:rPr>
                        </m:ctrlPr>
                      </m:sSubPr>
                      <m:e>
                        <m:r>
                          <a:rPr lang="en-GB" i="1">
                            <a:latin typeface="Cambria Math"/>
                            <a:ea typeface="Cambria Math"/>
                          </a:rPr>
                          <m:t>∆</m:t>
                        </m:r>
                      </m:e>
                      <m:sub>
                        <m:r>
                          <a:rPr lang="en-GB" i="1">
                            <a:latin typeface="Cambria Math"/>
                          </a:rPr>
                          <m:t>𝑖</m:t>
                        </m:r>
                      </m:sub>
                    </m:sSub>
                  </m:oMath>
                </a14:m>
                <a:r>
                  <a:rPr lang="en-GB" dirty="0" smtClean="0"/>
                  <a:t> are normal, we can write a confidence interval for the difference</a:t>
                </a:r>
              </a:p>
              <a:p>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2605" t="-2729" r="-14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flipH="1">
                <a:off x="1547933" y="3465004"/>
                <a:ext cx="5005425" cy="96917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GB" sz="2800" i="1" smtClean="0">
                              <a:latin typeface="Cambria Math"/>
                            </a:rPr>
                          </m:ctrlPr>
                        </m:accPr>
                        <m:e>
                          <m:r>
                            <a:rPr lang="en-GB" sz="2800" i="1" smtClean="0">
                              <a:latin typeface="Cambria Math"/>
                              <a:ea typeface="Cambria Math"/>
                            </a:rPr>
                            <m:t>∆</m:t>
                          </m:r>
                        </m:e>
                      </m:acc>
                      <m:d>
                        <m:dPr>
                          <m:ctrlPr>
                            <a:rPr lang="en-GB" sz="2800" b="0" i="1" smtClean="0">
                              <a:latin typeface="Cambria Math"/>
                            </a:rPr>
                          </m:ctrlPr>
                        </m:dPr>
                        <m:e>
                          <m:r>
                            <a:rPr lang="en-GB" sz="2800" b="0" i="1" smtClean="0">
                              <a:latin typeface="Cambria Math"/>
                            </a:rPr>
                            <m:t>𝑛</m:t>
                          </m:r>
                        </m:e>
                      </m:d>
                      <m:r>
                        <a:rPr lang="en-GB" sz="2800" b="0" i="1" smtClean="0">
                          <a:latin typeface="Cambria Math"/>
                          <a:ea typeface="Cambria Math"/>
                        </a:rPr>
                        <m:t>±</m:t>
                      </m:r>
                      <m:sSub>
                        <m:sSubPr>
                          <m:ctrlPr>
                            <a:rPr lang="en-GB" sz="2800" b="0" i="1" smtClean="0">
                              <a:latin typeface="Cambria Math"/>
                              <a:ea typeface="Cambria Math"/>
                            </a:rPr>
                          </m:ctrlPr>
                        </m:sSubPr>
                        <m:e>
                          <m:r>
                            <a:rPr lang="en-GB" sz="2800" b="0" i="1" smtClean="0">
                              <a:latin typeface="Cambria Math"/>
                              <a:ea typeface="Cambria Math"/>
                            </a:rPr>
                            <m:t>𝑡</m:t>
                          </m:r>
                        </m:e>
                        <m:sub>
                          <m:r>
                            <a:rPr lang="en-GB" sz="2800" b="0" i="1" smtClean="0">
                              <a:latin typeface="Cambria Math"/>
                              <a:ea typeface="Cambria Math"/>
                            </a:rPr>
                            <m:t>𝑛</m:t>
                          </m:r>
                          <m:r>
                            <a:rPr lang="en-GB" sz="2800" b="0" i="1" smtClean="0">
                              <a:latin typeface="Cambria Math"/>
                              <a:ea typeface="Cambria Math"/>
                            </a:rPr>
                            <m:t>−1,1−</m:t>
                          </m:r>
                          <m:r>
                            <a:rPr lang="en-GB" sz="2800" b="0" i="1" smtClean="0">
                              <a:latin typeface="Cambria Math"/>
                              <a:ea typeface="Cambria Math"/>
                            </a:rPr>
                            <m:t>𝛼</m:t>
                          </m:r>
                          <m:r>
                            <a:rPr lang="en-GB" sz="2800" b="0" i="1" smtClean="0">
                              <a:latin typeface="Cambria Math"/>
                              <a:ea typeface="Cambria Math"/>
                            </a:rPr>
                            <m:t>/2</m:t>
                          </m:r>
                        </m:sub>
                      </m:sSub>
                      <m:rad>
                        <m:radPr>
                          <m:degHide m:val="on"/>
                          <m:ctrlPr>
                            <a:rPr lang="en-GB" sz="2800" b="0" i="1" smtClean="0">
                              <a:latin typeface="Cambria Math"/>
                              <a:ea typeface="Cambria Math"/>
                            </a:rPr>
                          </m:ctrlPr>
                        </m:radPr>
                        <m:deg/>
                        <m:e>
                          <m:r>
                            <a:rPr lang="en-GB" sz="2800" b="0" i="1" smtClean="0">
                              <a:latin typeface="Cambria Math"/>
                              <a:ea typeface="Cambria Math"/>
                            </a:rPr>
                            <m:t>𝑉𝑎𝑟</m:t>
                          </m:r>
                          <m:d>
                            <m:dPr>
                              <m:begChr m:val="["/>
                              <m:endChr m:val="]"/>
                              <m:ctrlPr>
                                <a:rPr lang="en-GB" sz="2800" b="0" i="1" smtClean="0">
                                  <a:latin typeface="Cambria Math"/>
                                  <a:ea typeface="Cambria Math"/>
                                </a:rPr>
                              </m:ctrlPr>
                            </m:dPr>
                            <m:e>
                              <m:acc>
                                <m:accPr>
                                  <m:chr m:val="̅"/>
                                  <m:ctrlPr>
                                    <a:rPr lang="en-GB" sz="2800" b="0" i="1" smtClean="0">
                                      <a:latin typeface="Cambria Math"/>
                                      <a:ea typeface="Cambria Math"/>
                                    </a:rPr>
                                  </m:ctrlPr>
                                </m:accPr>
                                <m:e>
                                  <m:r>
                                    <a:rPr lang="en-GB" sz="2800" b="0" i="1" smtClean="0">
                                      <a:latin typeface="Cambria Math"/>
                                      <a:ea typeface="Cambria Math"/>
                                    </a:rPr>
                                    <m:t>∆</m:t>
                                  </m:r>
                                </m:e>
                              </m:acc>
                              <m:r>
                                <a:rPr lang="en-GB" sz="2800" b="0" i="1" smtClean="0">
                                  <a:latin typeface="Cambria Math"/>
                                </a:rPr>
                                <m:t>(</m:t>
                              </m:r>
                              <m:r>
                                <a:rPr lang="en-GB" sz="2800" b="0" i="1" smtClean="0">
                                  <a:latin typeface="Cambria Math"/>
                                </a:rPr>
                                <m:t>𝑛</m:t>
                              </m:r>
                              <m:r>
                                <a:rPr lang="en-GB" sz="2800" b="0" i="1" smtClean="0">
                                  <a:latin typeface="Cambria Math"/>
                                </a:rPr>
                                <m:t>)</m:t>
                              </m:r>
                            </m:e>
                          </m:d>
                        </m:e>
                      </m:rad>
                    </m:oMath>
                  </m:oMathPara>
                </a14:m>
                <a:endParaRPr lang="en-GB" sz="2800" dirty="0"/>
              </a:p>
            </p:txBody>
          </p:sp>
        </mc:Choice>
        <mc:Fallback xmlns="">
          <p:sp>
            <p:nvSpPr>
              <p:cNvPr id="4" name="TextBox 3"/>
              <p:cNvSpPr txBox="1">
                <a:spLocks noRot="1" noChangeAspect="1" noMove="1" noResize="1" noEditPoints="1" noAdjustHandles="1" noChangeArrowheads="1" noChangeShapeType="1" noTextEdit="1"/>
              </p:cNvSpPr>
              <p:nvPr/>
            </p:nvSpPr>
            <p:spPr>
              <a:xfrm flipH="1">
                <a:off x="1547664" y="3465004"/>
                <a:ext cx="5004556" cy="969176"/>
              </a:xfrm>
              <a:prstGeom prst="rect">
                <a:avLst/>
              </a:prstGeom>
              <a:blipFill rotWithShape="1">
                <a:blip r:embed="rId4"/>
                <a:stretch>
                  <a:fillRect/>
                </a:stretch>
              </a:blipFill>
            </p:spPr>
            <p:txBody>
              <a:bodyPr/>
              <a:lstStyle/>
              <a:p>
                <a:r>
                  <a:rPr lang="en-GB">
                    <a:noFill/>
                  </a:rPr>
                  <a:t> </a:t>
                </a:r>
              </a:p>
            </p:txBody>
          </p:sp>
        </mc:Fallback>
      </mc:AlternateContent>
      <p:sp>
        <p:nvSpPr>
          <p:cNvPr id="5" name="TextBox 4"/>
          <p:cNvSpPr txBox="1"/>
          <p:nvPr/>
        </p:nvSpPr>
        <p:spPr>
          <a:xfrm>
            <a:off x="534838" y="5193101"/>
            <a:ext cx="8350370" cy="1200329"/>
          </a:xfrm>
          <a:prstGeom prst="rect">
            <a:avLst/>
          </a:prstGeom>
          <a:solidFill>
            <a:schemeClr val="bg2">
              <a:lumMod val="20000"/>
              <a:lumOff val="80000"/>
            </a:schemeClr>
          </a:solidFill>
          <a:ln>
            <a:solidFill>
              <a:schemeClr val="tx2"/>
            </a:solidFill>
          </a:ln>
        </p:spPr>
        <p:txBody>
          <a:bodyPr wrap="square" rtlCol="0">
            <a:spAutoFit/>
          </a:bodyPr>
          <a:lstStyle/>
          <a:p>
            <a:r>
              <a:rPr lang="en-GB" sz="2400" dirty="0" smtClean="0"/>
              <a:t>If the confidence intervals do not  include zero, we can say that we are  (1-</a:t>
            </a:r>
            <a:r>
              <a:rPr lang="en-GB" sz="2400" dirty="0" smtClean="0">
                <a:latin typeface="Symbol" panose="05050102010706020507" pitchFamily="18" charset="2"/>
              </a:rPr>
              <a:t>a</a:t>
            </a:r>
            <a:r>
              <a:rPr lang="en-GB" sz="2400" dirty="0" smtClean="0"/>
              <a:t>)% certain that system 1 has a different mean output to system 2.</a:t>
            </a:r>
            <a:endParaRPr lang="en-GB" sz="2400" dirty="0"/>
          </a:p>
        </p:txBody>
      </p:sp>
    </p:spTree>
    <p:extLst>
      <p:ext uri="{BB962C8B-B14F-4D97-AF65-F5344CB8AC3E}">
        <p14:creationId xmlns:p14="http://schemas.microsoft.com/office/powerpoint/2010/main" val="3887806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3: TB/HIV Model</a:t>
            </a:r>
            <a:endParaRPr lang="en-GB" dirty="0"/>
          </a:p>
        </p:txBody>
      </p:sp>
      <p:sp>
        <p:nvSpPr>
          <p:cNvPr id="3" name="Content Placeholder 2"/>
          <p:cNvSpPr>
            <a:spLocks noGrp="1"/>
          </p:cNvSpPr>
          <p:nvPr>
            <p:ph idx="1"/>
          </p:nvPr>
        </p:nvSpPr>
        <p:spPr/>
        <p:txBody>
          <a:bodyPr/>
          <a:lstStyle/>
          <a:p>
            <a:r>
              <a:rPr lang="en-GB" dirty="0" smtClean="0"/>
              <a:t>We wish to compare two interventions:</a:t>
            </a:r>
          </a:p>
          <a:p>
            <a:pPr marL="514350" indent="-514350">
              <a:buFont typeface="+mj-lt"/>
              <a:buAutoNum type="arabicPeriod"/>
            </a:pPr>
            <a:r>
              <a:rPr lang="en-GB" dirty="0" smtClean="0"/>
              <a:t>Visit households in which someone has previously been diagnosed with TB disease</a:t>
            </a:r>
          </a:p>
          <a:p>
            <a:pPr marL="514350" indent="-514350">
              <a:buFont typeface="+mj-lt"/>
              <a:buAutoNum type="arabicPeriod"/>
            </a:pPr>
            <a:r>
              <a:rPr lang="en-GB" dirty="0" smtClean="0"/>
              <a:t>Visit households in which someone is in the late stages of HIV</a:t>
            </a:r>
          </a:p>
          <a:p>
            <a:r>
              <a:rPr lang="en-GB" dirty="0" smtClean="0"/>
              <a:t>Intervention 2 finds 43±22 more TB cases than intervention 1</a:t>
            </a:r>
            <a:endParaRPr lang="en-GB" dirty="0"/>
          </a:p>
        </p:txBody>
      </p:sp>
    </p:spTree>
    <p:extLst>
      <p:ext uri="{BB962C8B-B14F-4D97-AF65-F5344CB8AC3E}">
        <p14:creationId xmlns:p14="http://schemas.microsoft.com/office/powerpoint/2010/main" val="416594973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838" y="476672"/>
            <a:ext cx="8427913" cy="973138"/>
          </a:xfrm>
        </p:spPr>
        <p:txBody>
          <a:bodyPr/>
          <a:lstStyle/>
          <a:p>
            <a:r>
              <a:rPr lang="en-GB" dirty="0" smtClean="0"/>
              <a:t>Example TB/HIV Model</a:t>
            </a: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035" y="1592796"/>
            <a:ext cx="7419519" cy="4876800"/>
          </a:xfrm>
          <a:prstGeom prst="rect">
            <a:avLst/>
          </a:prstGeom>
        </p:spPr>
      </p:pic>
    </p:spTree>
    <p:extLst>
      <p:ext uri="{BB962C8B-B14F-4D97-AF65-F5344CB8AC3E}">
        <p14:creationId xmlns:p14="http://schemas.microsoft.com/office/powerpoint/2010/main" val="66280954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Multiple Comparisons</a:t>
            </a:r>
            <a:endParaRPr lang="en-GB" dirty="0"/>
          </a:p>
        </p:txBody>
      </p:sp>
      <p:sp>
        <p:nvSpPr>
          <p:cNvPr id="4" name="Content Placeholder 3"/>
          <p:cNvSpPr>
            <a:spLocks noGrp="1"/>
          </p:cNvSpPr>
          <p:nvPr>
            <p:ph idx="1"/>
          </p:nvPr>
        </p:nvSpPr>
        <p:spPr>
          <a:xfrm>
            <a:off x="323906" y="1700213"/>
            <a:ext cx="8497776" cy="1284527"/>
          </a:xfrm>
        </p:spPr>
        <p:txBody>
          <a:bodyPr/>
          <a:lstStyle/>
          <a:p>
            <a:r>
              <a:rPr lang="en-GB" dirty="0" smtClean="0"/>
              <a:t>When comparing </a:t>
            </a:r>
            <a:r>
              <a:rPr lang="en-GB" i="1" dirty="0" smtClean="0"/>
              <a:t>k </a:t>
            </a:r>
            <a:r>
              <a:rPr lang="en-GB" dirty="0" smtClean="0"/>
              <a:t>&gt; 2 alternative systems</a:t>
            </a:r>
          </a:p>
          <a:p>
            <a:pPr lvl="1"/>
            <a:r>
              <a:rPr lang="en-GB" dirty="0" smtClean="0"/>
              <a:t>Simultaneously calculating several confidence intervals</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solidFill>
                  <a:srgbClr val="323D43"/>
                </a:solidFill>
              </a:rPr>
              <a:pPr>
                <a:defRPr/>
              </a:pPr>
              <a:t>59</a:t>
            </a:fld>
            <a:endParaRPr lang="en-US">
              <a:solidFill>
                <a:srgbClr val="323D43"/>
              </a:solidFill>
            </a:endParaRPr>
          </a:p>
        </p:txBody>
      </p:sp>
      <p:cxnSp>
        <p:nvCxnSpPr>
          <p:cNvPr id="6" name="Straight Connector 5"/>
          <p:cNvCxnSpPr/>
          <p:nvPr/>
        </p:nvCxnSpPr>
        <p:spPr bwMode="auto">
          <a:xfrm>
            <a:off x="931653" y="3536833"/>
            <a:ext cx="3347049" cy="0"/>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Connector 7"/>
          <p:cNvCxnSpPr/>
          <p:nvPr/>
        </p:nvCxnSpPr>
        <p:spPr bwMode="auto">
          <a:xfrm>
            <a:off x="2605177" y="3364304"/>
            <a:ext cx="0" cy="362310"/>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Box 8"/>
          <p:cNvSpPr txBox="1"/>
          <p:nvPr/>
        </p:nvSpPr>
        <p:spPr>
          <a:xfrm>
            <a:off x="1825881" y="3748981"/>
            <a:ext cx="1587294" cy="369332"/>
          </a:xfrm>
          <a:prstGeom prst="rect">
            <a:avLst/>
          </a:prstGeom>
          <a:noFill/>
        </p:spPr>
        <p:txBody>
          <a:bodyPr wrap="none" rtlCol="0">
            <a:spAutoFit/>
          </a:bodyPr>
          <a:lstStyle/>
          <a:p>
            <a:r>
              <a:rPr lang="en-GB" dirty="0" smtClean="0"/>
              <a:t>Comparison 1</a:t>
            </a:r>
            <a:endParaRPr lang="en-GB" dirty="0"/>
          </a:p>
        </p:txBody>
      </p:sp>
      <p:sp>
        <p:nvSpPr>
          <p:cNvPr id="14" name="Rectangle 13"/>
          <p:cNvSpPr/>
          <p:nvPr/>
        </p:nvSpPr>
        <p:spPr bwMode="auto">
          <a:xfrm>
            <a:off x="1397479" y="3174523"/>
            <a:ext cx="2398144" cy="362310"/>
          </a:xfrm>
          <a:prstGeom prst="rect">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15" name="TextBox 14"/>
          <p:cNvSpPr txBox="1"/>
          <p:nvPr/>
        </p:nvSpPr>
        <p:spPr>
          <a:xfrm>
            <a:off x="1463575" y="3162389"/>
            <a:ext cx="2201244" cy="369332"/>
          </a:xfrm>
          <a:prstGeom prst="rect">
            <a:avLst/>
          </a:prstGeom>
          <a:noFill/>
        </p:spPr>
        <p:txBody>
          <a:bodyPr wrap="none" rtlCol="0">
            <a:spAutoFit/>
          </a:bodyPr>
          <a:lstStyle/>
          <a:p>
            <a:r>
              <a:rPr lang="en-GB" dirty="0" smtClean="0"/>
              <a:t>Confidence Interval</a:t>
            </a:r>
            <a:endParaRPr lang="en-GB" dirty="0"/>
          </a:p>
        </p:txBody>
      </p:sp>
      <p:cxnSp>
        <p:nvCxnSpPr>
          <p:cNvPr id="16" name="Straight Connector 15"/>
          <p:cNvCxnSpPr/>
          <p:nvPr/>
        </p:nvCxnSpPr>
        <p:spPr bwMode="auto">
          <a:xfrm>
            <a:off x="911523" y="4724413"/>
            <a:ext cx="3347049" cy="0"/>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Connector 16"/>
          <p:cNvCxnSpPr/>
          <p:nvPr/>
        </p:nvCxnSpPr>
        <p:spPr bwMode="auto">
          <a:xfrm>
            <a:off x="2585047" y="4551884"/>
            <a:ext cx="0" cy="362310"/>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Box 17"/>
          <p:cNvSpPr txBox="1"/>
          <p:nvPr/>
        </p:nvSpPr>
        <p:spPr>
          <a:xfrm>
            <a:off x="1788498" y="4936561"/>
            <a:ext cx="1616148" cy="369332"/>
          </a:xfrm>
          <a:prstGeom prst="rect">
            <a:avLst/>
          </a:prstGeom>
          <a:noFill/>
        </p:spPr>
        <p:txBody>
          <a:bodyPr wrap="none" rtlCol="0">
            <a:spAutoFit/>
          </a:bodyPr>
          <a:lstStyle/>
          <a:p>
            <a:r>
              <a:rPr lang="en-GB" dirty="0" smtClean="0"/>
              <a:t>Comparison 2</a:t>
            </a:r>
            <a:endParaRPr lang="en-GB" dirty="0"/>
          </a:p>
        </p:txBody>
      </p:sp>
      <p:sp>
        <p:nvSpPr>
          <p:cNvPr id="19" name="Rectangle 18"/>
          <p:cNvSpPr/>
          <p:nvPr/>
        </p:nvSpPr>
        <p:spPr bwMode="auto">
          <a:xfrm>
            <a:off x="1377349" y="4362103"/>
            <a:ext cx="2398144" cy="362310"/>
          </a:xfrm>
          <a:prstGeom prst="rect">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20" name="TextBox 19"/>
          <p:cNvSpPr txBox="1"/>
          <p:nvPr/>
        </p:nvSpPr>
        <p:spPr>
          <a:xfrm>
            <a:off x="1484425" y="4367218"/>
            <a:ext cx="2201244" cy="369332"/>
          </a:xfrm>
          <a:prstGeom prst="rect">
            <a:avLst/>
          </a:prstGeom>
          <a:noFill/>
        </p:spPr>
        <p:txBody>
          <a:bodyPr wrap="none" rtlCol="0">
            <a:spAutoFit/>
          </a:bodyPr>
          <a:lstStyle/>
          <a:p>
            <a:r>
              <a:rPr lang="en-GB" dirty="0" smtClean="0"/>
              <a:t>Confidence Interval</a:t>
            </a:r>
            <a:endParaRPr lang="en-GB" dirty="0"/>
          </a:p>
        </p:txBody>
      </p:sp>
      <p:cxnSp>
        <p:nvCxnSpPr>
          <p:cNvPr id="21" name="Straight Connector 20"/>
          <p:cNvCxnSpPr/>
          <p:nvPr/>
        </p:nvCxnSpPr>
        <p:spPr bwMode="auto">
          <a:xfrm>
            <a:off x="946029" y="6001135"/>
            <a:ext cx="3347049" cy="0"/>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p:cNvCxnSpPr/>
          <p:nvPr/>
        </p:nvCxnSpPr>
        <p:spPr bwMode="auto">
          <a:xfrm>
            <a:off x="2619553" y="5828606"/>
            <a:ext cx="0" cy="362310"/>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Box 22"/>
          <p:cNvSpPr txBox="1"/>
          <p:nvPr/>
        </p:nvSpPr>
        <p:spPr>
          <a:xfrm>
            <a:off x="1823004" y="6230536"/>
            <a:ext cx="1614545" cy="369332"/>
          </a:xfrm>
          <a:prstGeom prst="rect">
            <a:avLst/>
          </a:prstGeom>
          <a:noFill/>
        </p:spPr>
        <p:txBody>
          <a:bodyPr wrap="none" rtlCol="0">
            <a:spAutoFit/>
          </a:bodyPr>
          <a:lstStyle/>
          <a:p>
            <a:r>
              <a:rPr lang="en-GB" dirty="0" smtClean="0"/>
              <a:t>Comparison 3</a:t>
            </a:r>
            <a:endParaRPr lang="en-GB" dirty="0"/>
          </a:p>
        </p:txBody>
      </p:sp>
      <p:sp>
        <p:nvSpPr>
          <p:cNvPr id="24" name="Rectangle 23"/>
          <p:cNvSpPr/>
          <p:nvPr/>
        </p:nvSpPr>
        <p:spPr bwMode="auto">
          <a:xfrm>
            <a:off x="1411855" y="5638825"/>
            <a:ext cx="2398144" cy="362310"/>
          </a:xfrm>
          <a:prstGeom prst="rect">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25" name="TextBox 24"/>
          <p:cNvSpPr txBox="1"/>
          <p:nvPr/>
        </p:nvSpPr>
        <p:spPr>
          <a:xfrm>
            <a:off x="1532625" y="5626830"/>
            <a:ext cx="2201244" cy="369332"/>
          </a:xfrm>
          <a:prstGeom prst="rect">
            <a:avLst/>
          </a:prstGeom>
          <a:noFill/>
        </p:spPr>
        <p:txBody>
          <a:bodyPr wrap="none" rtlCol="0">
            <a:spAutoFit/>
          </a:bodyPr>
          <a:lstStyle/>
          <a:p>
            <a:r>
              <a:rPr lang="en-GB" dirty="0" smtClean="0"/>
              <a:t>Confidence Interval</a:t>
            </a:r>
            <a:endParaRPr lang="en-GB" dirty="0"/>
          </a:p>
        </p:txBody>
      </p:sp>
      <p:cxnSp>
        <p:nvCxnSpPr>
          <p:cNvPr id="26" name="Straight Connector 25"/>
          <p:cNvCxnSpPr/>
          <p:nvPr/>
        </p:nvCxnSpPr>
        <p:spPr bwMode="auto">
          <a:xfrm>
            <a:off x="4793448" y="3533956"/>
            <a:ext cx="3347049" cy="0"/>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Connector 26"/>
          <p:cNvCxnSpPr/>
          <p:nvPr/>
        </p:nvCxnSpPr>
        <p:spPr bwMode="auto">
          <a:xfrm>
            <a:off x="6466972" y="3361427"/>
            <a:ext cx="0" cy="362310"/>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Box 27"/>
          <p:cNvSpPr txBox="1"/>
          <p:nvPr/>
        </p:nvSpPr>
        <p:spPr>
          <a:xfrm>
            <a:off x="5670423" y="3746104"/>
            <a:ext cx="1617751" cy="369332"/>
          </a:xfrm>
          <a:prstGeom prst="rect">
            <a:avLst/>
          </a:prstGeom>
          <a:noFill/>
        </p:spPr>
        <p:txBody>
          <a:bodyPr wrap="none" rtlCol="0">
            <a:spAutoFit/>
          </a:bodyPr>
          <a:lstStyle/>
          <a:p>
            <a:r>
              <a:rPr lang="en-GB" dirty="0" smtClean="0"/>
              <a:t>Comparison 4</a:t>
            </a:r>
            <a:endParaRPr lang="en-GB" dirty="0"/>
          </a:p>
        </p:txBody>
      </p:sp>
      <p:sp>
        <p:nvSpPr>
          <p:cNvPr id="29" name="Rectangle 28"/>
          <p:cNvSpPr/>
          <p:nvPr/>
        </p:nvSpPr>
        <p:spPr bwMode="auto">
          <a:xfrm>
            <a:off x="5259274" y="3171646"/>
            <a:ext cx="2398144" cy="362310"/>
          </a:xfrm>
          <a:prstGeom prst="rect">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30" name="TextBox 29"/>
          <p:cNvSpPr txBox="1"/>
          <p:nvPr/>
        </p:nvSpPr>
        <p:spPr>
          <a:xfrm>
            <a:off x="5359914" y="3179638"/>
            <a:ext cx="2201244" cy="369332"/>
          </a:xfrm>
          <a:prstGeom prst="rect">
            <a:avLst/>
          </a:prstGeom>
          <a:noFill/>
        </p:spPr>
        <p:txBody>
          <a:bodyPr wrap="none" rtlCol="0">
            <a:spAutoFit/>
          </a:bodyPr>
          <a:lstStyle/>
          <a:p>
            <a:r>
              <a:rPr lang="en-GB" dirty="0" smtClean="0"/>
              <a:t>Confidence Interval</a:t>
            </a:r>
            <a:endParaRPr lang="en-GB" dirty="0"/>
          </a:p>
        </p:txBody>
      </p:sp>
      <p:cxnSp>
        <p:nvCxnSpPr>
          <p:cNvPr id="31" name="Straight Connector 30"/>
          <p:cNvCxnSpPr/>
          <p:nvPr/>
        </p:nvCxnSpPr>
        <p:spPr bwMode="auto">
          <a:xfrm>
            <a:off x="4773318" y="4721536"/>
            <a:ext cx="3347049" cy="0"/>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Connector 31"/>
          <p:cNvCxnSpPr/>
          <p:nvPr/>
        </p:nvCxnSpPr>
        <p:spPr bwMode="auto">
          <a:xfrm>
            <a:off x="6446842" y="4549007"/>
            <a:ext cx="0" cy="362310"/>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TextBox 32"/>
          <p:cNvSpPr txBox="1"/>
          <p:nvPr/>
        </p:nvSpPr>
        <p:spPr>
          <a:xfrm>
            <a:off x="5650293" y="4916431"/>
            <a:ext cx="1609736" cy="369332"/>
          </a:xfrm>
          <a:prstGeom prst="rect">
            <a:avLst/>
          </a:prstGeom>
          <a:noFill/>
        </p:spPr>
        <p:txBody>
          <a:bodyPr wrap="none" rtlCol="0">
            <a:spAutoFit/>
          </a:bodyPr>
          <a:lstStyle/>
          <a:p>
            <a:r>
              <a:rPr lang="en-GB" dirty="0" smtClean="0"/>
              <a:t>Comparison 5</a:t>
            </a:r>
            <a:endParaRPr lang="en-GB" dirty="0"/>
          </a:p>
        </p:txBody>
      </p:sp>
      <p:sp>
        <p:nvSpPr>
          <p:cNvPr id="34" name="Rectangle 33"/>
          <p:cNvSpPr/>
          <p:nvPr/>
        </p:nvSpPr>
        <p:spPr bwMode="auto">
          <a:xfrm>
            <a:off x="5239144" y="4359226"/>
            <a:ext cx="2398144" cy="362310"/>
          </a:xfrm>
          <a:prstGeom prst="rect">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35" name="TextBox 34"/>
          <p:cNvSpPr txBox="1"/>
          <p:nvPr/>
        </p:nvSpPr>
        <p:spPr>
          <a:xfrm>
            <a:off x="5359914" y="4352204"/>
            <a:ext cx="2201244" cy="369332"/>
          </a:xfrm>
          <a:prstGeom prst="rect">
            <a:avLst/>
          </a:prstGeom>
          <a:noFill/>
        </p:spPr>
        <p:txBody>
          <a:bodyPr wrap="none" rtlCol="0">
            <a:spAutoFit/>
          </a:bodyPr>
          <a:lstStyle/>
          <a:p>
            <a:r>
              <a:rPr lang="en-GB" dirty="0" smtClean="0"/>
              <a:t>Confidence Interval</a:t>
            </a:r>
            <a:endParaRPr lang="en-GB" dirty="0"/>
          </a:p>
        </p:txBody>
      </p:sp>
      <p:sp>
        <p:nvSpPr>
          <p:cNvPr id="41" name="TextBox 40"/>
          <p:cNvSpPr txBox="1"/>
          <p:nvPr/>
        </p:nvSpPr>
        <p:spPr>
          <a:xfrm>
            <a:off x="785001" y="2673281"/>
            <a:ext cx="580608" cy="584775"/>
          </a:xfrm>
          <a:prstGeom prst="rect">
            <a:avLst/>
          </a:prstGeom>
          <a:noFill/>
        </p:spPr>
        <p:txBody>
          <a:bodyPr wrap="none" rtlCol="0">
            <a:spAutoFit/>
          </a:bodyPr>
          <a:lstStyle/>
          <a:p>
            <a:r>
              <a:rPr lang="en-GB" sz="3200" dirty="0" smtClean="0">
                <a:latin typeface="Symbol" panose="05050102010706020507" pitchFamily="18" charset="2"/>
              </a:rPr>
              <a:t>a</a:t>
            </a:r>
            <a:r>
              <a:rPr lang="en-GB" sz="3200" baseline="-25000" dirty="0" smtClean="0">
                <a:latin typeface="Symbol" panose="05050102010706020507" pitchFamily="18" charset="2"/>
              </a:rPr>
              <a:t>1</a:t>
            </a:r>
            <a:endParaRPr lang="en-GB" baseline="-25000" dirty="0">
              <a:latin typeface="Symbol" panose="05050102010706020507" pitchFamily="18" charset="2"/>
            </a:endParaRPr>
          </a:p>
        </p:txBody>
      </p:sp>
      <p:sp>
        <p:nvSpPr>
          <p:cNvPr id="42" name="TextBox 41"/>
          <p:cNvSpPr txBox="1"/>
          <p:nvPr/>
        </p:nvSpPr>
        <p:spPr>
          <a:xfrm>
            <a:off x="785001" y="3930291"/>
            <a:ext cx="580608" cy="584775"/>
          </a:xfrm>
          <a:prstGeom prst="rect">
            <a:avLst/>
          </a:prstGeom>
          <a:noFill/>
        </p:spPr>
        <p:txBody>
          <a:bodyPr wrap="none" rtlCol="0">
            <a:spAutoFit/>
          </a:bodyPr>
          <a:lstStyle/>
          <a:p>
            <a:r>
              <a:rPr lang="en-GB" sz="3200" dirty="0" smtClean="0">
                <a:latin typeface="Symbol" panose="05050102010706020507" pitchFamily="18" charset="2"/>
              </a:rPr>
              <a:t>a</a:t>
            </a:r>
            <a:r>
              <a:rPr lang="en-GB" sz="3200" baseline="-25000" dirty="0" smtClean="0">
                <a:latin typeface="Symbol" panose="05050102010706020507" pitchFamily="18" charset="2"/>
              </a:rPr>
              <a:t>2</a:t>
            </a:r>
            <a:endParaRPr lang="en-GB" baseline="-25000" dirty="0">
              <a:latin typeface="Symbol" panose="05050102010706020507" pitchFamily="18" charset="2"/>
            </a:endParaRPr>
          </a:p>
        </p:txBody>
      </p:sp>
      <p:sp>
        <p:nvSpPr>
          <p:cNvPr id="43" name="TextBox 42"/>
          <p:cNvSpPr txBox="1"/>
          <p:nvPr/>
        </p:nvSpPr>
        <p:spPr>
          <a:xfrm>
            <a:off x="785001" y="5226721"/>
            <a:ext cx="580608" cy="584775"/>
          </a:xfrm>
          <a:prstGeom prst="rect">
            <a:avLst/>
          </a:prstGeom>
          <a:noFill/>
        </p:spPr>
        <p:txBody>
          <a:bodyPr wrap="none" rtlCol="0">
            <a:spAutoFit/>
          </a:bodyPr>
          <a:lstStyle/>
          <a:p>
            <a:r>
              <a:rPr lang="en-GB" sz="3200" dirty="0" smtClean="0">
                <a:latin typeface="Symbol" panose="05050102010706020507" pitchFamily="18" charset="2"/>
              </a:rPr>
              <a:t>a</a:t>
            </a:r>
            <a:r>
              <a:rPr lang="en-GB" sz="3200" baseline="-25000" dirty="0" smtClean="0">
                <a:latin typeface="Symbol" panose="05050102010706020507" pitchFamily="18" charset="2"/>
              </a:rPr>
              <a:t>3</a:t>
            </a:r>
            <a:endParaRPr lang="en-GB" baseline="-25000" dirty="0">
              <a:latin typeface="Symbol" panose="05050102010706020507" pitchFamily="18" charset="2"/>
            </a:endParaRPr>
          </a:p>
        </p:txBody>
      </p:sp>
      <p:sp>
        <p:nvSpPr>
          <p:cNvPr id="44" name="TextBox 43"/>
          <p:cNvSpPr txBox="1"/>
          <p:nvPr/>
        </p:nvSpPr>
        <p:spPr>
          <a:xfrm>
            <a:off x="4646796" y="2704910"/>
            <a:ext cx="580608" cy="584775"/>
          </a:xfrm>
          <a:prstGeom prst="rect">
            <a:avLst/>
          </a:prstGeom>
          <a:noFill/>
        </p:spPr>
        <p:txBody>
          <a:bodyPr wrap="none" rtlCol="0">
            <a:spAutoFit/>
          </a:bodyPr>
          <a:lstStyle/>
          <a:p>
            <a:r>
              <a:rPr lang="en-GB" sz="3200" dirty="0" smtClean="0">
                <a:latin typeface="Symbol" panose="05050102010706020507" pitchFamily="18" charset="2"/>
              </a:rPr>
              <a:t>a</a:t>
            </a:r>
            <a:r>
              <a:rPr lang="en-GB" sz="3200" baseline="-25000" dirty="0" smtClean="0">
                <a:latin typeface="Symbol" panose="05050102010706020507" pitchFamily="18" charset="2"/>
              </a:rPr>
              <a:t>4</a:t>
            </a:r>
            <a:endParaRPr lang="en-GB" baseline="-25000" dirty="0">
              <a:latin typeface="Symbol" panose="05050102010706020507" pitchFamily="18" charset="2"/>
            </a:endParaRPr>
          </a:p>
        </p:txBody>
      </p:sp>
      <p:sp>
        <p:nvSpPr>
          <p:cNvPr id="45" name="TextBox 44"/>
          <p:cNvSpPr txBox="1"/>
          <p:nvPr/>
        </p:nvSpPr>
        <p:spPr>
          <a:xfrm>
            <a:off x="4646796" y="3961920"/>
            <a:ext cx="580608" cy="584775"/>
          </a:xfrm>
          <a:prstGeom prst="rect">
            <a:avLst/>
          </a:prstGeom>
          <a:noFill/>
        </p:spPr>
        <p:txBody>
          <a:bodyPr wrap="none" rtlCol="0">
            <a:spAutoFit/>
          </a:bodyPr>
          <a:lstStyle/>
          <a:p>
            <a:r>
              <a:rPr lang="en-GB" sz="3200" dirty="0" smtClean="0">
                <a:latin typeface="Symbol" panose="05050102010706020507" pitchFamily="18" charset="2"/>
              </a:rPr>
              <a:t>a</a:t>
            </a:r>
            <a:r>
              <a:rPr lang="en-GB" sz="3200" baseline="-25000" dirty="0" smtClean="0">
                <a:latin typeface="Symbol" panose="05050102010706020507" pitchFamily="18" charset="2"/>
              </a:rPr>
              <a:t>5</a:t>
            </a:r>
            <a:endParaRPr lang="en-GB" baseline="-25000" dirty="0">
              <a:latin typeface="Symbol" panose="05050102010706020507" pitchFamily="18" charset="2"/>
            </a:endParaRPr>
          </a:p>
        </p:txBody>
      </p:sp>
      <mc:AlternateContent xmlns:mc="http://schemas.openxmlformats.org/markup-compatibility/2006" xmlns:a14="http://schemas.microsoft.com/office/drawing/2010/main">
        <mc:Choice Requires="a14">
          <p:sp>
            <p:nvSpPr>
              <p:cNvPr id="5" name="Rectangle 4"/>
              <p:cNvSpPr/>
              <p:nvPr/>
            </p:nvSpPr>
            <p:spPr>
              <a:xfrm>
                <a:off x="1285309" y="3307786"/>
                <a:ext cx="6722974" cy="2246769"/>
              </a:xfrm>
              <a:prstGeom prst="rect">
                <a:avLst/>
              </a:prstGeom>
              <a:solidFill>
                <a:schemeClr val="bg2">
                  <a:lumMod val="20000"/>
                  <a:lumOff val="80000"/>
                </a:schemeClr>
              </a:solidFill>
              <a:ln>
                <a:solidFill>
                  <a:schemeClr val="tx2"/>
                </a:solidFill>
              </a:ln>
            </p:spPr>
            <p:txBody>
              <a:bodyPr wrap="square">
                <a:spAutoFit/>
              </a:bodyPr>
              <a:lstStyle/>
              <a:p>
                <a:r>
                  <a:rPr lang="en-GB" sz="2800" dirty="0"/>
                  <a:t>Using </a:t>
                </a:r>
                <a14:m>
                  <m:oMath xmlns:m="http://schemas.openxmlformats.org/officeDocument/2006/math">
                    <m:sSub>
                      <m:sSubPr>
                        <m:ctrlPr>
                          <a:rPr lang="en-GB" sz="2800" i="1">
                            <a:latin typeface="Cambria Math"/>
                          </a:rPr>
                        </m:ctrlPr>
                      </m:sSubPr>
                      <m:e>
                        <m:r>
                          <a:rPr lang="en-GB" sz="2800" i="1">
                            <a:latin typeface="Cambria Math"/>
                            <a:ea typeface="Cambria Math"/>
                          </a:rPr>
                          <m:t>𝛼</m:t>
                        </m:r>
                      </m:e>
                      <m:sub>
                        <m:r>
                          <a:rPr lang="en-GB" sz="2800" i="1">
                            <a:latin typeface="Cambria Math"/>
                          </a:rPr>
                          <m:t>𝑙</m:t>
                        </m:r>
                      </m:sub>
                    </m:sSub>
                    <m:r>
                      <a:rPr lang="en-GB" sz="2800" i="1">
                        <a:latin typeface="Cambria Math"/>
                      </a:rPr>
                      <m:t>=0.10</m:t>
                    </m:r>
                  </m:oMath>
                </a14:m>
                <a:r>
                  <a:rPr lang="en-GB" sz="2800" dirty="0"/>
                  <a:t>, the overall significance is 1 – 5*0.10 = 0.5</a:t>
                </a:r>
              </a:p>
              <a:p>
                <a:pPr lvl="1"/>
                <a:r>
                  <a:rPr lang="en-GB" sz="2800" dirty="0"/>
                  <a:t>i.e. there is a 50% chance that all of the confidence intervals contain their respective means</a:t>
                </a:r>
              </a:p>
            </p:txBody>
          </p:sp>
        </mc:Choice>
        <mc:Fallback xmlns="">
          <p:sp>
            <p:nvSpPr>
              <p:cNvPr id="5" name="Rectangle 4"/>
              <p:cNvSpPr>
                <a:spLocks noRot="1" noChangeAspect="1" noMove="1" noResize="1" noEditPoints="1" noAdjustHandles="1" noChangeArrowheads="1" noChangeShapeType="1" noTextEdit="1"/>
              </p:cNvSpPr>
              <p:nvPr/>
            </p:nvSpPr>
            <p:spPr>
              <a:xfrm>
                <a:off x="1285309" y="3307786"/>
                <a:ext cx="6722974" cy="2246769"/>
              </a:xfrm>
              <a:prstGeom prst="rect">
                <a:avLst/>
              </a:prstGeom>
              <a:blipFill rotWithShape="1">
                <a:blip r:embed="rId3"/>
                <a:stretch>
                  <a:fillRect l="-1810" t="-2432" b="-6486"/>
                </a:stretch>
              </a:blipFill>
              <a:ln>
                <a:solidFill>
                  <a:schemeClr val="tx2"/>
                </a:solidFill>
              </a:ln>
            </p:spPr>
            <p:txBody>
              <a:bodyPr/>
              <a:lstStyle/>
              <a:p>
                <a:r>
                  <a:rPr lang="en-GB">
                    <a:noFill/>
                  </a:rPr>
                  <a:t> </a:t>
                </a:r>
              </a:p>
            </p:txBody>
          </p:sp>
        </mc:Fallback>
      </mc:AlternateContent>
    </p:spTree>
    <p:extLst>
      <p:ext uri="{BB962C8B-B14F-4D97-AF65-F5344CB8AC3E}">
        <p14:creationId xmlns:p14="http://schemas.microsoft.com/office/powerpoint/2010/main" val="926950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Simulation Output Data</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solidFill>
                  <a:srgbClr val="323D43"/>
                </a:solidFill>
              </a:rPr>
              <a:pPr>
                <a:defRPr/>
              </a:pPr>
              <a:t>6</a:t>
            </a:fld>
            <a:endParaRPr lang="en-US">
              <a:solidFill>
                <a:srgbClr val="323D43"/>
              </a:solidFill>
            </a:endParaRPr>
          </a:p>
        </p:txBody>
      </p:sp>
      <mc:AlternateContent xmlns:mc="http://schemas.openxmlformats.org/markup-compatibility/2006" xmlns:a14="http://schemas.microsoft.com/office/drawing/2010/main">
        <mc:Choice Requires="a14">
          <p:sp>
            <p:nvSpPr>
              <p:cNvPr id="4" name="TextBox 3"/>
              <p:cNvSpPr txBox="1"/>
              <p:nvPr/>
            </p:nvSpPr>
            <p:spPr>
              <a:xfrm>
                <a:off x="1439652" y="2436154"/>
                <a:ext cx="3602653" cy="123367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800" b="0" i="1" smtClean="0">
                          <a:latin typeface="Cambria Math"/>
                        </a:rPr>
                        <m:t>𝑦</m:t>
                      </m:r>
                      <m:r>
                        <a:rPr lang="en-GB" sz="2800" b="0" i="1" smtClean="0">
                          <a:latin typeface="Cambria Math"/>
                        </a:rPr>
                        <m:t>=</m:t>
                      </m:r>
                      <m:d>
                        <m:dPr>
                          <m:ctrlPr>
                            <a:rPr lang="en-GB" sz="2800" b="0" i="1" smtClean="0">
                              <a:latin typeface="Cambria Math"/>
                            </a:rPr>
                          </m:ctrlPr>
                        </m:dPr>
                        <m:e>
                          <m:m>
                            <m:mPr>
                              <m:mcs>
                                <m:mc>
                                  <m:mcPr>
                                    <m:count m:val="3"/>
                                    <m:mcJc m:val="center"/>
                                  </m:mcPr>
                                </m:mc>
                              </m:mcs>
                              <m:ctrlPr>
                                <a:rPr lang="en-GB" sz="2800" b="0" i="1" smtClean="0">
                                  <a:latin typeface="Cambria Math"/>
                                </a:rPr>
                              </m:ctrlPr>
                            </m:mPr>
                            <m:mr>
                              <m:e>
                                <m:sSub>
                                  <m:sSubPr>
                                    <m:ctrlPr>
                                      <a:rPr lang="en-GB" sz="2800" b="0" i="1" smtClean="0">
                                        <a:latin typeface="Cambria Math"/>
                                      </a:rPr>
                                    </m:ctrlPr>
                                  </m:sSubPr>
                                  <m:e>
                                    <m:r>
                                      <a:rPr lang="en-GB" sz="2800" b="0" i="1" smtClean="0">
                                        <a:latin typeface="Cambria Math"/>
                                      </a:rPr>
                                      <m:t>𝑦</m:t>
                                    </m:r>
                                  </m:e>
                                  <m:sub>
                                    <m:r>
                                      <a:rPr lang="en-GB" sz="2800" b="0" i="1" smtClean="0">
                                        <a:latin typeface="Cambria Math"/>
                                      </a:rPr>
                                      <m:t>11</m:t>
                                    </m:r>
                                  </m:sub>
                                </m:sSub>
                              </m:e>
                              <m:e>
                                <m:r>
                                  <a:rPr lang="en-GB" sz="2800" b="0" i="1" smtClean="0">
                                    <a:latin typeface="Cambria Math"/>
                                  </a:rPr>
                                  <m:t>…</m:t>
                                </m:r>
                              </m:e>
                              <m:e>
                                <m:sSub>
                                  <m:sSubPr>
                                    <m:ctrlPr>
                                      <a:rPr lang="en-GB" sz="2800" b="0" i="1" smtClean="0">
                                        <a:latin typeface="Cambria Math"/>
                                      </a:rPr>
                                    </m:ctrlPr>
                                  </m:sSubPr>
                                  <m:e>
                                    <m:r>
                                      <a:rPr lang="en-GB" sz="2800" b="0" i="1" smtClean="0">
                                        <a:latin typeface="Cambria Math"/>
                                      </a:rPr>
                                      <m:t>𝑦</m:t>
                                    </m:r>
                                  </m:e>
                                  <m:sub>
                                    <m:r>
                                      <a:rPr lang="en-GB" sz="2800" b="0" i="1" smtClean="0">
                                        <a:latin typeface="Cambria Math"/>
                                      </a:rPr>
                                      <m:t>1</m:t>
                                    </m:r>
                                    <m:r>
                                      <a:rPr lang="en-GB" sz="2800" b="0" i="1" smtClean="0">
                                        <a:latin typeface="Cambria Math"/>
                                      </a:rPr>
                                      <m:t>𝑚</m:t>
                                    </m:r>
                                  </m:sub>
                                </m:sSub>
                              </m:e>
                            </m:mr>
                            <m:mr>
                              <m:e>
                                <m:r>
                                  <a:rPr lang="en-GB" sz="2800" b="0" i="1" smtClean="0">
                                    <a:latin typeface="Cambria Math"/>
                                  </a:rPr>
                                  <m:t>⋮</m:t>
                                </m:r>
                              </m:e>
                              <m:e>
                                <m:r>
                                  <a:rPr lang="en-GB" sz="2800" b="0" i="1" smtClean="0">
                                    <a:latin typeface="Cambria Math"/>
                                  </a:rPr>
                                  <m:t>⋱</m:t>
                                </m:r>
                              </m:e>
                              <m:e>
                                <m:r>
                                  <a:rPr lang="en-GB" sz="2800" b="0" i="1" smtClean="0">
                                    <a:latin typeface="Cambria Math"/>
                                  </a:rPr>
                                  <m:t>⋮</m:t>
                                </m:r>
                              </m:e>
                            </m:mr>
                            <m:mr>
                              <m:e>
                                <m:sSub>
                                  <m:sSubPr>
                                    <m:ctrlPr>
                                      <a:rPr lang="en-GB" sz="2800" b="0" i="1" smtClean="0">
                                        <a:latin typeface="Cambria Math"/>
                                      </a:rPr>
                                    </m:ctrlPr>
                                  </m:sSubPr>
                                  <m:e>
                                    <m:r>
                                      <a:rPr lang="en-GB" sz="2800" b="0" i="1" smtClean="0">
                                        <a:latin typeface="Cambria Math"/>
                                      </a:rPr>
                                      <m:t>𝑦</m:t>
                                    </m:r>
                                  </m:e>
                                  <m:sub>
                                    <m:r>
                                      <a:rPr lang="en-GB" sz="2800" b="0" i="1" smtClean="0">
                                        <a:latin typeface="Cambria Math"/>
                                      </a:rPr>
                                      <m:t>𝑛</m:t>
                                    </m:r>
                                    <m:r>
                                      <a:rPr lang="en-GB" sz="2800" b="0" i="1" smtClean="0">
                                        <a:latin typeface="Cambria Math"/>
                                      </a:rPr>
                                      <m:t>1</m:t>
                                    </m:r>
                                  </m:sub>
                                </m:sSub>
                              </m:e>
                              <m:e>
                                <m:r>
                                  <a:rPr lang="en-GB" sz="2800" b="0" i="1" smtClean="0">
                                    <a:latin typeface="Cambria Math"/>
                                  </a:rPr>
                                  <m:t>…</m:t>
                                </m:r>
                              </m:e>
                              <m:e>
                                <m:sSub>
                                  <m:sSubPr>
                                    <m:ctrlPr>
                                      <a:rPr lang="en-GB" sz="2800" b="0" i="1" smtClean="0">
                                        <a:latin typeface="Cambria Math"/>
                                      </a:rPr>
                                    </m:ctrlPr>
                                  </m:sSubPr>
                                  <m:e>
                                    <m:r>
                                      <a:rPr lang="en-GB" sz="2800" b="0" i="1" smtClean="0">
                                        <a:latin typeface="Cambria Math"/>
                                      </a:rPr>
                                      <m:t>𝑦</m:t>
                                    </m:r>
                                  </m:e>
                                  <m:sub>
                                    <m:r>
                                      <a:rPr lang="en-GB" sz="2800" b="0" i="1" smtClean="0">
                                        <a:latin typeface="Cambria Math"/>
                                      </a:rPr>
                                      <m:t>𝑛𝑚</m:t>
                                    </m:r>
                                  </m:sub>
                                </m:sSub>
                              </m:e>
                            </m:mr>
                          </m:m>
                        </m:e>
                      </m:d>
                    </m:oMath>
                  </m:oMathPara>
                </a14:m>
                <a:endParaRPr lang="en-GB" sz="2800" dirty="0"/>
              </a:p>
            </p:txBody>
          </p:sp>
        </mc:Choice>
        <mc:Fallback xmlns="">
          <p:sp>
            <p:nvSpPr>
              <p:cNvPr id="4" name="TextBox 3"/>
              <p:cNvSpPr txBox="1">
                <a:spLocks noRot="1" noChangeAspect="1" noMove="1" noResize="1" noEditPoints="1" noAdjustHandles="1" noChangeArrowheads="1" noChangeShapeType="1" noTextEdit="1"/>
              </p:cNvSpPr>
              <p:nvPr/>
            </p:nvSpPr>
            <p:spPr>
              <a:xfrm>
                <a:off x="1439652" y="2436154"/>
                <a:ext cx="3602653" cy="1233671"/>
              </a:xfrm>
              <a:prstGeom prst="rect">
                <a:avLst/>
              </a:prstGeom>
              <a:blipFill rotWithShape="1">
                <a:blip r:embed="rId2"/>
                <a:stretch>
                  <a:fillRect/>
                </a:stretch>
              </a:blipFill>
            </p:spPr>
            <p:txBody>
              <a:bodyPr/>
              <a:lstStyle/>
              <a:p>
                <a:r>
                  <a:rPr lang="en-GB">
                    <a:noFill/>
                  </a:rPr>
                  <a:t> </a:t>
                </a:r>
              </a:p>
            </p:txBody>
          </p:sp>
        </mc:Fallback>
      </mc:AlternateContent>
      <p:cxnSp>
        <p:nvCxnSpPr>
          <p:cNvPr id="5" name="Straight Arrow Connector 4"/>
          <p:cNvCxnSpPr/>
          <p:nvPr/>
        </p:nvCxnSpPr>
        <p:spPr bwMode="auto">
          <a:xfrm flipH="1">
            <a:off x="4824028" y="2744924"/>
            <a:ext cx="828092"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TextBox 5"/>
          <p:cNvSpPr txBox="1"/>
          <p:nvPr/>
        </p:nvSpPr>
        <p:spPr>
          <a:xfrm>
            <a:off x="5682932" y="2425828"/>
            <a:ext cx="2700574" cy="584775"/>
          </a:xfrm>
          <a:prstGeom prst="rect">
            <a:avLst/>
          </a:prstGeom>
          <a:noFill/>
        </p:spPr>
        <p:txBody>
          <a:bodyPr wrap="square" rtlCol="0">
            <a:spAutoFit/>
          </a:bodyPr>
          <a:lstStyle/>
          <a:p>
            <a:r>
              <a:rPr lang="en-GB" sz="1600" dirty="0" smtClean="0"/>
              <a:t>Rows correspond to replications</a:t>
            </a:r>
            <a:endParaRPr lang="en-GB" sz="1600" dirty="0"/>
          </a:p>
        </p:txBody>
      </p:sp>
      <p:cxnSp>
        <p:nvCxnSpPr>
          <p:cNvPr id="7" name="Straight Arrow Connector 6"/>
          <p:cNvCxnSpPr/>
          <p:nvPr/>
        </p:nvCxnSpPr>
        <p:spPr bwMode="auto">
          <a:xfrm flipV="1">
            <a:off x="2879812" y="3773867"/>
            <a:ext cx="0" cy="854561"/>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Box 7"/>
          <p:cNvSpPr txBox="1"/>
          <p:nvPr/>
        </p:nvSpPr>
        <p:spPr>
          <a:xfrm>
            <a:off x="1705243" y="4869160"/>
            <a:ext cx="2349137" cy="584775"/>
          </a:xfrm>
          <a:prstGeom prst="rect">
            <a:avLst/>
          </a:prstGeom>
          <a:noFill/>
        </p:spPr>
        <p:txBody>
          <a:bodyPr wrap="square" rtlCol="0">
            <a:spAutoFit/>
          </a:bodyPr>
          <a:lstStyle/>
          <a:p>
            <a:r>
              <a:rPr lang="en-GB" sz="1600" dirty="0" smtClean="0"/>
              <a:t>Columns correspond to output values</a:t>
            </a:r>
            <a:endParaRPr lang="en-GB" sz="1600" dirty="0"/>
          </a:p>
        </p:txBody>
      </p:sp>
      <p:sp>
        <p:nvSpPr>
          <p:cNvPr id="9" name="TextBox 8"/>
          <p:cNvSpPr txBox="1"/>
          <p:nvPr/>
        </p:nvSpPr>
        <p:spPr>
          <a:xfrm>
            <a:off x="5238075" y="4628428"/>
            <a:ext cx="3145432" cy="646331"/>
          </a:xfrm>
          <a:prstGeom prst="rect">
            <a:avLst/>
          </a:prstGeom>
          <a:noFill/>
          <a:ln>
            <a:solidFill>
              <a:schemeClr val="tx2"/>
            </a:solidFill>
          </a:ln>
        </p:spPr>
        <p:txBody>
          <a:bodyPr wrap="square" rtlCol="0">
            <a:spAutoFit/>
          </a:bodyPr>
          <a:lstStyle/>
          <a:p>
            <a:r>
              <a:rPr lang="en-GB" i="1" dirty="0" smtClean="0"/>
              <a:t>m</a:t>
            </a:r>
            <a:r>
              <a:rPr lang="en-GB" dirty="0" smtClean="0"/>
              <a:t> is typically 1 or </a:t>
            </a:r>
            <a:r>
              <a:rPr lang="en-GB" i="1" dirty="0" smtClean="0"/>
              <a:t>T</a:t>
            </a:r>
            <a:r>
              <a:rPr lang="en-GB" dirty="0" smtClean="0"/>
              <a:t>, the length of a simulation run</a:t>
            </a:r>
            <a:endParaRPr lang="en-GB" dirty="0"/>
          </a:p>
        </p:txBody>
      </p:sp>
    </p:spTree>
    <p:extLst>
      <p:ext uri="{BB962C8B-B14F-4D97-AF65-F5344CB8AC3E}">
        <p14:creationId xmlns:p14="http://schemas.microsoft.com/office/powerpoint/2010/main" val="2237280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Multiple Confidence Intervals</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GB" dirty="0" smtClean="0"/>
                  <a:t>Assume we want to calculate </a:t>
                </a:r>
                <a:r>
                  <a:rPr lang="en-GB" i="1" dirty="0" smtClean="0"/>
                  <a:t>C</a:t>
                </a:r>
                <a:r>
                  <a:rPr lang="en-GB" dirty="0" smtClean="0"/>
                  <a:t> confidence intervals</a:t>
                </a:r>
              </a:p>
              <a:p>
                <a:pPr lvl="1"/>
                <a:r>
                  <a:rPr lang="en-GB" dirty="0" smtClean="0"/>
                  <a:t>i.e. we are making </a:t>
                </a:r>
                <a:r>
                  <a:rPr lang="en-GB" i="1" dirty="0" smtClean="0"/>
                  <a:t>C</a:t>
                </a:r>
                <a:r>
                  <a:rPr lang="en-GB" dirty="0" smtClean="0"/>
                  <a:t> comparisons</a:t>
                </a:r>
              </a:p>
              <a:p>
                <a:pPr lvl="1"/>
                <a:r>
                  <a:rPr lang="en-GB" dirty="0" smtClean="0"/>
                  <a:t>Each comparison has a significance level </a:t>
                </a:r>
                <a:r>
                  <a:rPr lang="en-GB" i="1" dirty="0" smtClean="0">
                    <a:latin typeface="Symbol" panose="05050102010706020507" pitchFamily="18" charset="2"/>
                  </a:rPr>
                  <a:t>a</a:t>
                </a:r>
                <a:r>
                  <a:rPr lang="en-GB" i="1" baseline="-25000" dirty="0" smtClean="0"/>
                  <a:t>l</a:t>
                </a:r>
                <a:r>
                  <a:rPr lang="en-GB" dirty="0" smtClean="0"/>
                  <a:t>, </a:t>
                </a:r>
                <a:r>
                  <a:rPr lang="en-GB" i="1" dirty="0" smtClean="0"/>
                  <a:t>l</a:t>
                </a:r>
                <a:r>
                  <a:rPr lang="en-GB" dirty="0" smtClean="0"/>
                  <a:t> = 1, …, </a:t>
                </a:r>
                <a:r>
                  <a:rPr lang="en-GB" i="1" dirty="0" smtClean="0"/>
                  <a:t>C</a:t>
                </a:r>
              </a:p>
              <a:p>
                <a:r>
                  <a:rPr lang="en-GB" dirty="0" smtClean="0"/>
                  <a:t>The </a:t>
                </a:r>
                <a:r>
                  <a:rPr lang="en-GB" b="1" i="1" dirty="0" smtClean="0">
                    <a:solidFill>
                      <a:schemeClr val="tx2">
                        <a:lumMod val="75000"/>
                        <a:lumOff val="25000"/>
                      </a:schemeClr>
                    </a:solidFill>
                  </a:rPr>
                  <a:t>Bonferroni inequality</a:t>
                </a:r>
                <a:r>
                  <a:rPr lang="en-GB" dirty="0" smtClean="0"/>
                  <a:t> states that</a:t>
                </a:r>
              </a:p>
              <a:p>
                <a:pPr marL="0" indent="0">
                  <a:buNone/>
                </a:pPr>
                <a14:m>
                  <m:oMathPara xmlns:m="http://schemas.openxmlformats.org/officeDocument/2006/math">
                    <m:oMathParaPr>
                      <m:jc m:val="center"/>
                    </m:oMathParaPr>
                    <m:oMath xmlns:m="http://schemas.openxmlformats.org/officeDocument/2006/math">
                      <m:r>
                        <m:rPr>
                          <m:sty m:val="p"/>
                        </m:rPr>
                        <a:rPr lang="en-GB" b="0" i="0" smtClean="0">
                          <a:latin typeface="Cambria Math"/>
                        </a:rPr>
                        <m:t>Pr</m:t>
                      </m:r>
                      <m:r>
                        <a:rPr lang="en-GB" b="0" i="1" smtClean="0">
                          <a:latin typeface="Cambria Math"/>
                        </a:rPr>
                        <m:t>⁡[</m:t>
                      </m:r>
                      <m:r>
                        <m:rPr>
                          <m:nor/>
                        </m:rPr>
                        <a:rPr lang="en-GB" b="0" i="0" smtClean="0">
                          <a:latin typeface="Cambria Math"/>
                        </a:rPr>
                        <m:t>all</m:t>
                      </m:r>
                      <m:r>
                        <m:rPr>
                          <m:nor/>
                        </m:rPr>
                        <a:rPr lang="en-GB" b="0" i="0" smtClean="0">
                          <a:latin typeface="Cambria Math"/>
                        </a:rPr>
                        <m:t> </m:t>
                      </m:r>
                      <m:r>
                        <m:rPr>
                          <m:nor/>
                        </m:rPr>
                        <a:rPr lang="en-GB" b="0" i="0" smtClean="0">
                          <a:latin typeface="Cambria Math"/>
                        </a:rPr>
                        <m:t>statements</m:t>
                      </m:r>
                      <m:r>
                        <m:rPr>
                          <m:nor/>
                        </m:rPr>
                        <a:rPr lang="en-GB" b="0" i="0" smtClean="0">
                          <a:latin typeface="Cambria Math"/>
                        </a:rPr>
                        <m:t> </m:t>
                      </m:r>
                      <m:sSub>
                        <m:sSubPr>
                          <m:ctrlPr>
                            <a:rPr lang="en-GB" b="0" i="1" smtClean="0">
                              <a:latin typeface="Cambria Math"/>
                            </a:rPr>
                          </m:ctrlPr>
                        </m:sSubPr>
                        <m:e>
                          <m:r>
                            <a:rPr lang="en-GB" b="0" i="1" smtClean="0">
                              <a:latin typeface="Cambria Math"/>
                            </a:rPr>
                            <m:t>𝑆</m:t>
                          </m:r>
                        </m:e>
                        <m:sub>
                          <m:r>
                            <a:rPr lang="en-GB" b="0" i="1" smtClean="0">
                              <a:latin typeface="Cambria Math"/>
                            </a:rPr>
                            <m:t>𝑙</m:t>
                          </m:r>
                        </m:sub>
                      </m:sSub>
                      <m:r>
                        <a:rPr lang="en-GB" b="0" i="1" smtClean="0">
                          <a:latin typeface="Cambria Math"/>
                        </a:rPr>
                        <m:t>, </m:t>
                      </m:r>
                      <m:r>
                        <a:rPr lang="en-GB" b="0" i="1" smtClean="0">
                          <a:latin typeface="Cambria Math"/>
                        </a:rPr>
                        <m:t>𝑙</m:t>
                      </m:r>
                      <m:r>
                        <a:rPr lang="en-GB" b="0" i="1" smtClean="0">
                          <a:latin typeface="Cambria Math"/>
                        </a:rPr>
                        <m:t>=1, …, </m:t>
                      </m:r>
                      <m:r>
                        <a:rPr lang="en-GB" b="0" i="1" smtClean="0">
                          <a:latin typeface="Cambria Math"/>
                        </a:rPr>
                        <m:t>𝐶</m:t>
                      </m:r>
                      <m:r>
                        <a:rPr lang="en-GB" b="0" i="1" smtClean="0">
                          <a:latin typeface="Cambria Math"/>
                        </a:rPr>
                        <m:t>, </m:t>
                      </m:r>
                      <m:r>
                        <m:rPr>
                          <m:nor/>
                        </m:rPr>
                        <a:rPr lang="en-GB" b="0" i="0" smtClean="0">
                          <a:latin typeface="Cambria Math"/>
                        </a:rPr>
                        <m:t>are</m:t>
                      </m:r>
                      <m:r>
                        <m:rPr>
                          <m:nor/>
                        </m:rPr>
                        <a:rPr lang="en-GB" b="0" i="0" smtClean="0">
                          <a:latin typeface="Cambria Math"/>
                        </a:rPr>
                        <m:t> </m:t>
                      </m:r>
                      <m:r>
                        <m:rPr>
                          <m:nor/>
                        </m:rPr>
                        <a:rPr lang="en-GB" b="0" i="0" smtClean="0">
                          <a:latin typeface="Cambria Math"/>
                        </a:rPr>
                        <m:t>true</m:t>
                      </m:r>
                      <m:r>
                        <m:rPr>
                          <m:nor/>
                        </m:rPr>
                        <a:rPr lang="en-GB" b="0" i="0" smtClean="0">
                          <a:latin typeface="Cambria Math"/>
                        </a:rPr>
                        <m:t>] </m:t>
                      </m:r>
                      <m:r>
                        <a:rPr lang="en-GB" b="0" i="1" smtClean="0">
                          <a:latin typeface="Cambria Math"/>
                          <a:ea typeface="Cambria Math"/>
                        </a:rPr>
                        <m:t>≥1−</m:t>
                      </m:r>
                      <m:nary>
                        <m:naryPr>
                          <m:chr m:val="∑"/>
                          <m:ctrlPr>
                            <a:rPr lang="en-GB" b="0" i="1" smtClean="0">
                              <a:latin typeface="Cambria Math"/>
                              <a:ea typeface="Cambria Math"/>
                            </a:rPr>
                          </m:ctrlPr>
                        </m:naryPr>
                        <m:sub>
                          <m:r>
                            <m:rPr>
                              <m:brk m:alnAt="23"/>
                            </m:rPr>
                            <a:rPr lang="en-GB" b="0" i="1" smtClean="0">
                              <a:latin typeface="Cambria Math"/>
                              <a:ea typeface="Cambria Math"/>
                            </a:rPr>
                            <m:t>𝑙</m:t>
                          </m:r>
                          <m:r>
                            <a:rPr lang="en-GB" b="0" i="1" smtClean="0">
                              <a:latin typeface="Cambria Math"/>
                              <a:ea typeface="Cambria Math"/>
                            </a:rPr>
                            <m:t>=1</m:t>
                          </m:r>
                        </m:sub>
                        <m:sup>
                          <m:r>
                            <a:rPr lang="en-GB" b="0" i="1" smtClean="0">
                              <a:latin typeface="Cambria Math"/>
                              <a:ea typeface="Cambria Math"/>
                            </a:rPr>
                            <m:t>𝐶</m:t>
                          </m:r>
                        </m:sup>
                        <m:e>
                          <m:sSub>
                            <m:sSubPr>
                              <m:ctrlPr>
                                <a:rPr lang="en-GB" b="0" i="1" smtClean="0">
                                  <a:latin typeface="Cambria Math"/>
                                  <a:ea typeface="Cambria Math"/>
                                </a:rPr>
                              </m:ctrlPr>
                            </m:sSubPr>
                            <m:e>
                              <m:r>
                                <a:rPr lang="en-GB" b="0" i="1" smtClean="0">
                                  <a:latin typeface="Cambria Math"/>
                                  <a:ea typeface="Cambria Math"/>
                                </a:rPr>
                                <m:t>𝛼</m:t>
                              </m:r>
                            </m:e>
                            <m:sub>
                              <m:r>
                                <a:rPr lang="en-GB" b="0" i="1" smtClean="0">
                                  <a:latin typeface="Cambria Math"/>
                                  <a:ea typeface="Cambria Math"/>
                                </a:rPr>
                                <m:t>𝑙</m:t>
                              </m:r>
                            </m:sub>
                          </m:sSub>
                        </m:e>
                      </m:nary>
                    </m:oMath>
                  </m:oMathPara>
                </a14:m>
                <a:endParaRPr lang="en-GB"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2009" t="-1185"/>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pPr>
              <a:defRPr/>
            </a:pPr>
            <a:fld id="{EF09B4B1-7412-4000-A7F1-5F611D42859D}" type="slidenum">
              <a:rPr lang="en-US" smtClean="0">
                <a:solidFill>
                  <a:srgbClr val="323D43"/>
                </a:solidFill>
              </a:rPr>
              <a:pPr>
                <a:defRPr/>
              </a:pPr>
              <a:t>60</a:t>
            </a:fld>
            <a:endParaRPr lang="en-US">
              <a:solidFill>
                <a:srgbClr val="323D43"/>
              </a:solidFill>
            </a:endParaRPr>
          </a:p>
        </p:txBody>
      </p:sp>
    </p:spTree>
    <p:extLst>
      <p:ext uri="{BB962C8B-B14F-4D97-AF65-F5344CB8AC3E}">
        <p14:creationId xmlns:p14="http://schemas.microsoft.com/office/powerpoint/2010/main" val="72592635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3: TB/HIV Model</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GB" dirty="0" smtClean="0"/>
                  <a:t>We compare each of 5 interventions with the baseline model</a:t>
                </a:r>
              </a:p>
              <a:p>
                <a:r>
                  <a:rPr lang="en-GB" dirty="0" smtClean="0"/>
                  <a:t>We wish to calculate 90% confidence intervals around each comparison</a:t>
                </a:r>
              </a:p>
              <a:p>
                <a:r>
                  <a:rPr lang="en-GB" dirty="0" smtClean="0"/>
                  <a:t>To achieve a 90% confidence interval for the set of comparisons, </a:t>
                </a:r>
                <a14:m>
                  <m:oMath xmlns:m="http://schemas.openxmlformats.org/officeDocument/2006/math">
                    <m:sSub>
                      <m:sSubPr>
                        <m:ctrlPr>
                          <a:rPr lang="en-GB" i="1">
                            <a:latin typeface="Cambria Math"/>
                          </a:rPr>
                        </m:ctrlPr>
                      </m:sSubPr>
                      <m:e>
                        <m:r>
                          <a:rPr lang="en-GB" i="1">
                            <a:latin typeface="Cambria Math"/>
                            <a:ea typeface="Cambria Math"/>
                          </a:rPr>
                          <m:t>𝛼</m:t>
                        </m:r>
                      </m:e>
                      <m:sub>
                        <m:r>
                          <a:rPr lang="en-GB" i="1">
                            <a:latin typeface="Cambria Math"/>
                          </a:rPr>
                          <m:t>𝑙</m:t>
                        </m:r>
                      </m:sub>
                    </m:sSub>
                    <m:r>
                      <a:rPr lang="en-GB" i="1">
                        <a:latin typeface="Cambria Math"/>
                      </a:rPr>
                      <m:t>=</m:t>
                    </m:r>
                    <m:f>
                      <m:fPr>
                        <m:ctrlPr>
                          <a:rPr lang="en-GB" b="0" i="1" smtClean="0">
                            <a:latin typeface="Cambria Math"/>
                          </a:rPr>
                        </m:ctrlPr>
                      </m:fPr>
                      <m:num>
                        <m:r>
                          <a:rPr lang="en-GB" i="1">
                            <a:latin typeface="Cambria Math"/>
                          </a:rPr>
                          <m:t>0.10</m:t>
                        </m:r>
                      </m:num>
                      <m:den>
                        <m:r>
                          <a:rPr lang="en-GB" b="0" i="1" smtClean="0">
                            <a:latin typeface="Cambria Math"/>
                          </a:rPr>
                          <m:t>5</m:t>
                        </m:r>
                      </m:den>
                    </m:f>
                    <m:r>
                      <a:rPr lang="en-GB" b="0" i="1" smtClean="0">
                        <a:latin typeface="Cambria Math"/>
                      </a:rPr>
                      <m:t>=0.02</m:t>
                    </m:r>
                  </m:oMath>
                </a14:m>
                <a:endParaRPr lang="en-GB" b="0" dirty="0" smtClean="0"/>
              </a:p>
              <a:p>
                <a:pPr lvl="1"/>
                <a:r>
                  <a:rPr lang="en-GB" dirty="0" smtClean="0"/>
                  <a:t>i.e. we need to display 98% confidence intervals for each comparison</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2009" t="-1185" r="-1506"/>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pPr>
              <a:defRPr/>
            </a:pPr>
            <a:fld id="{EF09B4B1-7412-4000-A7F1-5F611D42859D}" type="slidenum">
              <a:rPr lang="en-US" smtClean="0">
                <a:solidFill>
                  <a:srgbClr val="323D43"/>
                </a:solidFill>
              </a:rPr>
              <a:pPr>
                <a:defRPr/>
              </a:pPr>
              <a:t>61</a:t>
            </a:fld>
            <a:endParaRPr lang="en-US">
              <a:solidFill>
                <a:srgbClr val="323D43"/>
              </a:solidFill>
            </a:endParaRPr>
          </a:p>
        </p:txBody>
      </p:sp>
    </p:spTree>
    <p:extLst>
      <p:ext uri="{BB962C8B-B14F-4D97-AF65-F5344CB8AC3E}">
        <p14:creationId xmlns:p14="http://schemas.microsoft.com/office/powerpoint/2010/main" val="123088324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TB/HIV</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solidFill>
                  <a:srgbClr val="323D43"/>
                </a:solidFill>
              </a:rPr>
              <a:pPr>
                <a:defRPr/>
              </a:pPr>
              <a:t>62</a:t>
            </a:fld>
            <a:endParaRPr lang="en-US">
              <a:solidFill>
                <a:srgbClr val="323D43"/>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273468923"/>
              </p:ext>
            </p:extLst>
          </p:nvPr>
        </p:nvGraphicFramePr>
        <p:xfrm>
          <a:off x="420083" y="1827965"/>
          <a:ext cx="8051056" cy="3917226"/>
        </p:xfrm>
        <a:graphic>
          <a:graphicData uri="http://schemas.openxmlformats.org/drawingml/2006/table">
            <a:tbl>
              <a:tblPr firstRow="1" bandRow="1">
                <a:tableStyleId>{5C22544A-7EE6-4342-B048-85BDC9FD1C3A}</a:tableStyleId>
              </a:tblPr>
              <a:tblGrid>
                <a:gridCol w="2012764"/>
                <a:gridCol w="2012764"/>
                <a:gridCol w="2012764"/>
                <a:gridCol w="2012764"/>
              </a:tblGrid>
              <a:tr h="1179098">
                <a:tc>
                  <a:txBody>
                    <a:bodyPr/>
                    <a:lstStyle/>
                    <a:p>
                      <a:pPr algn="ctr"/>
                      <a:r>
                        <a:rPr lang="en-GB" dirty="0" smtClean="0"/>
                        <a:t>Intervention</a:t>
                      </a:r>
                      <a:endParaRPr lang="en-GB" dirty="0"/>
                    </a:p>
                  </a:txBody>
                  <a:tcPr/>
                </a:tc>
                <a:tc>
                  <a:txBody>
                    <a:bodyPr/>
                    <a:lstStyle/>
                    <a:p>
                      <a:pPr algn="ctr"/>
                      <a:r>
                        <a:rPr lang="en-GB" dirty="0" smtClean="0"/>
                        <a:t>Mean TB Cases Averted</a:t>
                      </a:r>
                      <a:endParaRPr lang="en-GB" dirty="0"/>
                    </a:p>
                  </a:txBody>
                  <a:tcPr/>
                </a:tc>
                <a:tc>
                  <a:txBody>
                    <a:bodyPr/>
                    <a:lstStyle/>
                    <a:p>
                      <a:pPr algn="ctr"/>
                      <a:r>
                        <a:rPr lang="en-GB" dirty="0" smtClean="0"/>
                        <a:t>90% Confidence Interval</a:t>
                      </a:r>
                      <a:endParaRPr lang="en-GB" dirty="0"/>
                    </a:p>
                  </a:txBody>
                  <a:tcPr/>
                </a:tc>
                <a:tc>
                  <a:txBody>
                    <a:bodyPr/>
                    <a:lstStyle/>
                    <a:p>
                      <a:pPr algn="ctr"/>
                      <a:r>
                        <a:rPr lang="en-GB" dirty="0" smtClean="0"/>
                        <a:t>98% Confidence Interval</a:t>
                      </a:r>
                      <a:endParaRPr lang="en-GB" dirty="0"/>
                    </a:p>
                  </a:txBody>
                  <a:tcPr/>
                </a:tc>
              </a:tr>
              <a:tr h="478190">
                <a:tc>
                  <a:txBody>
                    <a:bodyPr/>
                    <a:lstStyle/>
                    <a:p>
                      <a:pPr algn="ctr"/>
                      <a:r>
                        <a:rPr lang="en-GB" dirty="0" smtClean="0"/>
                        <a:t>1</a:t>
                      </a:r>
                      <a:endParaRPr lang="en-GB" dirty="0"/>
                    </a:p>
                  </a:txBody>
                  <a:tcPr/>
                </a:tc>
                <a:tc>
                  <a:txBody>
                    <a:bodyPr/>
                    <a:lstStyle/>
                    <a:p>
                      <a:pPr algn="ctr"/>
                      <a:r>
                        <a:rPr lang="en-GB" dirty="0" smtClean="0"/>
                        <a:t>1.31</a:t>
                      </a:r>
                      <a:endParaRPr lang="en-GB" dirty="0"/>
                    </a:p>
                  </a:txBody>
                  <a:tcPr/>
                </a:tc>
                <a:tc>
                  <a:txBody>
                    <a:bodyPr/>
                    <a:lstStyle/>
                    <a:p>
                      <a:pPr algn="ctr"/>
                      <a:r>
                        <a:rPr lang="en-GB" dirty="0" smtClean="0"/>
                        <a:t>[-0.85, 3.48] </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[-1.75,4.37]</a:t>
                      </a:r>
                    </a:p>
                  </a:txBody>
                  <a:tcPr/>
                </a:tc>
              </a:tr>
              <a:tr h="478190">
                <a:tc>
                  <a:txBody>
                    <a:bodyPr/>
                    <a:lstStyle/>
                    <a:p>
                      <a:pPr algn="ctr"/>
                      <a:r>
                        <a:rPr lang="en-GB" dirty="0" smtClean="0"/>
                        <a:t>2</a:t>
                      </a:r>
                      <a:endParaRPr lang="en-GB" dirty="0"/>
                    </a:p>
                  </a:txBody>
                  <a:tcPr/>
                </a:tc>
                <a:tc>
                  <a:txBody>
                    <a:bodyPr/>
                    <a:lstStyle/>
                    <a:p>
                      <a:pPr algn="ctr"/>
                      <a:r>
                        <a:rPr lang="en-GB" dirty="0" smtClean="0"/>
                        <a:t>1.01</a:t>
                      </a:r>
                      <a:endParaRPr lang="en-GB" dirty="0"/>
                    </a:p>
                  </a:txBody>
                  <a:tcPr/>
                </a:tc>
                <a:tc>
                  <a:txBody>
                    <a:bodyPr/>
                    <a:lstStyle/>
                    <a:p>
                      <a:pPr algn="ctr"/>
                      <a:r>
                        <a:rPr lang="en-GB" dirty="0" smtClean="0"/>
                        <a:t>[-0.81, 2.51] </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[-1.50,3.20]</a:t>
                      </a:r>
                    </a:p>
                  </a:txBody>
                  <a:tcPr/>
                </a:tc>
              </a:tr>
              <a:tr h="478190">
                <a:tc>
                  <a:txBody>
                    <a:bodyPr/>
                    <a:lstStyle/>
                    <a:p>
                      <a:pPr algn="ctr"/>
                      <a:r>
                        <a:rPr lang="en-GB" dirty="0" smtClean="0"/>
                        <a:t>3</a:t>
                      </a:r>
                      <a:endParaRPr lang="en-GB" dirty="0"/>
                    </a:p>
                  </a:txBody>
                  <a:tcPr/>
                </a:tc>
                <a:tc>
                  <a:txBody>
                    <a:bodyPr/>
                    <a:lstStyle/>
                    <a:p>
                      <a:pPr algn="ctr"/>
                      <a:r>
                        <a:rPr lang="en-GB" dirty="0" smtClean="0"/>
                        <a:t>2.46</a:t>
                      </a:r>
                      <a:endParaRPr lang="en-GB" dirty="0"/>
                    </a:p>
                  </a:txBody>
                  <a:tcPr/>
                </a:tc>
                <a:tc>
                  <a:txBody>
                    <a:bodyPr/>
                    <a:lstStyle/>
                    <a:p>
                      <a:pPr algn="ctr"/>
                      <a:r>
                        <a:rPr lang="en-GB" dirty="0" smtClean="0"/>
                        <a:t>[-1.41, 6.33] </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[-3.01,7.93]</a:t>
                      </a:r>
                    </a:p>
                  </a:txBody>
                  <a:tcPr/>
                </a:tc>
              </a:tr>
              <a:tr h="825368">
                <a:tc>
                  <a:txBody>
                    <a:bodyPr/>
                    <a:lstStyle/>
                    <a:p>
                      <a:pPr algn="ctr"/>
                      <a:r>
                        <a:rPr lang="en-GB" dirty="0" smtClean="0"/>
                        <a:t>4</a:t>
                      </a:r>
                      <a:endParaRPr lang="en-GB" dirty="0"/>
                    </a:p>
                  </a:txBody>
                  <a:tcPr/>
                </a:tc>
                <a:tc>
                  <a:txBody>
                    <a:bodyPr/>
                    <a:lstStyle/>
                    <a:p>
                      <a:pPr algn="ctr"/>
                      <a:r>
                        <a:rPr lang="en-GB" dirty="0" smtClean="0"/>
                        <a:t>55.8</a:t>
                      </a:r>
                      <a:endParaRPr lang="en-GB" dirty="0"/>
                    </a:p>
                  </a:txBody>
                  <a:tcPr/>
                </a:tc>
                <a:tc>
                  <a:txBody>
                    <a:bodyPr/>
                    <a:lstStyle/>
                    <a:p>
                      <a:pPr algn="ctr"/>
                      <a:r>
                        <a:rPr lang="en-GB" dirty="0" smtClean="0"/>
                        <a:t>[18.89,92.70] </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[3.61, 107.99]</a:t>
                      </a:r>
                    </a:p>
                  </a:txBody>
                  <a:tcPr/>
                </a:tc>
              </a:tr>
              <a:tr h="478190">
                <a:tc>
                  <a:txBody>
                    <a:bodyPr/>
                    <a:lstStyle/>
                    <a:p>
                      <a:pPr algn="ctr"/>
                      <a:r>
                        <a:rPr lang="en-GB" dirty="0" smtClean="0"/>
                        <a:t>5</a:t>
                      </a:r>
                      <a:endParaRPr lang="en-GB" dirty="0"/>
                    </a:p>
                  </a:txBody>
                  <a:tcPr/>
                </a:tc>
                <a:tc>
                  <a:txBody>
                    <a:bodyPr/>
                    <a:lstStyle/>
                    <a:p>
                      <a:pPr algn="ctr"/>
                      <a:r>
                        <a:rPr lang="en-GB" dirty="0" smtClean="0"/>
                        <a:t>5.22</a:t>
                      </a:r>
                      <a:endParaRPr lang="en-GB" dirty="0"/>
                    </a:p>
                  </a:txBody>
                  <a:tcPr/>
                </a:tc>
                <a:tc>
                  <a:txBody>
                    <a:bodyPr/>
                    <a:lstStyle/>
                    <a:p>
                      <a:pPr algn="ctr"/>
                      <a:r>
                        <a:rPr lang="en-GB" dirty="0" smtClean="0"/>
                        <a:t>[0.01, 10.43] </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[-2.15,12.59]</a:t>
                      </a:r>
                    </a:p>
                  </a:txBody>
                  <a:tcPr/>
                </a:tc>
              </a:tr>
            </a:tbl>
          </a:graphicData>
        </a:graphic>
      </p:graphicFrame>
    </p:spTree>
    <p:extLst>
      <p:ext uri="{BB962C8B-B14F-4D97-AF65-F5344CB8AC3E}">
        <p14:creationId xmlns:p14="http://schemas.microsoft.com/office/powerpoint/2010/main" val="37813214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Simulation Optimization</a:t>
            </a:r>
            <a:endParaRPr lang="en-GB" dirty="0"/>
          </a:p>
        </p:txBody>
      </p:sp>
      <p:sp>
        <p:nvSpPr>
          <p:cNvPr id="3" name="Content Placeholder 2"/>
          <p:cNvSpPr>
            <a:spLocks noGrp="1"/>
          </p:cNvSpPr>
          <p:nvPr>
            <p:ph idx="1"/>
          </p:nvPr>
        </p:nvSpPr>
        <p:spPr/>
        <p:txBody>
          <a:bodyPr/>
          <a:lstStyle/>
          <a:p>
            <a:r>
              <a:rPr lang="en-GB" dirty="0" smtClean="0"/>
              <a:t>When we have many different system configurations to compare we need many more replications</a:t>
            </a:r>
          </a:p>
          <a:p>
            <a:r>
              <a:rPr lang="en-GB" dirty="0" smtClean="0"/>
              <a:t>We need to be a bit cleverer about where we make observations</a:t>
            </a:r>
          </a:p>
          <a:p>
            <a:pPr lvl="1"/>
            <a:r>
              <a:rPr lang="en-GB" dirty="0" smtClean="0"/>
              <a:t>E.g. Ranking and selection algorithms</a:t>
            </a:r>
          </a:p>
          <a:p>
            <a:r>
              <a:rPr lang="en-GB" dirty="0" smtClean="0"/>
              <a:t>As a first step …</a:t>
            </a:r>
          </a:p>
          <a:p>
            <a:pPr lvl="1"/>
            <a:r>
              <a:rPr lang="en-GB" dirty="0" smtClean="0"/>
              <a:t>… a plot is always useful to show what the simulation is doing</a:t>
            </a: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solidFill>
                  <a:srgbClr val="323D43"/>
                </a:solidFill>
              </a:rPr>
              <a:pPr>
                <a:defRPr/>
              </a:pPr>
              <a:t>63</a:t>
            </a:fld>
            <a:endParaRPr lang="en-US">
              <a:solidFill>
                <a:srgbClr val="323D43"/>
              </a:solidFill>
            </a:endParaRPr>
          </a:p>
        </p:txBody>
      </p:sp>
    </p:spTree>
    <p:extLst>
      <p:ext uri="{BB962C8B-B14F-4D97-AF65-F5344CB8AC3E}">
        <p14:creationId xmlns:p14="http://schemas.microsoft.com/office/powerpoint/2010/main" val="310980344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Conclusion</a:t>
            </a:r>
            <a:endParaRPr lang="en-GB"/>
          </a:p>
        </p:txBody>
      </p:sp>
      <p:sp>
        <p:nvSpPr>
          <p:cNvPr id="3" name="Content Placeholder 2"/>
          <p:cNvSpPr>
            <a:spLocks noGrp="1"/>
          </p:cNvSpPr>
          <p:nvPr>
            <p:ph idx="1"/>
          </p:nvPr>
        </p:nvSpPr>
        <p:spPr/>
        <p:txBody>
          <a:bodyPr/>
          <a:lstStyle/>
          <a:p>
            <a:r>
              <a:rPr lang="en-GB" dirty="0" smtClean="0"/>
              <a:t>Assume nothing about the output data without testing it first</a:t>
            </a:r>
          </a:p>
          <a:p>
            <a:r>
              <a:rPr lang="en-GB" dirty="0" smtClean="0"/>
              <a:t>Always plot data to provide a sense check of statistical tests</a:t>
            </a:r>
          </a:p>
          <a:p>
            <a:r>
              <a:rPr lang="en-GB" dirty="0" smtClean="0"/>
              <a:t>Run more than 1 replication</a:t>
            </a:r>
            <a:endParaRPr lang="en-GB" dirty="0"/>
          </a:p>
        </p:txBody>
      </p:sp>
    </p:spTree>
    <p:extLst>
      <p:ext uri="{BB962C8B-B14F-4D97-AF65-F5344CB8AC3E}">
        <p14:creationId xmlns:p14="http://schemas.microsoft.com/office/powerpoint/2010/main" val="401005740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Thank you for listening …</a:t>
            </a:r>
            <a:endParaRPr lang="en-GB" dirty="0"/>
          </a:p>
        </p:txBody>
      </p:sp>
      <p:sp>
        <p:nvSpPr>
          <p:cNvPr id="3" name="TextBox 2"/>
          <p:cNvSpPr txBox="1"/>
          <p:nvPr/>
        </p:nvSpPr>
        <p:spPr>
          <a:xfrm>
            <a:off x="3023224" y="1211262"/>
            <a:ext cx="2197755" cy="5386090"/>
          </a:xfrm>
          <a:prstGeom prst="rect">
            <a:avLst/>
          </a:prstGeom>
          <a:noFill/>
        </p:spPr>
        <p:txBody>
          <a:bodyPr wrap="square" rtlCol="0">
            <a:spAutoFit/>
          </a:bodyPr>
          <a:lstStyle/>
          <a:p>
            <a:r>
              <a:rPr lang="en-GB" sz="34400" dirty="0" smtClean="0">
                <a:latin typeface="Lucida Sans" panose="020B0602030504020204" pitchFamily="34" charset="0"/>
              </a:rPr>
              <a:t>?</a:t>
            </a:r>
            <a:endParaRPr lang="en-GB" sz="34400" dirty="0">
              <a:latin typeface="Lucida Sans" panose="020B0602030504020204" pitchFamily="34" charset="0"/>
            </a:endParaRPr>
          </a:p>
        </p:txBody>
      </p:sp>
      <p:sp>
        <p:nvSpPr>
          <p:cNvPr id="4" name="TextBox 3"/>
          <p:cNvSpPr txBox="1"/>
          <p:nvPr/>
        </p:nvSpPr>
        <p:spPr>
          <a:xfrm>
            <a:off x="1075568" y="6201309"/>
            <a:ext cx="5811206" cy="461665"/>
          </a:xfrm>
          <a:prstGeom prst="rect">
            <a:avLst/>
          </a:prstGeom>
          <a:noFill/>
        </p:spPr>
        <p:txBody>
          <a:bodyPr wrap="none" rtlCol="0">
            <a:spAutoFit/>
          </a:bodyPr>
          <a:lstStyle/>
          <a:p>
            <a:r>
              <a:rPr lang="en-GB" sz="2400" dirty="0" smtClean="0"/>
              <a:t>http://www.personal.soton.ac.uk/ccurrie</a:t>
            </a:r>
            <a:endParaRPr lang="en-GB" sz="2400" dirty="0"/>
          </a:p>
        </p:txBody>
      </p:sp>
    </p:spTree>
    <p:extLst>
      <p:ext uri="{BB962C8B-B14F-4D97-AF65-F5344CB8AC3E}">
        <p14:creationId xmlns:p14="http://schemas.microsoft.com/office/powerpoint/2010/main" val="28827710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M/M/1 Queue</a:t>
            </a:r>
            <a:endParaRPr lang="en-GB" dirty="0"/>
          </a:p>
        </p:txBody>
      </p:sp>
      <p:sp>
        <p:nvSpPr>
          <p:cNvPr id="4" name="TextBox 3"/>
          <p:cNvSpPr txBox="1"/>
          <p:nvPr/>
        </p:nvSpPr>
        <p:spPr>
          <a:xfrm>
            <a:off x="1115810" y="5312563"/>
            <a:ext cx="1627500" cy="461665"/>
          </a:xfrm>
          <a:prstGeom prst="rect">
            <a:avLst/>
          </a:prstGeom>
          <a:noFill/>
        </p:spPr>
        <p:txBody>
          <a:bodyPr wrap="square" rtlCol="0">
            <a:spAutoFit/>
          </a:bodyPr>
          <a:lstStyle/>
          <a:p>
            <a:r>
              <a:rPr lang="en-GB" sz="2400" dirty="0" smtClean="0"/>
              <a:t>1 server</a:t>
            </a:r>
            <a:endParaRPr lang="en-GB" sz="2400" dirty="0"/>
          </a:p>
        </p:txBody>
      </p:sp>
      <p:pic>
        <p:nvPicPr>
          <p:cNvPr id="1028" name="Picture 4" descr="C:\Users\ccurrie\AppData\Local\Microsoft\Windows\Temporary Internet Files\Content.IE5\4BOJRL7Y\MC90006014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749" y="1910018"/>
            <a:ext cx="4187096" cy="328465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114355" y="5343600"/>
            <a:ext cx="3398687" cy="461665"/>
          </a:xfrm>
          <a:prstGeom prst="rect">
            <a:avLst/>
          </a:prstGeom>
          <a:noFill/>
        </p:spPr>
        <p:txBody>
          <a:bodyPr wrap="none" rtlCol="0">
            <a:spAutoFit/>
          </a:bodyPr>
          <a:lstStyle/>
          <a:p>
            <a:r>
              <a:rPr lang="en-GB" sz="2400" dirty="0" smtClean="0"/>
              <a:t>Unlimited queue length</a:t>
            </a:r>
            <a:endParaRPr lang="en-GB" sz="2400" dirty="0"/>
          </a:p>
        </p:txBody>
      </p:sp>
      <p:pic>
        <p:nvPicPr>
          <p:cNvPr id="1030" name="Picture 6" descr="C:\Users\ccurrie\AppData\Local\Microsoft\Windows\Temporary Internet Files\Content.IE5\AAK2Y395\MC90038919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6541024" y="3216907"/>
            <a:ext cx="1164662" cy="151170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C:\Users\ccurrie\AppData\Local\Microsoft\Windows\Temporary Internet Files\Content.IE5\AAK2Y395\MC90038919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7849727" y="3212977"/>
            <a:ext cx="1164662" cy="151170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C:\Users\ccurrie\AppData\Local\Microsoft\Windows\Temporary Internet Files\Content.IE5\AAK2Y395\MC90038919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5545071" y="3165849"/>
            <a:ext cx="1164662" cy="151170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368821" y="1196753"/>
            <a:ext cx="4644220" cy="461665"/>
          </a:xfrm>
          <a:prstGeom prst="rect">
            <a:avLst/>
          </a:prstGeom>
          <a:noFill/>
        </p:spPr>
        <p:txBody>
          <a:bodyPr wrap="none" rtlCol="0">
            <a:spAutoFit/>
          </a:bodyPr>
          <a:lstStyle/>
          <a:p>
            <a:r>
              <a:rPr lang="en-GB" sz="2400" dirty="0" smtClean="0"/>
              <a:t>Arrival follows a Poisson Process</a:t>
            </a:r>
            <a:endParaRPr lang="en-GB" sz="2400" dirty="0"/>
          </a:p>
        </p:txBody>
      </p:sp>
      <p:sp>
        <p:nvSpPr>
          <p:cNvPr id="8" name="TextBox 7"/>
          <p:cNvSpPr txBox="1"/>
          <p:nvPr/>
        </p:nvSpPr>
        <p:spPr>
          <a:xfrm>
            <a:off x="493113" y="5949280"/>
            <a:ext cx="3204912" cy="707886"/>
          </a:xfrm>
          <a:prstGeom prst="rect">
            <a:avLst/>
          </a:prstGeom>
          <a:noFill/>
        </p:spPr>
        <p:txBody>
          <a:bodyPr wrap="square" rtlCol="0">
            <a:spAutoFit/>
          </a:bodyPr>
          <a:lstStyle/>
          <a:p>
            <a:pPr algn="l"/>
            <a:r>
              <a:rPr lang="en-GB" sz="2000" dirty="0" smtClean="0"/>
              <a:t>Service time follows an Exponential Distribution</a:t>
            </a:r>
            <a:endParaRPr lang="en-GB" sz="2000" dirty="0"/>
          </a:p>
        </p:txBody>
      </p:sp>
      <p:sp>
        <p:nvSpPr>
          <p:cNvPr id="3" name="Right Brace 2"/>
          <p:cNvSpPr/>
          <p:nvPr/>
        </p:nvSpPr>
        <p:spPr bwMode="auto">
          <a:xfrm rot="16200000">
            <a:off x="5598473" y="-946757"/>
            <a:ext cx="367150" cy="5577499"/>
          </a:xfrm>
          <a:prstGeom prst="rightBrace">
            <a:avLst/>
          </a:prstGeom>
          <a:no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Tree>
    <p:extLst>
      <p:ext uri="{BB962C8B-B14F-4D97-AF65-F5344CB8AC3E}">
        <p14:creationId xmlns:p14="http://schemas.microsoft.com/office/powerpoint/2010/main" val="3681192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030"/>
                                        </p:tgtEl>
                                        <p:attrNameLst>
                                          <p:attrName>style.visibility</p:attrName>
                                        </p:attrNameLst>
                                      </p:cBhvr>
                                      <p:to>
                                        <p:strVal val="visible"/>
                                      </p:to>
                                    </p:set>
                                    <p:anim calcmode="lin" valueType="num">
                                      <p:cBhvr additive="base">
                                        <p:cTn id="13" dur="1000" fill="hold"/>
                                        <p:tgtEl>
                                          <p:spTgt spid="1030"/>
                                        </p:tgtEl>
                                        <p:attrNameLst>
                                          <p:attrName>ppt_x</p:attrName>
                                        </p:attrNameLst>
                                      </p:cBhvr>
                                      <p:tavLst>
                                        <p:tav tm="0">
                                          <p:val>
                                            <p:strVal val="1+#ppt_w/2"/>
                                          </p:val>
                                        </p:tav>
                                        <p:tav tm="100000">
                                          <p:val>
                                            <p:strVal val="#ppt_x"/>
                                          </p:val>
                                        </p:tav>
                                      </p:tavLst>
                                    </p:anim>
                                    <p:anim calcmode="lin" valueType="num">
                                      <p:cBhvr additive="base">
                                        <p:cTn id="14" dur="1000" fill="hold"/>
                                        <p:tgtEl>
                                          <p:spTgt spid="103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Time for an Example …</a:t>
            </a:r>
            <a:endParaRPr lang="en-GB" dirty="0"/>
          </a:p>
        </p:txBody>
      </p:sp>
      <p:sp>
        <p:nvSpPr>
          <p:cNvPr id="3" name="Text Placeholder 2"/>
          <p:cNvSpPr>
            <a:spLocks noGrp="1"/>
          </p:cNvSpPr>
          <p:nvPr>
            <p:ph type="body" idx="1"/>
          </p:nvPr>
        </p:nvSpPr>
        <p:spPr/>
        <p:txBody>
          <a:bodyPr/>
          <a:lstStyle/>
          <a:p>
            <a:r>
              <a:rPr lang="en-GB" dirty="0" smtClean="0"/>
              <a:t>Example 1: M/M/1 Queue</a:t>
            </a:r>
            <a:endParaRPr lang="en-GB" dirty="0"/>
          </a:p>
        </p:txBody>
      </p:sp>
      <p:sp>
        <p:nvSpPr>
          <p:cNvPr id="4" name="Slide Number Placeholder 3"/>
          <p:cNvSpPr>
            <a:spLocks noGrp="1"/>
          </p:cNvSpPr>
          <p:nvPr>
            <p:ph type="sldNum" sz="quarter" idx="12"/>
          </p:nvPr>
        </p:nvSpPr>
        <p:spPr/>
        <p:txBody>
          <a:bodyPr/>
          <a:lstStyle/>
          <a:p>
            <a:pPr>
              <a:defRPr/>
            </a:pPr>
            <a:fld id="{E0919837-C6CB-460E-BB30-9BCF1AB8C6CD}" type="slidenum">
              <a:rPr lang="en-US" smtClean="0">
                <a:solidFill>
                  <a:srgbClr val="323D43"/>
                </a:solidFill>
              </a:rPr>
              <a:pPr>
                <a:defRPr/>
              </a:pPr>
              <a:t>8</a:t>
            </a:fld>
            <a:endParaRPr lang="en-US">
              <a:solidFill>
                <a:srgbClr val="323D43"/>
              </a:solidFill>
            </a:endParaRPr>
          </a:p>
        </p:txBody>
      </p:sp>
    </p:spTree>
    <p:extLst>
      <p:ext uri="{BB962C8B-B14F-4D97-AF65-F5344CB8AC3E}">
        <p14:creationId xmlns:p14="http://schemas.microsoft.com/office/powerpoint/2010/main" val="25552402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Autocorrelation</a:t>
            </a:r>
            <a:endParaRPr lang="en-GB" dirty="0"/>
          </a:p>
        </p:txBody>
      </p:sp>
      <p:sp>
        <p:nvSpPr>
          <p:cNvPr id="4" name="Content Placeholder 3"/>
          <p:cNvSpPr>
            <a:spLocks noGrp="1"/>
          </p:cNvSpPr>
          <p:nvPr>
            <p:ph idx="1"/>
          </p:nvPr>
        </p:nvSpPr>
        <p:spPr/>
        <p:txBody>
          <a:bodyPr/>
          <a:lstStyle/>
          <a:p>
            <a:r>
              <a:rPr lang="en-GB" dirty="0" smtClean="0"/>
              <a:t>Dependence between different data points in the series</a:t>
            </a:r>
          </a:p>
          <a:p>
            <a:pPr lvl="1"/>
            <a:r>
              <a:rPr lang="en-GB" i="1" dirty="0" smtClean="0"/>
              <a:t>y</a:t>
            </a:r>
            <a:r>
              <a:rPr lang="en-GB" i="1" baseline="-25000" dirty="0" smtClean="0"/>
              <a:t>i</a:t>
            </a:r>
            <a:r>
              <a:rPr lang="en-GB" baseline="-25000" dirty="0" smtClean="0"/>
              <a:t>1</a:t>
            </a:r>
            <a:r>
              <a:rPr lang="en-GB" dirty="0" smtClean="0"/>
              <a:t>, </a:t>
            </a:r>
            <a:r>
              <a:rPr lang="en-GB" i="1" dirty="0" smtClean="0"/>
              <a:t>y</a:t>
            </a:r>
            <a:r>
              <a:rPr lang="en-GB" i="1" baseline="-25000" dirty="0" smtClean="0"/>
              <a:t>i</a:t>
            </a:r>
            <a:r>
              <a:rPr lang="en-GB" baseline="-25000" dirty="0" smtClean="0"/>
              <a:t>2</a:t>
            </a:r>
            <a:r>
              <a:rPr lang="en-GB" dirty="0" smtClean="0"/>
              <a:t>, …, </a:t>
            </a:r>
            <a:r>
              <a:rPr lang="en-GB" i="1" dirty="0" err="1" smtClean="0"/>
              <a:t>y</a:t>
            </a:r>
            <a:r>
              <a:rPr lang="en-GB" i="1" baseline="-25000" dirty="0" err="1" smtClean="0"/>
              <a:t>im</a:t>
            </a:r>
            <a:endParaRPr lang="en-GB" i="1" baseline="-25000" dirty="0"/>
          </a:p>
          <a:p>
            <a:r>
              <a:rPr lang="en-GB" dirty="0" smtClean="0"/>
              <a:t>Why does this matter?</a:t>
            </a:r>
          </a:p>
          <a:p>
            <a:pPr lvl="1"/>
            <a:r>
              <a:rPr lang="en-GB" dirty="0" smtClean="0"/>
              <a:t>Prevents us using some standard statistical results that assume data are </a:t>
            </a:r>
            <a:r>
              <a:rPr lang="en-GB" b="1" i="1" dirty="0" err="1" smtClean="0">
                <a:solidFill>
                  <a:schemeClr val="tx2">
                    <a:lumMod val="75000"/>
                    <a:lumOff val="25000"/>
                  </a:schemeClr>
                </a:solidFill>
              </a:rPr>
              <a:t>iid</a:t>
            </a:r>
            <a:r>
              <a:rPr lang="en-GB" dirty="0" smtClean="0"/>
              <a:t> (i.e. independent and identically distributed)</a:t>
            </a:r>
          </a:p>
          <a:p>
            <a:r>
              <a:rPr lang="en-GB" dirty="0" smtClean="0"/>
              <a:t>What can we do about it?</a:t>
            </a:r>
          </a:p>
          <a:p>
            <a:pPr lvl="1"/>
            <a:r>
              <a:rPr lang="en-GB" dirty="0" smtClean="0"/>
              <a:t>Use data from different replications</a:t>
            </a:r>
          </a:p>
          <a:p>
            <a:pPr lvl="1"/>
            <a:r>
              <a:rPr lang="en-GB" dirty="0" smtClean="0"/>
              <a:t>Use the method of  </a:t>
            </a:r>
            <a:r>
              <a:rPr lang="en-GB" b="1" i="1" dirty="0" smtClean="0">
                <a:solidFill>
                  <a:schemeClr val="tx2">
                    <a:lumMod val="75000"/>
                    <a:lumOff val="25000"/>
                  </a:schemeClr>
                </a:solidFill>
              </a:rPr>
              <a:t>batch means</a:t>
            </a:r>
            <a:endParaRPr lang="en-GB" b="1" i="1" dirty="0">
              <a:solidFill>
                <a:schemeClr val="tx2">
                  <a:lumMod val="75000"/>
                  <a:lumOff val="25000"/>
                </a:schemeClr>
              </a:solidFill>
            </a:endParaRPr>
          </a:p>
        </p:txBody>
      </p:sp>
    </p:spTree>
    <p:extLst>
      <p:ext uri="{BB962C8B-B14F-4D97-AF65-F5344CB8AC3E}">
        <p14:creationId xmlns:p14="http://schemas.microsoft.com/office/powerpoint/2010/main" val="4067642943"/>
      </p:ext>
    </p:extLst>
  </p:cSld>
  <p:clrMapOvr>
    <a:masterClrMapping/>
  </p:clrMapOvr>
  <p:timing>
    <p:tnLst>
      <p:par>
        <p:cTn id="1" dur="indefinite" restart="never" nodeType="tmRoot"/>
      </p:par>
    </p:tnLst>
  </p:timing>
</p:sld>
</file>

<file path=ppt/theme/theme1.xml><?xml version="1.0" encoding="utf-8"?>
<a:theme xmlns:a="http://schemas.openxmlformats.org/drawingml/2006/main" name="uos_ppt__template_v7">
  <a:themeElements>
    <a:clrScheme name="uos_ppt__template_v7 1">
      <a:dk1>
        <a:srgbClr val="323D43"/>
      </a:dk1>
      <a:lt1>
        <a:srgbClr val="FFFFFF"/>
      </a:lt1>
      <a:dk2>
        <a:srgbClr val="014359"/>
      </a:dk2>
      <a:lt2>
        <a:srgbClr val="77ADD3"/>
      </a:lt2>
      <a:accent1>
        <a:srgbClr val="979E45"/>
      </a:accent1>
      <a:accent2>
        <a:srgbClr val="4F5A20"/>
      </a:accent2>
      <a:accent3>
        <a:srgbClr val="FFFFFF"/>
      </a:accent3>
      <a:accent4>
        <a:srgbClr val="293338"/>
      </a:accent4>
      <a:accent5>
        <a:srgbClr val="C9CCB0"/>
      </a:accent5>
      <a:accent6>
        <a:srgbClr val="47511C"/>
      </a:accent6>
      <a:hlink>
        <a:srgbClr val="A67891"/>
      </a:hlink>
      <a:folHlink>
        <a:srgbClr val="8F9E94"/>
      </a:folHlink>
    </a:clrScheme>
    <a:fontScheme name="uos_ppt__template_v7">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Lucida San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Lucida Sans" pitchFamily="34" charset="0"/>
          </a:defRPr>
        </a:defPPr>
      </a:lstStyle>
    </a:lnDef>
  </a:objectDefaults>
  <a:extraClrSchemeLst>
    <a:extraClrScheme>
      <a:clrScheme name="uos_ppt__template_v7 1">
        <a:dk1>
          <a:srgbClr val="323D43"/>
        </a:dk1>
        <a:lt1>
          <a:srgbClr val="FFFFFF"/>
        </a:lt1>
        <a:dk2>
          <a:srgbClr val="014359"/>
        </a:dk2>
        <a:lt2>
          <a:srgbClr val="77ADD3"/>
        </a:lt2>
        <a:accent1>
          <a:srgbClr val="979E45"/>
        </a:accent1>
        <a:accent2>
          <a:srgbClr val="4F5A20"/>
        </a:accent2>
        <a:accent3>
          <a:srgbClr val="FFFFFF"/>
        </a:accent3>
        <a:accent4>
          <a:srgbClr val="293338"/>
        </a:accent4>
        <a:accent5>
          <a:srgbClr val="C9CCB0"/>
        </a:accent5>
        <a:accent6>
          <a:srgbClr val="47511C"/>
        </a:accent6>
        <a:hlink>
          <a:srgbClr val="A67891"/>
        </a:hlink>
        <a:folHlink>
          <a:srgbClr val="8F9E9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842</TotalTime>
  <Words>5301</Words>
  <Application>Microsoft Office PowerPoint</Application>
  <PresentationFormat>Custom</PresentationFormat>
  <Paragraphs>508</Paragraphs>
  <Slides>65</Slides>
  <Notes>52</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uos_ppt__template_v7</vt:lpstr>
      <vt:lpstr>A Practical Introduction to Analysis of Simulation Output Data</vt:lpstr>
      <vt:lpstr>Aims</vt:lpstr>
      <vt:lpstr>Agenda</vt:lpstr>
      <vt:lpstr>Simulation output data</vt:lpstr>
      <vt:lpstr>Simulation Output Data</vt:lpstr>
      <vt:lpstr>Simulation Output Data</vt:lpstr>
      <vt:lpstr>M/M/1 Queue</vt:lpstr>
      <vt:lpstr>Time for an Example …</vt:lpstr>
      <vt:lpstr>Autocorrelation</vt:lpstr>
      <vt:lpstr>Terminating vs Non-Terminating</vt:lpstr>
      <vt:lpstr>Non-terminating simulations</vt:lpstr>
      <vt:lpstr>Non-Terminating Simulations</vt:lpstr>
      <vt:lpstr>Example 2: Web Server</vt:lpstr>
      <vt:lpstr>Steady-State Behavior</vt:lpstr>
      <vt:lpstr>Web Server Output Data</vt:lpstr>
      <vt:lpstr>Calculating Statistics in Steady-State</vt:lpstr>
      <vt:lpstr>Different Warm Up Calculation Methods</vt:lpstr>
      <vt:lpstr>Graphical Methods</vt:lpstr>
      <vt:lpstr>Welch’s Method: Principles</vt:lpstr>
      <vt:lpstr>Welch’s Method: Web Server Example</vt:lpstr>
      <vt:lpstr>Welch’s Method: Web Server Example</vt:lpstr>
      <vt:lpstr>Welch’s Method: Web Server Example</vt:lpstr>
      <vt:lpstr>Heuristic Approaches</vt:lpstr>
      <vt:lpstr>MSER-5: Principles</vt:lpstr>
      <vt:lpstr>MSER-5: Principles</vt:lpstr>
      <vt:lpstr>Time for an example</vt:lpstr>
      <vt:lpstr>Comparison</vt:lpstr>
      <vt:lpstr>Batch Means</vt:lpstr>
      <vt:lpstr>Batch Means</vt:lpstr>
      <vt:lpstr>Terminating simulations</vt:lpstr>
      <vt:lpstr>Terminating Simulations</vt:lpstr>
      <vt:lpstr>Choosing Initial Conditions</vt:lpstr>
      <vt:lpstr>Example 3: TB/HIV Simulation </vt:lpstr>
      <vt:lpstr>Example 3: TB/HIV Simulation</vt:lpstr>
      <vt:lpstr>TB/HIV Modelling Example</vt:lpstr>
      <vt:lpstr>TB/HIV Modelling Example</vt:lpstr>
      <vt:lpstr>Performance measures</vt:lpstr>
      <vt:lpstr>Setting Performance Measures</vt:lpstr>
      <vt:lpstr>Why Run More than Once?</vt:lpstr>
      <vt:lpstr>Why Run More than Once?</vt:lpstr>
      <vt:lpstr>Why Run More than Once?</vt:lpstr>
      <vt:lpstr>Why Run More than Once?</vt:lpstr>
      <vt:lpstr>Why Run More than Once?</vt:lpstr>
      <vt:lpstr>Take Home Message</vt:lpstr>
      <vt:lpstr>Estimating Variability</vt:lpstr>
      <vt:lpstr>Calculating Confidence Intervals</vt:lpstr>
      <vt:lpstr>Choosing the Number of Replications</vt:lpstr>
      <vt:lpstr>Choosing the Number of Replications</vt:lpstr>
      <vt:lpstr>Choosing the number of replications</vt:lpstr>
      <vt:lpstr>Variance Reduction Techniques</vt:lpstr>
      <vt:lpstr>Example: CRN</vt:lpstr>
      <vt:lpstr>Time for an example</vt:lpstr>
      <vt:lpstr>Making comparisons</vt:lpstr>
      <vt:lpstr>Comparisons</vt:lpstr>
      <vt:lpstr>Comparing Two Systems</vt:lpstr>
      <vt:lpstr>Comparing Two Systems</vt:lpstr>
      <vt:lpstr>Example 3: TB/HIV Model</vt:lpstr>
      <vt:lpstr>Example TB/HIV Model</vt:lpstr>
      <vt:lpstr>Multiple Comparisons</vt:lpstr>
      <vt:lpstr>Multiple Confidence Intervals</vt:lpstr>
      <vt:lpstr>Example 3: TB/HIV Model</vt:lpstr>
      <vt:lpstr>Example: TB/HIV</vt:lpstr>
      <vt:lpstr>Simulation Optimization</vt:lpstr>
      <vt:lpstr>Conclusion</vt:lpstr>
      <vt:lpstr>Thank you for listening …</vt:lpstr>
    </vt:vector>
  </TitlesOfParts>
  <Company>none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Bayliss C.</dc:creator>
  <cp:lastModifiedBy>Currie C.S.M.</cp:lastModifiedBy>
  <cp:revision>69</cp:revision>
  <dcterms:created xsi:type="dcterms:W3CDTF">2016-12-01T09:44:28Z</dcterms:created>
  <dcterms:modified xsi:type="dcterms:W3CDTF">2016-12-11T15:01:45Z</dcterms:modified>
</cp:coreProperties>
</file>